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3" r:id="rId3"/>
    <p:sldId id="257" r:id="rId4"/>
    <p:sldId id="262" r:id="rId5"/>
    <p:sldId id="258" r:id="rId6"/>
    <p:sldId id="264" r:id="rId7"/>
    <p:sldId id="265" r:id="rId8"/>
    <p:sldId id="266" r:id="rId9"/>
    <p:sldId id="259" r:id="rId10"/>
    <p:sldId id="269" r:id="rId11"/>
    <p:sldId id="260" r:id="rId12"/>
    <p:sldId id="268" r:id="rId13"/>
    <p:sldId id="261" r:id="rId14"/>
    <p:sldId id="270" r:id="rId15"/>
    <p:sldId id="271" r:id="rId16"/>
    <p:sldId id="267"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3B3328-4592-4B6D-8B38-5F5CB27D184B}" type="datetimeFigureOut">
              <a:rPr lang="en-US" smtClean="0"/>
              <a:pPr/>
              <a:t>6/1/2012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6106B4-5A14-4ED7-84AB-E97E695AB3D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the large difference in the life expectancy for men</a:t>
            </a:r>
            <a:r>
              <a:rPr lang="en-US" baseline="0" dirty="0" smtClean="0"/>
              <a:t> and women </a:t>
            </a:r>
            <a:endParaRPr lang="en-US" dirty="0"/>
          </a:p>
        </p:txBody>
      </p:sp>
      <p:sp>
        <p:nvSpPr>
          <p:cNvPr id="4" name="Slide Number Placeholder 3"/>
          <p:cNvSpPr>
            <a:spLocks noGrp="1"/>
          </p:cNvSpPr>
          <p:nvPr>
            <p:ph type="sldNum" sz="quarter" idx="10"/>
          </p:nvPr>
        </p:nvSpPr>
        <p:spPr/>
        <p:txBody>
          <a:bodyPr/>
          <a:lstStyle/>
          <a:p>
            <a:fld id="{DB6106B4-5A14-4ED7-84AB-E97E695AB3D8}"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B6106B4-5A14-4ED7-84AB-E97E695AB3D8}"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Specific data can</a:t>
            </a:r>
            <a:r>
              <a:rPr lang="en-US" baseline="0" dirty="0" smtClean="0"/>
              <a:t> be hard to obtain because of bureaucratic problems in Russia. </a:t>
            </a:r>
            <a:endParaRPr lang="en-US" dirty="0"/>
          </a:p>
        </p:txBody>
      </p:sp>
      <p:sp>
        <p:nvSpPr>
          <p:cNvPr id="4" name="Slide Number Placeholder 3"/>
          <p:cNvSpPr>
            <a:spLocks noGrp="1"/>
          </p:cNvSpPr>
          <p:nvPr>
            <p:ph type="sldNum" sz="quarter" idx="10"/>
          </p:nvPr>
        </p:nvSpPr>
        <p:spPr/>
        <p:txBody>
          <a:bodyPr/>
          <a:lstStyle/>
          <a:p>
            <a:fld id="{DB6106B4-5A14-4ED7-84AB-E97E695AB3D8}"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図形 1"/>
          <p:cNvSpPr>
            <a:spLocks noGrp="1"/>
          </p:cNvSpPr>
          <p:nvPr>
            <p:ph type="ctrTitle"/>
          </p:nvPr>
        </p:nvSpPr>
        <p:spPr>
          <a:xfrm>
            <a:off x="928662" y="1928803"/>
            <a:ext cx="7172348" cy="1470025"/>
          </a:xfrm>
        </p:spPr>
        <p:txBody>
          <a:bodyPr/>
          <a:lstStyle/>
          <a:p>
            <a:r>
              <a:rPr kumimoji="1" lang="en-US" altLang="ja-JP" smtClean="0"/>
              <a:t>Click to edit Master title style</a:t>
            </a:r>
            <a:endParaRPr kumimoji="1" lang="ja-JP" altLang="en-US" dirty="0"/>
          </a:p>
        </p:txBody>
      </p:sp>
      <p:sp>
        <p:nvSpPr>
          <p:cNvPr id="8" name="図形 7"/>
          <p:cNvSpPr>
            <a:spLocks noGrp="1"/>
          </p:cNvSpPr>
          <p:nvPr>
            <p:ph type="subTitle" idx="1"/>
          </p:nvPr>
        </p:nvSpPr>
        <p:spPr>
          <a:xfrm>
            <a:off x="1371600" y="3643314"/>
            <a:ext cx="6400800" cy="1285884"/>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p:txBody>
          <a:bodyPr/>
          <a:lstStyle/>
          <a:p>
            <a:fld id="{D8CB9603-887B-435A-B9E7-9FC9085D2C8F}" type="datetimeFigureOut">
              <a:rPr lang="en-US" smtClean="0"/>
              <a:pPr/>
              <a:t>6/1/2012</a:t>
            </a:fld>
            <a:endParaRPr lang="en-US"/>
          </a:p>
        </p:txBody>
      </p:sp>
      <p:sp>
        <p:nvSpPr>
          <p:cNvPr id="11" name="図形 10"/>
          <p:cNvSpPr>
            <a:spLocks noGrp="1"/>
          </p:cNvSpPr>
          <p:nvPr>
            <p:ph type="ftr" sz="quarter" idx="11"/>
          </p:nvPr>
        </p:nvSpPr>
        <p:spPr/>
        <p:txBody>
          <a:bodyPr/>
          <a:lstStyle/>
          <a:p>
            <a:endParaRPr lang="en-US"/>
          </a:p>
        </p:txBody>
      </p:sp>
      <p:sp>
        <p:nvSpPr>
          <p:cNvPr id="18" name="図形 17"/>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671514" y="274638"/>
            <a:ext cx="7829576" cy="1011222"/>
          </a:xfrm>
        </p:spPr>
        <p:txBody>
          <a:bodyPr/>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671514" y="1285860"/>
            <a:ext cx="7829576" cy="4357718"/>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D8CB9603-887B-435A-B9E7-9FC9085D2C8F}" type="datetimeFigureOut">
              <a:rPr lang="en-US" smtClean="0"/>
              <a:pPr/>
              <a:t>6/1/2012</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43702" y="285730"/>
            <a:ext cx="1785950" cy="5565797"/>
          </a:xfrm>
        </p:spPr>
        <p:txBody>
          <a:bodyPr vert="eaVert"/>
          <a:lstStyle>
            <a:lvl1pPr>
              <a:defRPr>
                <a:gradFill flip="none" rotWithShape="1">
                  <a:gsLst>
                    <a:gs pos="0">
                      <a:schemeClr val="tx1">
                        <a:tint val="65000"/>
                      </a:schemeClr>
                    </a:gs>
                    <a:gs pos="49900">
                      <a:schemeClr val="tx1">
                        <a:tint val="95000"/>
                      </a:schemeClr>
                    </a:gs>
                    <a:gs pos="50000">
                      <a:schemeClr val="tx1"/>
                    </a:gs>
                    <a:gs pos="100000">
                      <a:schemeClr val="tx1">
                        <a:tint val="95000"/>
                      </a:schemeClr>
                    </a:gs>
                  </a:gsLst>
                  <a:lin ang="5400000" scaled="1"/>
                  <a:tileRect/>
                </a:gradFill>
              </a:defRPr>
            </a:lvl1pPr>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642910" y="274640"/>
            <a:ext cx="5834090" cy="5583253"/>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652450" y="6356350"/>
            <a:ext cx="2133600" cy="365125"/>
          </a:xfrm>
        </p:spPr>
        <p:txBody>
          <a:bodyPr/>
          <a:lstStyle/>
          <a:p>
            <a:fld id="{D8CB9603-887B-435A-B9E7-9FC9085D2C8F}" type="datetimeFigureOut">
              <a:rPr lang="en-US" smtClean="0"/>
              <a:pPr/>
              <a:t>6/1/2012</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a:xfrm>
            <a:off x="6286512" y="6356350"/>
            <a:ext cx="2133600" cy="365125"/>
          </a:xfrm>
        </p:spPr>
        <p:txBody>
          <a:bodyPr/>
          <a:lstStyle/>
          <a:p>
            <a:fld id="{E791FF79-D5BA-41D0-A4A9-F883728119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p:txBody>
          <a:bodyPr/>
          <a:lstStyle/>
          <a:p>
            <a:fld id="{D8CB9603-887B-435A-B9E7-9FC9085D2C8F}" type="datetimeFigureOut">
              <a:rPr lang="en-US" smtClean="0"/>
              <a:pPr/>
              <a:t>6/1/2012</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1000100" y="4714884"/>
            <a:ext cx="7215239" cy="862009"/>
          </a:xfrm>
        </p:spPr>
        <p:txBody>
          <a:bodyPr anchor="t"/>
          <a:lstStyle>
            <a:lvl1pPr algn="l">
              <a:defRPr sz="4000" b="1" cap="all"/>
            </a:lvl1pPr>
          </a:lstStyle>
          <a:p>
            <a:r>
              <a:rPr kumimoji="1" lang="en-US" altLang="ja-JP" smtClean="0"/>
              <a:t>Click to edit Master title style</a:t>
            </a:r>
            <a:endParaRPr kumimoji="1" lang="ja-JP" altLang="en-US" dirty="0"/>
          </a:p>
        </p:txBody>
      </p:sp>
      <p:sp>
        <p:nvSpPr>
          <p:cNvPr id="3" name="図形 2"/>
          <p:cNvSpPr>
            <a:spLocks noGrp="1"/>
          </p:cNvSpPr>
          <p:nvPr>
            <p:ph type="body" idx="1"/>
          </p:nvPr>
        </p:nvSpPr>
        <p:spPr>
          <a:xfrm>
            <a:off x="1000101" y="2857496"/>
            <a:ext cx="7215238" cy="1785950"/>
          </a:xfrm>
        </p:spPr>
        <p:txBody>
          <a:bodyPr anchor="b"/>
          <a:lstStyle>
            <a:lvl1pPr marL="0" indent="0">
              <a:buNone/>
              <a:defRPr sz="200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p:txBody>
          <a:bodyPr/>
          <a:lstStyle>
            <a:lvl1pPr>
              <a:defRPr>
                <a:solidFill>
                  <a:schemeClr val="tx1">
                    <a:tint val="75000"/>
                  </a:schemeClr>
                </a:solidFill>
              </a:defRPr>
            </a:lvl1pPr>
          </a:lstStyle>
          <a:p>
            <a:fld id="{D8CB9603-887B-435A-B9E7-9FC9085D2C8F}" type="datetimeFigureOut">
              <a:rPr lang="en-US" smtClean="0"/>
              <a:pPr/>
              <a:t>6/1/2012</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lvl1pPr>
              <a:defRPr>
                <a:solidFill>
                  <a:schemeClr val="tx1">
                    <a:tint val="75000"/>
                  </a:schemeClr>
                </a:solidFill>
              </a:defRPr>
            </a:lvl1pPr>
          </a:lstStyle>
          <a:p>
            <a:fld id="{E791FF79-D5BA-41D0-A4A9-F883728119E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dt" sz="half" idx="10"/>
          </p:nvPr>
        </p:nvSpPr>
        <p:spPr/>
        <p:txBody>
          <a:bodyPr/>
          <a:lstStyle/>
          <a:p>
            <a:fld id="{D8CB9603-887B-435A-B9E7-9FC9085D2C8F}" type="datetimeFigureOut">
              <a:rPr lang="en-US" smtClean="0"/>
              <a:pPr/>
              <a:t>6/1/2012</a:t>
            </a:fld>
            <a:endParaRPr lang="en-US"/>
          </a:p>
        </p:txBody>
      </p:sp>
      <p:sp>
        <p:nvSpPr>
          <p:cNvPr id="6" name="図形 5"/>
          <p:cNvSpPr>
            <a:spLocks noGrp="1"/>
          </p:cNvSpPr>
          <p:nvPr>
            <p:ph type="ftr" sz="quarter" idx="11"/>
          </p:nvPr>
        </p:nvSpPr>
        <p:spPr/>
        <p:txBody>
          <a:bodyPr/>
          <a:lstStyle/>
          <a:p>
            <a:endParaRPr lang="en-US"/>
          </a:p>
        </p:txBody>
      </p:sp>
      <p:sp>
        <p:nvSpPr>
          <p:cNvPr id="7" name="図形 6"/>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4" name="図形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p:txBody>
          <a:bodyPr/>
          <a:lstStyle/>
          <a:p>
            <a:fld id="{D8CB9603-887B-435A-B9E7-9FC9085D2C8F}" type="datetimeFigureOut">
              <a:rPr lang="en-US" smtClean="0"/>
              <a:pPr/>
              <a:t>6/1/2012</a:t>
            </a:fld>
            <a:endParaRPr lang="en-US"/>
          </a:p>
        </p:txBody>
      </p:sp>
      <p:sp>
        <p:nvSpPr>
          <p:cNvPr id="8" name="図形 7"/>
          <p:cNvSpPr>
            <a:spLocks noGrp="1"/>
          </p:cNvSpPr>
          <p:nvPr>
            <p:ph type="ftr" sz="quarter" idx="11"/>
          </p:nvPr>
        </p:nvSpPr>
        <p:spPr/>
        <p:txBody>
          <a:bodyPr/>
          <a:lstStyle/>
          <a:p>
            <a:endParaRPr lang="en-US"/>
          </a:p>
        </p:txBody>
      </p:sp>
      <p:sp>
        <p:nvSpPr>
          <p:cNvPr id="9" name="図形 8"/>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1671646" y="4572008"/>
            <a:ext cx="6400816" cy="928686"/>
          </a:xfrm>
        </p:spPr>
        <p:txBody>
          <a:bodyPr/>
          <a:lstStyle/>
          <a:p>
            <a:r>
              <a:rPr kumimoji="1" lang="en-US" altLang="ja-JP" smtClean="0"/>
              <a:t>Click to edit Master title style</a:t>
            </a:r>
            <a:endParaRPr kumimoji="1" lang="ja-JP" altLang="en-US" dirty="0"/>
          </a:p>
        </p:txBody>
      </p:sp>
      <p:sp>
        <p:nvSpPr>
          <p:cNvPr id="3" name="図形 2"/>
          <p:cNvSpPr>
            <a:spLocks noGrp="1"/>
          </p:cNvSpPr>
          <p:nvPr>
            <p:ph type="dt" sz="half" idx="10"/>
          </p:nvPr>
        </p:nvSpPr>
        <p:spPr/>
        <p:txBody>
          <a:bodyPr/>
          <a:lstStyle/>
          <a:p>
            <a:fld id="{D8CB9603-887B-435A-B9E7-9FC9085D2C8F}" type="datetimeFigureOut">
              <a:rPr lang="en-US" smtClean="0"/>
              <a:pPr/>
              <a:t>6/1/2012</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D8CB9603-887B-435A-B9E7-9FC9085D2C8F}" type="datetimeFigureOut">
              <a:rPr lang="en-US" smtClean="0"/>
              <a:pPr/>
              <a:t>6/1/2012</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57200" y="273050"/>
            <a:ext cx="3008313"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575050" y="1428737"/>
            <a:ext cx="5111750" cy="469742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5" name="図形 4"/>
          <p:cNvSpPr>
            <a:spLocks noGrp="1"/>
          </p:cNvSpPr>
          <p:nvPr>
            <p:ph type="dt" sz="half" idx="10"/>
          </p:nvPr>
        </p:nvSpPr>
        <p:spPr/>
        <p:txBody>
          <a:bodyPr/>
          <a:lstStyle/>
          <a:p>
            <a:fld id="{D8CB9603-887B-435A-B9E7-9FC9085D2C8F}" type="datetimeFigureOut">
              <a:rPr lang="en-US" smtClean="0"/>
              <a:pPr/>
              <a:t>6/1/2012</a:t>
            </a:fld>
            <a:endParaRPr lang="en-US"/>
          </a:p>
        </p:txBody>
      </p:sp>
      <p:sp>
        <p:nvSpPr>
          <p:cNvPr id="6" name="図形 5"/>
          <p:cNvSpPr>
            <a:spLocks noGrp="1"/>
          </p:cNvSpPr>
          <p:nvPr>
            <p:ph type="ftr" sz="quarter" idx="11"/>
          </p:nvPr>
        </p:nvSpPr>
        <p:spPr/>
        <p:txBody>
          <a:bodyPr/>
          <a:lstStyle/>
          <a:p>
            <a:endParaRPr lang="en-US"/>
          </a:p>
        </p:txBody>
      </p:sp>
      <p:sp>
        <p:nvSpPr>
          <p:cNvPr id="7" name="図形 6"/>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1792288" y="5014914"/>
            <a:ext cx="5486400" cy="414350"/>
          </a:xfrm>
        </p:spPr>
        <p:txBody>
          <a:bodyPr anchor="b"/>
          <a:lstStyle>
            <a:lvl1pPr algn="ctr">
              <a:defRPr sz="2000" b="1"/>
            </a:lvl1pPr>
          </a:lstStyle>
          <a:p>
            <a:r>
              <a:rPr kumimoji="1" lang="en-US" altLang="ja-JP" smtClean="0"/>
              <a:t>Click to edit Master title style</a:t>
            </a:r>
            <a:endParaRPr kumimoji="1" lang="ja-JP" altLang="en-US" dirty="0"/>
          </a:p>
        </p:txBody>
      </p:sp>
      <p:sp>
        <p:nvSpPr>
          <p:cNvPr id="3" name="正方形/長方形 2"/>
          <p:cNvSpPr>
            <a:spLocks noGrp="1"/>
          </p:cNvSpPr>
          <p:nvPr>
            <p:ph type="pic" idx="1"/>
          </p:nvPr>
        </p:nvSpPr>
        <p:spPr>
          <a:xfrm>
            <a:off x="1792288" y="742960"/>
            <a:ext cx="5486400" cy="4114800"/>
          </a:xfrm>
          <a:prstGeom prst="rect">
            <a:avLst/>
          </a:prstGeom>
          <a:noFill/>
          <a:ln w="50800" cap="sq">
            <a:solidFill>
              <a:schemeClr val="tx1"/>
            </a:solidFill>
            <a:miter lim="800000"/>
          </a:ln>
          <a:effectLst>
            <a:outerShdw blurRad="76200" dist="50800" dir="13500000" algn="tl" rotWithShape="0">
              <a:schemeClr val="bg1">
                <a:alpha val="80000"/>
              </a:scheme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792288" y="5481658"/>
            <a:ext cx="5486400" cy="804862"/>
          </a:xfrm>
        </p:spPr>
        <p:txBody>
          <a:bodyP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p:txBody>
          <a:bodyPr/>
          <a:lstStyle/>
          <a:p>
            <a:fld id="{D8CB9603-887B-435A-B9E7-9FC9085D2C8F}" type="datetimeFigureOut">
              <a:rPr lang="en-US" smtClean="0"/>
              <a:pPr/>
              <a:t>6/1/2012</a:t>
            </a:fld>
            <a:endParaRPr lang="en-US"/>
          </a:p>
        </p:txBody>
      </p:sp>
      <p:sp>
        <p:nvSpPr>
          <p:cNvPr id="6" name="図形 5"/>
          <p:cNvSpPr>
            <a:spLocks noGrp="1"/>
          </p:cNvSpPr>
          <p:nvPr>
            <p:ph type="ftr" sz="quarter" idx="11"/>
          </p:nvPr>
        </p:nvSpPr>
        <p:spPr/>
        <p:txBody>
          <a:bodyPr/>
          <a:lstStyle/>
          <a:p>
            <a:endParaRPr lang="en-US"/>
          </a:p>
        </p:txBody>
      </p:sp>
      <p:sp>
        <p:nvSpPr>
          <p:cNvPr id="7" name="図形 6"/>
          <p:cNvSpPr>
            <a:spLocks noGrp="1"/>
          </p:cNvSpPr>
          <p:nvPr>
            <p:ph type="sldNum" sz="quarter" idx="12"/>
          </p:nvPr>
        </p:nvSpPr>
        <p:spPr/>
        <p:txBody>
          <a:bodyPr/>
          <a:lstStyle/>
          <a:p>
            <a:fld id="{E791FF79-D5BA-41D0-A4A9-F883728119E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8" name="正方形/長方形 17"/>
          <p:cNvSpPr>
            <a:spLocks noGrp="1"/>
          </p:cNvSpPr>
          <p:nvPr>
            <p:ph type="body" idx="1"/>
          </p:nvPr>
        </p:nvSpPr>
        <p:spPr>
          <a:xfrm>
            <a:off x="457200" y="1600200"/>
            <a:ext cx="8229600" cy="4525963"/>
          </a:xfrm>
          <a:prstGeom prst="rect">
            <a:avLst/>
          </a:prstGeom>
        </p:spPr>
        <p:txBody>
          <a:bodyPr vert="horz" rtlCol="0">
            <a:normAutofit/>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29" name="正方形/長方形 28"/>
          <p:cNvSpPr>
            <a:spLocks noGrp="1"/>
          </p:cNvSpPr>
          <p:nvPr>
            <p:ph type="dt" sz="half" idx="2"/>
          </p:nvPr>
        </p:nvSpPr>
        <p:spPr>
          <a:xfrm>
            <a:off x="457200" y="6356350"/>
            <a:ext cx="2133600" cy="365125"/>
          </a:xfrm>
          <a:prstGeom prst="rect">
            <a:avLst/>
          </a:prstGeom>
        </p:spPr>
        <p:txBody>
          <a:bodyPr vert="horz" rtlCol="0" anchor="ctr"/>
          <a:lstStyle>
            <a:lvl1pPr algn="l">
              <a:defRPr sz="1200">
                <a:solidFill>
                  <a:schemeClr val="bg1"/>
                </a:solidFill>
              </a:defRPr>
            </a:lvl1pPr>
          </a:lstStyle>
          <a:p>
            <a:fld id="{D8CB9603-887B-435A-B9E7-9FC9085D2C8F}" type="datetimeFigureOut">
              <a:rPr lang="en-US" smtClean="0"/>
              <a:pPr/>
              <a:t>6/1/2012</a:t>
            </a:fld>
            <a:endParaRPr lang="en-US"/>
          </a:p>
        </p:txBody>
      </p:sp>
      <p:sp>
        <p:nvSpPr>
          <p:cNvPr id="4" name="正方形/長方形 3"/>
          <p:cNvSpPr>
            <a:spLocks noGrp="1"/>
          </p:cNvSpPr>
          <p:nvPr>
            <p:ph type="ftr" sz="quarter" idx="3"/>
          </p:nvPr>
        </p:nvSpPr>
        <p:spPr>
          <a:xfrm>
            <a:off x="3124200" y="6356350"/>
            <a:ext cx="2895600" cy="365125"/>
          </a:xfrm>
          <a:prstGeom prst="rect">
            <a:avLst/>
          </a:prstGeom>
        </p:spPr>
        <p:txBody>
          <a:bodyPr vert="horz" rtlCol="0" anchor="ctr"/>
          <a:lstStyle>
            <a:lvl1pPr algn="ctr">
              <a:defRPr sz="1200">
                <a:solidFill>
                  <a:schemeClr val="tx1">
                    <a:tint val="75000"/>
                  </a:schemeClr>
                </a:solidFill>
              </a:defRPr>
            </a:lvl1pPr>
          </a:lstStyle>
          <a:p>
            <a:endParaRPr lang="en-US"/>
          </a:p>
        </p:txBody>
      </p:sp>
      <p:sp>
        <p:nvSpPr>
          <p:cNvPr id="10" name="正方形/長方形 9"/>
          <p:cNvSpPr>
            <a:spLocks noGrp="1"/>
          </p:cNvSpPr>
          <p:nvPr>
            <p:ph type="sldNum" sz="quarter" idx="4"/>
          </p:nvPr>
        </p:nvSpPr>
        <p:spPr>
          <a:xfrm>
            <a:off x="6553200" y="6356350"/>
            <a:ext cx="2133600" cy="365125"/>
          </a:xfrm>
          <a:prstGeom prst="rect">
            <a:avLst/>
          </a:prstGeom>
        </p:spPr>
        <p:txBody>
          <a:bodyPr vert="horz" rtlCol="0" anchor="ctr"/>
          <a:lstStyle>
            <a:lvl1pPr algn="r">
              <a:defRPr sz="1200">
                <a:solidFill>
                  <a:schemeClr val="bg1"/>
                </a:solidFill>
              </a:defRPr>
            </a:lvl1pPr>
          </a:lstStyle>
          <a:p>
            <a:fld id="{E791FF79-D5BA-41D0-A4A9-F883728119E1}" type="slidenum">
              <a:rPr lang="en-US" smtClean="0"/>
              <a:pPr/>
              <a:t>‹#›</a:t>
            </a:fld>
            <a:endParaRPr lang="en-US"/>
          </a:p>
        </p:txBody>
      </p:sp>
      <p:sp>
        <p:nvSpPr>
          <p:cNvPr id="22" name="正方形/長方形 21"/>
          <p:cNvSpPr>
            <a:spLocks noGrp="1"/>
          </p:cNvSpPr>
          <p:nvPr>
            <p:ph type="title"/>
          </p:nvPr>
        </p:nvSpPr>
        <p:spPr>
          <a:xfrm>
            <a:off x="457200" y="274638"/>
            <a:ext cx="8229600" cy="1143000"/>
          </a:xfrm>
          <a:prstGeom prst="rect">
            <a:avLst/>
          </a:prstGeom>
          <a:noFill/>
        </p:spPr>
        <p:txBody>
          <a:bodyPr vert="horz" rtlCol="0" anchor="ctr">
            <a:normAutofit/>
          </a:bodyPr>
          <a:lstStyle/>
          <a:p>
            <a:r>
              <a:rPr kumimoji="1" lang="en-US" altLang="ja-JP" smtClean="0"/>
              <a:t>Click to edit Master title style</a:t>
            </a:r>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ln w="12700">
            <a:solidFill>
              <a:schemeClr val="tx1">
                <a:tint val="95000"/>
              </a:schemeClr>
            </a:solidFill>
          </a:ln>
          <a:gradFill>
            <a:gsLst>
              <a:gs pos="0">
                <a:schemeClr val="tx1">
                  <a:tint val="65000"/>
                </a:schemeClr>
              </a:gs>
              <a:gs pos="49900">
                <a:schemeClr val="tx1">
                  <a:tint val="95000"/>
                </a:schemeClr>
              </a:gs>
              <a:gs pos="50000">
                <a:schemeClr val="tx1"/>
              </a:gs>
              <a:gs pos="100000">
                <a:schemeClr val="tx1">
                  <a:tint val="95000"/>
                </a:schemeClr>
              </a:gs>
            </a:gsLst>
            <a:lin ang="5400000" scaled="1"/>
          </a:gradFill>
          <a:effectLst>
            <a:outerShdw blurRad="127000" algn="tl" rotWithShape="0">
              <a:schemeClr val="bg1">
                <a:alpha val="50000"/>
              </a:schemeClr>
            </a:outerShdw>
          </a:effectLst>
          <a:latin typeface="+mj-lt"/>
          <a:ea typeface="+mj-ea"/>
          <a:cs typeface="+mj-cs"/>
        </a:defRPr>
      </a:lvl1pPr>
    </p:titleStyle>
    <p:bodyStyle>
      <a:lvl1pPr marL="342900" indent="-342900" algn="l" rtl="0" eaLnBrk="1" latinLnBrk="0" hangingPunct="1">
        <a:spcBef>
          <a:spcPct val="20000"/>
        </a:spcBef>
        <a:buClr>
          <a:schemeClr val="tx1"/>
        </a:buClr>
        <a:buFont typeface="Wingdings"/>
        <a:buChar char="n"/>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shade val="75000"/>
          </a:schemeClr>
        </a:buClr>
        <a:buSzPct val="85000"/>
        <a:buFont typeface="Wingdings"/>
        <a:buChar char="n"/>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50000"/>
          </a:schemeClr>
        </a:buClr>
        <a:buSzPct val="75000"/>
        <a:buFont typeface="Wingdings"/>
        <a:buChar char="n"/>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6">
            <a:shade val="50000"/>
          </a:schemeClr>
        </a:buClr>
        <a:buSzPct val="75000"/>
        <a:buFont typeface="Wingdings"/>
        <a:buChar char="n"/>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3">
            <a:shade val="50000"/>
          </a:schemeClr>
        </a:buClr>
        <a:buSzPct val="70000"/>
        <a:buFont typeface="Wingdings"/>
        <a:buChar char="n"/>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shade val="50000"/>
          </a:schemeClr>
        </a:buClr>
        <a:buSzPct val="60000"/>
        <a:buFont typeface="Wingdings"/>
        <a:buChar char="n"/>
        <a:defRPr kumimoji="1" sz="2000">
          <a:solidFill>
            <a:schemeClr val="tx2"/>
          </a:solidFill>
          <a:latin typeface="+mn-lt"/>
          <a:ea typeface="+mn-ea"/>
          <a:cs typeface="+mn-cs"/>
        </a:defRPr>
      </a:lvl6pPr>
      <a:lvl7pPr marL="2971800" indent="-228600" algn="l" rtl="0" eaLnBrk="1" latinLnBrk="0" hangingPunct="1">
        <a:spcBef>
          <a:spcPct val="20000"/>
        </a:spcBef>
        <a:buClr>
          <a:schemeClr val="accent2">
            <a:shade val="50000"/>
          </a:schemeClr>
        </a:buClr>
        <a:buSzPct val="60000"/>
        <a:buFont typeface="Wingdings"/>
        <a:buChar char="n"/>
        <a:defRPr kumimoji="1" sz="2000">
          <a:solidFill>
            <a:schemeClr val="tx2"/>
          </a:solidFill>
          <a:latin typeface="+mn-lt"/>
          <a:ea typeface="+mn-ea"/>
          <a:cs typeface="+mn-cs"/>
        </a:defRPr>
      </a:lvl7pPr>
      <a:lvl8pPr marL="3429000" indent="-228600" algn="l" rtl="0" eaLnBrk="1" latinLnBrk="0" hangingPunct="1">
        <a:spcBef>
          <a:spcPct val="20000"/>
        </a:spcBef>
        <a:buClr>
          <a:schemeClr val="accent5">
            <a:shade val="50000"/>
          </a:schemeClr>
        </a:buClr>
        <a:buSzPct val="60000"/>
        <a:buFont typeface="Wingdings"/>
        <a:buChar char="n"/>
        <a:defRPr kumimoji="1" sz="2000">
          <a:solidFill>
            <a:schemeClr val="tx2"/>
          </a:solidFill>
          <a:latin typeface="+mn-lt"/>
          <a:ea typeface="+mn-ea"/>
          <a:cs typeface="+mn-cs"/>
        </a:defRPr>
      </a:lvl8pPr>
      <a:lvl9pPr marL="3886200" indent="-228600" algn="l" rtl="0" eaLnBrk="1" latinLnBrk="0" hangingPunct="1">
        <a:spcBef>
          <a:spcPct val="20000"/>
        </a:spcBef>
        <a:buClr>
          <a:schemeClr val="tx1"/>
        </a:buClr>
        <a:buSzPct val="50000"/>
        <a:buFont typeface="Wingdings"/>
        <a:buChar char="n"/>
        <a:defRPr kumimoji="1" sz="2000">
          <a:solidFill>
            <a:schemeClr val="tx2"/>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lonelyplanet.com/maps/europe/russi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HIV in Russia</a:t>
            </a:r>
            <a:endParaRPr lang="en-US" dirty="0"/>
          </a:p>
        </p:txBody>
      </p:sp>
      <p:sp>
        <p:nvSpPr>
          <p:cNvPr id="3" name="Subtitle 2"/>
          <p:cNvSpPr>
            <a:spLocks noGrp="1"/>
          </p:cNvSpPr>
          <p:nvPr>
            <p:ph type="subTitle" idx="1"/>
          </p:nvPr>
        </p:nvSpPr>
        <p:spPr/>
        <p:txBody>
          <a:bodyPr/>
          <a:lstStyle/>
          <a:p>
            <a:r>
              <a:rPr lang="en-US" dirty="0" smtClean="0"/>
              <a:t>John </a:t>
            </a:r>
            <a:r>
              <a:rPr lang="en-US" dirty="0" err="1" smtClean="0"/>
              <a:t>Muscetta</a:t>
            </a:r>
            <a:r>
              <a:rPr lang="en-US" dirty="0" smtClean="0"/>
              <a:t> and Caitlin Morris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Russia’s Efforts to </a:t>
            </a:r>
            <a:r>
              <a:rPr lang="en-US" dirty="0" smtClean="0"/>
              <a:t>Treat </a:t>
            </a:r>
            <a:r>
              <a:rPr lang="en-US" dirty="0" smtClean="0"/>
              <a:t>the Disease</a:t>
            </a:r>
            <a:endParaRPr lang="en-US" dirty="0"/>
          </a:p>
        </p:txBody>
      </p:sp>
      <p:sp>
        <p:nvSpPr>
          <p:cNvPr id="3" name="Content Placeholder 2"/>
          <p:cNvSpPr>
            <a:spLocks noGrp="1"/>
          </p:cNvSpPr>
          <p:nvPr>
            <p:ph idx="1"/>
          </p:nvPr>
        </p:nvSpPr>
        <p:spPr/>
        <p:txBody>
          <a:bodyPr/>
          <a:lstStyle/>
          <a:p>
            <a:r>
              <a:rPr lang="en-US" dirty="0" smtClean="0"/>
              <a:t>Another problem is poorly educated health care professionals.  They are often not knowledgeable about HIV tests or treatments.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Russia’s Efforts to Prevent the Disease</a:t>
            </a:r>
            <a:endParaRPr lang="en-US" dirty="0"/>
          </a:p>
        </p:txBody>
      </p:sp>
      <p:sp>
        <p:nvSpPr>
          <p:cNvPr id="3" name="Content Placeholder 2"/>
          <p:cNvSpPr>
            <a:spLocks noGrp="1"/>
          </p:cNvSpPr>
          <p:nvPr>
            <p:ph idx="1"/>
          </p:nvPr>
        </p:nvSpPr>
        <p:spPr/>
        <p:txBody>
          <a:bodyPr/>
          <a:lstStyle/>
          <a:p>
            <a:r>
              <a:rPr lang="en-US" dirty="0" smtClean="0"/>
              <a:t> “Harm reduction programs” assume that risky behaviors will happen but try to teach people to decrease the risks associated with the activity.   For example, drug users exchange dirty needles for clean ones.  </a:t>
            </a:r>
          </a:p>
          <a:p>
            <a:r>
              <a:rPr lang="en-US" dirty="0" smtClean="0"/>
              <a:t>They are also programs intended to get people off of IV drugs since IV drugs are a big risk factor for AIDS infection.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Russia’s Efforts to Prevent the Disease</a:t>
            </a:r>
            <a:endParaRPr lang="en-US" dirty="0"/>
          </a:p>
        </p:txBody>
      </p:sp>
      <p:sp>
        <p:nvSpPr>
          <p:cNvPr id="3" name="Content Placeholder 2"/>
          <p:cNvSpPr>
            <a:spLocks noGrp="1"/>
          </p:cNvSpPr>
          <p:nvPr>
            <p:ph idx="1"/>
          </p:nvPr>
        </p:nvSpPr>
        <p:spPr/>
        <p:txBody>
          <a:bodyPr/>
          <a:lstStyle/>
          <a:p>
            <a:r>
              <a:rPr lang="en-US" dirty="0" smtClean="0"/>
              <a:t> Unfortunately, there is not enough financial support available for these programs.  There simply are not the resources needed to make a big enough difference.  There is also a lot of stigma against people who engage in high risk behaviors like drug use.  This stigma tends to lead society to write these people off rather than to try to help them.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Healthcare is Delivered in Russia</a:t>
            </a:r>
            <a:endParaRPr lang="en-US" dirty="0"/>
          </a:p>
        </p:txBody>
      </p:sp>
      <p:sp>
        <p:nvSpPr>
          <p:cNvPr id="3" name="Content Placeholder 2"/>
          <p:cNvSpPr>
            <a:spLocks noGrp="1"/>
          </p:cNvSpPr>
          <p:nvPr>
            <p:ph idx="1"/>
          </p:nvPr>
        </p:nvSpPr>
        <p:spPr/>
        <p:txBody>
          <a:bodyPr>
            <a:normAutofit lnSpcReduction="10000"/>
          </a:bodyPr>
          <a:lstStyle/>
          <a:p>
            <a:r>
              <a:rPr lang="en-US" dirty="0" smtClean="0"/>
              <a:t>P</a:t>
            </a:r>
            <a:r>
              <a:rPr lang="en-US" dirty="0" smtClean="0"/>
              <a:t>romises for a wide range of services including free medical care were inherited from the Soviet Union. </a:t>
            </a:r>
          </a:p>
          <a:p>
            <a:r>
              <a:rPr lang="en-US" dirty="0" smtClean="0"/>
              <a:t>Even though the care is free, it may be hard for citizens to access the care. </a:t>
            </a:r>
            <a:r>
              <a:rPr lang="en-US" dirty="0" smtClean="0"/>
              <a:t> </a:t>
            </a:r>
          </a:p>
          <a:p>
            <a:r>
              <a:rPr lang="en-US" dirty="0" smtClean="0"/>
              <a:t>Russia holds to this guarantee of free medical care. </a:t>
            </a:r>
          </a:p>
          <a:p>
            <a:r>
              <a:rPr lang="en-US" dirty="0" smtClean="0"/>
              <a:t> </a:t>
            </a:r>
            <a:r>
              <a:rPr lang="en-US" dirty="0" smtClean="0"/>
              <a:t>30% of the population gets medical services through work.</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Healthcare is Delivered in Russia</a:t>
            </a:r>
            <a:endParaRPr lang="en-US" dirty="0"/>
          </a:p>
        </p:txBody>
      </p:sp>
      <p:sp>
        <p:nvSpPr>
          <p:cNvPr id="3" name="Content Placeholder 2"/>
          <p:cNvSpPr>
            <a:spLocks noGrp="1"/>
          </p:cNvSpPr>
          <p:nvPr>
            <p:ph idx="1"/>
          </p:nvPr>
        </p:nvSpPr>
        <p:spPr/>
        <p:txBody>
          <a:bodyPr>
            <a:normAutofit/>
          </a:bodyPr>
          <a:lstStyle/>
          <a:p>
            <a:r>
              <a:rPr lang="en-US" dirty="0" smtClean="0"/>
              <a:t>Some jobs such as police, railroad workers, and high level politicians gets special health services.</a:t>
            </a:r>
          </a:p>
          <a:p>
            <a:r>
              <a:rPr lang="en-US" dirty="0" smtClean="0"/>
              <a:t>There are four different kinds of hospitals including rural health posts, health centers urban polyclinics, special focus polyclinics.   </a:t>
            </a:r>
            <a:endParaRPr lang="en-US" dirty="0" smtClean="0"/>
          </a:p>
          <a:p>
            <a:r>
              <a:rPr lang="en-US" dirty="0" smtClean="0"/>
              <a:t>Children up to 19 get treated at special focus polyclinics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Healthcare is Delivered in Russia</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Rural Health Posts- basic health checks</a:t>
            </a:r>
          </a:p>
          <a:p>
            <a:r>
              <a:rPr lang="en-US" dirty="0" smtClean="0"/>
              <a:t>Health Centers- primary care services</a:t>
            </a:r>
          </a:p>
          <a:p>
            <a:r>
              <a:rPr lang="en-US" dirty="0" smtClean="0"/>
              <a:t>Urban Polyclinics- general practice and specialties</a:t>
            </a:r>
          </a:p>
          <a:p>
            <a:r>
              <a:rPr lang="en-US" dirty="0" smtClean="0"/>
              <a:t>There are also 17,500 pharmacies in the country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Mishkhina</a:t>
            </a:r>
            <a:r>
              <a:rPr lang="en-US" dirty="0" smtClean="0"/>
              <a:t>, Svetlana, </a:t>
            </a:r>
            <a:r>
              <a:rPr lang="en-US" dirty="0" err="1" smtClean="0"/>
              <a:t>Vadim</a:t>
            </a:r>
            <a:r>
              <a:rPr lang="en-US" dirty="0" smtClean="0"/>
              <a:t> </a:t>
            </a:r>
            <a:r>
              <a:rPr lang="en-US" dirty="0" err="1" smtClean="0"/>
              <a:t>Poktovsky</a:t>
            </a:r>
            <a:r>
              <a:rPr lang="en-US" dirty="0" smtClean="0"/>
              <a:t>, Nikolai </a:t>
            </a:r>
            <a:r>
              <a:rPr lang="en-US" dirty="0" err="1" smtClean="0"/>
              <a:t>Mashkilleyson</a:t>
            </a:r>
            <a:r>
              <a:rPr lang="en-US" dirty="0" smtClean="0"/>
              <a:t>, and Dmitri </a:t>
            </a:r>
            <a:r>
              <a:rPr lang="en-US" dirty="0" err="1" smtClean="0"/>
              <a:t>Pomazkin</a:t>
            </a:r>
            <a:r>
              <a:rPr lang="en-US" dirty="0" smtClean="0"/>
              <a:t>. "A Model of Social Policy Costs of HIV/AIDS in the Russian Federation." </a:t>
            </a:r>
            <a:r>
              <a:rPr lang="en-US" i="1" dirty="0" smtClean="0"/>
              <a:t>ILOAIDS</a:t>
            </a:r>
            <a:r>
              <a:rPr lang="en-US" dirty="0" smtClean="0"/>
              <a:t>. Web.</a:t>
            </a:r>
          </a:p>
          <a:p>
            <a:r>
              <a:rPr lang="en-US" dirty="0" smtClean="0"/>
              <a:t>"Background Note: Russia." </a:t>
            </a:r>
            <a:r>
              <a:rPr lang="en-US" i="1" dirty="0" smtClean="0"/>
              <a:t>U.S. Department of State</a:t>
            </a:r>
            <a:r>
              <a:rPr lang="en-US" dirty="0" smtClean="0"/>
              <a:t>. U.S. Department of State. Web. 28 May 2012. &lt;http://www.state.gov/r/pa/ei/bgn/3183.htm&gt;.</a:t>
            </a:r>
          </a:p>
          <a:p>
            <a:r>
              <a:rPr lang="en-US" dirty="0" smtClean="0"/>
              <a:t>"Map of Russia." </a:t>
            </a:r>
            <a:r>
              <a:rPr lang="en-US" i="1" dirty="0" smtClean="0"/>
              <a:t>Map of Russia</a:t>
            </a:r>
            <a:r>
              <a:rPr lang="en-US" dirty="0" smtClean="0"/>
              <a:t>. Web. 28 May 2012. </a:t>
            </a:r>
            <a:r>
              <a:rPr lang="en-US" dirty="0" smtClean="0">
                <a:solidFill>
                  <a:schemeClr val="tx1"/>
                </a:solidFill>
                <a:hlinkClick r:id="rId2"/>
              </a:rPr>
              <a:t>http</a:t>
            </a:r>
            <a:r>
              <a:rPr lang="en-US" dirty="0" smtClean="0">
                <a:solidFill>
                  <a:schemeClr val="tx1"/>
                </a:solidFill>
                <a:hlinkClick r:id="rId2"/>
              </a:rPr>
              <a:t>://www.lonelyplanet.com/maps/europe/russia</a:t>
            </a:r>
            <a:r>
              <a:rPr lang="en-US" dirty="0" smtClean="0">
                <a:solidFill>
                  <a:schemeClr val="tx1"/>
                </a:solidFill>
                <a:hlinkClick r:id="rId2"/>
              </a:rPr>
              <a:t>/</a:t>
            </a:r>
            <a:r>
              <a:rPr lang="en-US" dirty="0" smtClean="0">
                <a:solidFill>
                  <a:schemeClr val="tx1"/>
                </a:solidFill>
              </a:rPr>
              <a:t>.</a:t>
            </a:r>
          </a:p>
          <a:p>
            <a:r>
              <a:rPr lang="en-US" dirty="0" err="1" smtClean="0"/>
              <a:t>CichockiR.N</a:t>
            </a:r>
            <a:r>
              <a:rPr lang="en-US" dirty="0" smtClean="0"/>
              <a:t>.,, Mark. "HIV Around the World - The Russian Federation What's Being Done?" (2010). Web.</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Russia</a:t>
            </a:r>
            <a:endParaRPr lang="en-US" dirty="0"/>
          </a:p>
        </p:txBody>
      </p:sp>
      <p:pic>
        <p:nvPicPr>
          <p:cNvPr id="4" name="Picture 2" descr="http://www.lonelyplanet.com/maps/europe/russia/map_of_russia.jpg"/>
          <p:cNvPicPr>
            <a:picLocks noGrp="1" noChangeAspect="1" noChangeArrowheads="1"/>
          </p:cNvPicPr>
          <p:nvPr>
            <p:ph idx="1"/>
          </p:nvPr>
        </p:nvPicPr>
        <p:blipFill>
          <a:blip r:embed="rId2" cstate="print"/>
          <a:srcRect/>
          <a:stretch>
            <a:fillRect/>
          </a:stretch>
        </p:blipFill>
        <p:spPr bwMode="auto">
          <a:xfrm>
            <a:off x="1612900" y="1640681"/>
            <a:ext cx="5918200" cy="4445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Country Overview</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Russia is located between Europe and Asia.</a:t>
            </a:r>
          </a:p>
          <a:p>
            <a:r>
              <a:rPr lang="en-US" dirty="0" smtClean="0"/>
              <a:t>There are about 138,739, 892 people living there (2011).</a:t>
            </a:r>
          </a:p>
          <a:p>
            <a:r>
              <a:rPr lang="en-US" dirty="0" smtClean="0"/>
              <a:t>Most of the population is between 15 and 64.</a:t>
            </a:r>
          </a:p>
          <a:p>
            <a:r>
              <a:rPr lang="en-US" dirty="0" smtClean="0"/>
              <a:t>Their population is shrinking at a rate of -0. 47 (2011).</a:t>
            </a:r>
          </a:p>
          <a:p>
            <a:r>
              <a:rPr lang="en-US" dirty="0" smtClean="0"/>
              <a:t>73% of their population lives in the city (2011).</a:t>
            </a:r>
          </a:p>
          <a:p>
            <a:r>
              <a:rPr lang="en-US" dirty="0" smtClean="0"/>
              <a:t>Life expectance is 59.8 years for men and 73.17 for women.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Country Overview</a:t>
            </a:r>
            <a:endParaRPr lang="en-US" dirty="0"/>
          </a:p>
        </p:txBody>
      </p:sp>
      <p:sp>
        <p:nvSpPr>
          <p:cNvPr id="3" name="Content Placeholder 2"/>
          <p:cNvSpPr>
            <a:spLocks noGrp="1"/>
          </p:cNvSpPr>
          <p:nvPr>
            <p:ph idx="1"/>
          </p:nvPr>
        </p:nvSpPr>
        <p:spPr>
          <a:xfrm>
            <a:off x="533400" y="1676400"/>
            <a:ext cx="8153400" cy="4449763"/>
          </a:xfrm>
        </p:spPr>
        <p:txBody>
          <a:bodyPr/>
          <a:lstStyle/>
          <a:p>
            <a:r>
              <a:rPr lang="en-US" dirty="0" smtClean="0"/>
              <a:t>Most of the population is ethnically Russia.  </a:t>
            </a:r>
          </a:p>
          <a:p>
            <a:r>
              <a:rPr lang="en-US" dirty="0" smtClean="0"/>
              <a:t>There are large chunks of the population with no religious affiliation. However, the largest religious population is the Russian Orthodox.</a:t>
            </a:r>
            <a:endParaRPr lang="en-US" dirty="0"/>
          </a:p>
        </p:txBody>
      </p:sp>
      <p:pic>
        <p:nvPicPr>
          <p:cNvPr id="1028" name="Picture 4" descr="http://www.state.gov/cms_images/russia_cathedral_2006_06_142.jpg"/>
          <p:cNvPicPr>
            <a:picLocks noChangeAspect="1" noChangeArrowheads="1"/>
          </p:cNvPicPr>
          <p:nvPr/>
        </p:nvPicPr>
        <p:blipFill>
          <a:blip r:embed="rId2" cstate="print"/>
          <a:srcRect/>
          <a:stretch>
            <a:fillRect/>
          </a:stretch>
        </p:blipFill>
        <p:spPr bwMode="auto">
          <a:xfrm>
            <a:off x="3429000" y="4038600"/>
            <a:ext cx="2209800" cy="245287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Incidence in Russia</a:t>
            </a:r>
            <a:endParaRPr lang="en-US" dirty="0"/>
          </a:p>
        </p:txBody>
      </p:sp>
      <p:sp>
        <p:nvSpPr>
          <p:cNvPr id="3" name="Content Placeholder 2"/>
          <p:cNvSpPr>
            <a:spLocks noGrp="1"/>
          </p:cNvSpPr>
          <p:nvPr>
            <p:ph idx="1"/>
          </p:nvPr>
        </p:nvSpPr>
        <p:spPr/>
        <p:txBody>
          <a:bodyPr>
            <a:normAutofit/>
          </a:bodyPr>
          <a:lstStyle/>
          <a:p>
            <a:r>
              <a:rPr lang="en-US" dirty="0" smtClean="0"/>
              <a:t>The number of new infections each year is equal to 250,000 people. </a:t>
            </a:r>
          </a:p>
          <a:p>
            <a:r>
              <a:rPr lang="en-US" dirty="0" smtClean="0"/>
              <a:t>About 980,000 (2009) live with the disease each year. </a:t>
            </a:r>
          </a:p>
          <a:p>
            <a:r>
              <a:rPr lang="en-US" dirty="0" smtClean="0"/>
              <a:t>90,000 people die from AIDS yearly.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Incidence in Russia</a:t>
            </a:r>
            <a:endParaRPr lang="en-US" dirty="0"/>
          </a:p>
        </p:txBody>
      </p:sp>
      <p:sp>
        <p:nvSpPr>
          <p:cNvPr id="3" name="Content Placeholder 2"/>
          <p:cNvSpPr>
            <a:spLocks noGrp="1"/>
          </p:cNvSpPr>
          <p:nvPr>
            <p:ph idx="1"/>
          </p:nvPr>
        </p:nvSpPr>
        <p:spPr/>
        <p:txBody>
          <a:bodyPr>
            <a:normAutofit lnSpcReduction="10000"/>
          </a:bodyPr>
          <a:lstStyle/>
          <a:p>
            <a:r>
              <a:rPr lang="en-US" dirty="0" smtClean="0"/>
              <a:t>Many of the people getting HIV are contracting the disease from people who do not know they have it. </a:t>
            </a:r>
          </a:p>
          <a:p>
            <a:r>
              <a:rPr lang="en-US" dirty="0" smtClean="0"/>
              <a:t>There is an extremely fast growth of HIV in people with whom the virus is unregistered or unrecognized. </a:t>
            </a:r>
          </a:p>
          <a:p>
            <a:r>
              <a:rPr lang="en-US" dirty="0" smtClean="0"/>
              <a:t>There are significant numbers of unregistered cases with estimates reaching up to 228,588 people in 2002.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Incidence in Russia</a:t>
            </a:r>
            <a:endParaRPr lang="en-US" dirty="0"/>
          </a:p>
        </p:txBody>
      </p:sp>
      <p:sp>
        <p:nvSpPr>
          <p:cNvPr id="3" name="Content Placeholder 2"/>
          <p:cNvSpPr>
            <a:spLocks noGrp="1"/>
          </p:cNvSpPr>
          <p:nvPr>
            <p:ph idx="1"/>
          </p:nvPr>
        </p:nvSpPr>
        <p:spPr/>
        <p:txBody>
          <a:bodyPr>
            <a:normAutofit/>
          </a:bodyPr>
          <a:lstStyle/>
          <a:p>
            <a:r>
              <a:rPr lang="en-US" dirty="0" smtClean="0"/>
              <a:t>Drug abuse is the most common route of infection. </a:t>
            </a:r>
          </a:p>
          <a:p>
            <a:r>
              <a:rPr lang="en-US" dirty="0" smtClean="0"/>
              <a:t>However, sexual transmission is the fastest growing route of transmission, especially among the 15-29 year olds. </a:t>
            </a:r>
          </a:p>
          <a:p>
            <a:r>
              <a:rPr lang="en-US" dirty="0" smtClean="0"/>
              <a:t>Sex trafficking is another source of infection.  Trafficking is a growing problem in Russia that is not being met with adequate resistance.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Incidence in Russia</a:t>
            </a:r>
            <a:endParaRPr lang="en-US" dirty="0"/>
          </a:p>
        </p:txBody>
      </p:sp>
      <p:sp>
        <p:nvSpPr>
          <p:cNvPr id="3" name="Content Placeholder 2"/>
          <p:cNvSpPr>
            <a:spLocks noGrp="1"/>
          </p:cNvSpPr>
          <p:nvPr>
            <p:ph idx="1"/>
          </p:nvPr>
        </p:nvSpPr>
        <p:spPr/>
        <p:txBody>
          <a:bodyPr/>
          <a:lstStyle/>
          <a:p>
            <a:r>
              <a:rPr lang="en-US" dirty="0" smtClean="0"/>
              <a:t>Other at risk populations include prison inmates and women.</a:t>
            </a:r>
          </a:p>
          <a:p>
            <a:r>
              <a:rPr lang="en-US" dirty="0" smtClean="0"/>
              <a:t>The </a:t>
            </a:r>
            <a:r>
              <a:rPr lang="en-US" dirty="0" smtClean="0"/>
              <a:t>WHO estimates that it would take 90 million with subsequent annual investments of US$ 9-10 million to successfully  fight the AIDS Epidemic.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Russia’s Efforts to Treat HIV</a:t>
            </a:r>
            <a:endParaRPr lang="en-US" dirty="0"/>
          </a:p>
        </p:txBody>
      </p:sp>
      <p:sp>
        <p:nvSpPr>
          <p:cNvPr id="3" name="Content Placeholder 2"/>
          <p:cNvSpPr>
            <a:spLocks noGrp="1"/>
          </p:cNvSpPr>
          <p:nvPr>
            <p:ph idx="1"/>
          </p:nvPr>
        </p:nvSpPr>
        <p:spPr/>
        <p:txBody>
          <a:bodyPr>
            <a:normAutofit lnSpcReduction="10000"/>
          </a:bodyPr>
          <a:lstStyle/>
          <a:p>
            <a:r>
              <a:rPr lang="en-US" dirty="0" smtClean="0"/>
              <a:t>The law guarantees HIV treatment for everyone who needs it.</a:t>
            </a:r>
          </a:p>
          <a:p>
            <a:r>
              <a:rPr lang="en-US" dirty="0" smtClean="0"/>
              <a:t>This promise is rarely carried through.  Less than 5% of the HIV population actually get the treatment they need. </a:t>
            </a:r>
          </a:p>
          <a:p>
            <a:r>
              <a:rPr lang="en-US" dirty="0" smtClean="0"/>
              <a:t>There are state run clinics where HIV patients can get meds.  However these are not always accessible.  People also worry about being labeled as “AIDS” patients by going there. </a:t>
            </a:r>
            <a:endParaRPr lang="en-US" dirty="0"/>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YamatoPainting">
  <a:themeElements>
    <a:clrScheme name="Yamato Painting">
      <a:dk1>
        <a:sysClr val="windowText" lastClr="000000"/>
      </a:dk1>
      <a:lt1>
        <a:sysClr val="window" lastClr="FFFFFF"/>
      </a:lt1>
      <a:dk2>
        <a:srgbClr val="3F2D32"/>
      </a:dk2>
      <a:lt2>
        <a:srgbClr val="FEDD00"/>
      </a:lt2>
      <a:accent1>
        <a:srgbClr val="C24400"/>
      </a:accent1>
      <a:accent2>
        <a:srgbClr val="3F7228"/>
      </a:accent2>
      <a:accent3>
        <a:srgbClr val="516086"/>
      </a:accent3>
      <a:accent4>
        <a:srgbClr val="956A86"/>
      </a:accent4>
      <a:accent5>
        <a:srgbClr val="E87981"/>
      </a:accent5>
      <a:accent6>
        <a:srgbClr val="8D8628"/>
      </a:accent6>
      <a:hlink>
        <a:srgbClr val="0000FF"/>
      </a:hlink>
      <a:folHlink>
        <a:srgbClr val="800080"/>
      </a:folHlink>
    </a:clrScheme>
    <a:fontScheme name="Yamato Painting">
      <a:majorFont>
        <a:latin typeface="Calibri"/>
        <a:ea typeface=""/>
        <a:cs typeface=""/>
        <a:font script="Jpan" typeface="ＭＳ Ｐゴシック"/>
        <a:font script="Hang" typeface="맑은 고딕"/>
        <a:font script="Hans" typeface="黑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ＭＳ Ｐゴシック"/>
        <a:font script="Hang" typeface="맑은 고딕"/>
        <a:font script="Hans" typeface="宋体"/>
        <a:font script="Hant" typeface="微軟正黑體"/>
        <a:font script="Arab" typeface="Tahoma"/>
        <a:font script="Hebr" typeface="Tahoma"/>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Yamato Painting">
      <a:fillStyleLst>
        <a:solidFill>
          <a:schemeClr val="phClr">
            <a:tint val="100000"/>
          </a:schemeClr>
        </a:solidFill>
        <a:gradFill>
          <a:gsLst>
            <a:gs pos="0">
              <a:schemeClr val="phClr">
                <a:tint val="100000"/>
              </a:schemeClr>
            </a:gs>
            <a:gs pos="100000">
              <a:schemeClr val="phClr">
                <a:tint val="100000"/>
                <a:shade val="20000"/>
              </a:schemeClr>
            </a:gs>
          </a:gsLst>
          <a:lin ang="5400000" scaled="1"/>
        </a:gradFill>
        <a:blipFill>
          <a:blip xmlns:r="http://schemas.openxmlformats.org/officeDocument/2006/relationships" r:embed="rId1">
            <a:duotone>
              <a:srgbClr val="000000"/>
              <a:schemeClr val="phClr">
                <a:tint val="100000"/>
              </a:schemeClr>
            </a:duotone>
          </a:blip>
          <a:tile tx="0" ty="0" sx="35000" sy="35000" flip="none" algn="tl"/>
        </a:blipFill>
      </a:fillStyleLst>
      <a:lnStyleLst>
        <a:ln w="9525" cap="flat" cmpd="sng" algn="ctr">
          <a:solidFill>
            <a:schemeClr val="phClr">
              <a:alpha val="60000"/>
            </a:schemeClr>
          </a:solidFill>
          <a:prstDash val="solid"/>
        </a:ln>
        <a:ln w="19525" cap="flat" cmpd="sng" algn="ctr">
          <a:solidFill>
            <a:schemeClr val="phClr">
              <a:alpha val="90000"/>
            </a:schemeClr>
          </a:solidFill>
          <a:prstDash val="solid"/>
        </a:ln>
        <a:ln w="38100" cap="flat" cmpd="sng" algn="ctr">
          <a:solidFill>
            <a:schemeClr val="phClr">
              <a:alpha val="100000"/>
            </a:schemeClr>
          </a:solidFill>
          <a:prstDash val="solid"/>
        </a:ln>
      </a:lnStyleLst>
      <a:effectStyleLst>
        <a:effectStyle>
          <a:effectLst>
            <a:outerShdw blurRad="50800" algn="tl" rotWithShape="0">
              <a:srgbClr val="000000">
                <a:alpha val="64000"/>
              </a:srgbClr>
            </a:outerShdw>
          </a:effectLst>
        </a:effectStyle>
        <a:effectStyle>
          <a:effectLst>
            <a:outerShdw blurRad="50800" algn="tl" rotWithShape="0">
              <a:srgbClr val="000000">
                <a:alpha val="64000"/>
              </a:srgbClr>
            </a:outerShdw>
          </a:effectLst>
          <a:scene3d>
            <a:camera prst="orthographicFront"/>
            <a:lightRig rig="soft" dir="tl">
              <a:rot lat="0" lon="0" rev="0"/>
            </a:lightRig>
          </a:scene3d>
          <a:sp3d>
            <a:bevelT prst="angle"/>
            <a:bevelB w="304800" h="44450"/>
            <a:contourClr>
              <a:schemeClr val="phClr">
                <a:shade val="60000"/>
                <a:satMod val="110000"/>
              </a:schemeClr>
            </a:contourClr>
          </a:sp3d>
        </a:effectStyle>
        <a:effectStyle>
          <a:effectLst>
            <a:glow rad="51600">
              <a:schemeClr val="phClr">
                <a:alpha val="60000"/>
              </a:schemeClr>
            </a:glow>
          </a:effectLst>
          <a:scene3d>
            <a:camera prst="orthographicFront"/>
            <a:lightRig rig="threePt" dir="t"/>
          </a:scene3d>
          <a:sp3d>
            <a:bevelT w="165100" prst="coolSlant"/>
            <a:contourClr>
              <a:schemeClr val="phClr">
                <a:shade val="60000"/>
                <a:satMod val="110000"/>
              </a:schemeClr>
            </a:contourClr>
          </a:sp3d>
        </a:effectStyle>
      </a:effectStyleLst>
      <a:bgFillStyleLst>
        <a:solidFill>
          <a:schemeClr val="phClr">
            <a:shade val="90000"/>
          </a:schemeClr>
        </a:solidFill>
        <a:blipFill>
          <a:blip xmlns:r="http://schemas.openxmlformats.org/officeDocument/2006/relationships" r:embed="rId2">
            <a:duotone>
              <a:schemeClr val="phClr">
                <a:tint val="100000"/>
                <a:shade val="5000"/>
              </a:schemeClr>
              <a:schemeClr val="phClr">
                <a:shade val="100000"/>
              </a:schemeClr>
            </a:duotone>
          </a:blip>
          <a:tile tx="0" ty="0" sx="120000" sy="120000" flip="xy" algn="t"/>
        </a:blipFill>
        <a:blipFill rotWithShape="0">
          <a:blip xmlns:r="http://schemas.openxmlformats.org/officeDocument/2006/relationships" r:embed="rId3">
            <a:duotone>
              <a:schemeClr val="phClr">
                <a:tint val="100000"/>
                <a:shade val="5000"/>
              </a:schemeClr>
              <a:schemeClr val="phClr">
                <a:shade val="10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YamatoPainting</Template>
  <TotalTime>97</TotalTime>
  <Words>822</Words>
  <Application>Microsoft Office PowerPoint</Application>
  <PresentationFormat>On-screen Show (4:3)</PresentationFormat>
  <Paragraphs>63</Paragraphs>
  <Slides>16</Slides>
  <Notes>3</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YamatoPainting</vt:lpstr>
      <vt:lpstr>HIV in Russia</vt:lpstr>
      <vt:lpstr>Russia</vt:lpstr>
      <vt:lpstr>Country Overview</vt:lpstr>
      <vt:lpstr>Country Overview</vt:lpstr>
      <vt:lpstr>Incidence in Russia</vt:lpstr>
      <vt:lpstr>Incidence in Russia</vt:lpstr>
      <vt:lpstr>Incidence in Russia</vt:lpstr>
      <vt:lpstr>Incidence in Russia</vt:lpstr>
      <vt:lpstr>Russia’s Efforts to Treat HIV</vt:lpstr>
      <vt:lpstr>Russia’s Efforts to Treat the Disease</vt:lpstr>
      <vt:lpstr>Russia’s Efforts to Prevent the Disease</vt:lpstr>
      <vt:lpstr>Russia’s Efforts to Prevent the Disease</vt:lpstr>
      <vt:lpstr>How Healthcare is Delivered in Russia</vt:lpstr>
      <vt:lpstr>How Healthcare is Delivered in Russia</vt:lpstr>
      <vt:lpstr>How Healthcare is Delivered in Russia </vt:lpstr>
      <vt:lpstr>Resources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 in Russia</dc:title>
  <dc:creator>Administratr</dc:creator>
  <cp:lastModifiedBy>Administratr</cp:lastModifiedBy>
  <cp:revision>12</cp:revision>
  <dcterms:created xsi:type="dcterms:W3CDTF">2012-05-28T17:48:13Z</dcterms:created>
  <dcterms:modified xsi:type="dcterms:W3CDTF">2012-06-02T00:47:50Z</dcterms:modified>
</cp:coreProperties>
</file>