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66" r:id="rId6"/>
    <p:sldId id="268" r:id="rId7"/>
    <p:sldId id="259" r:id="rId8"/>
    <p:sldId id="260" r:id="rId9"/>
    <p:sldId id="267" r:id="rId10"/>
    <p:sldId id="261" r:id="rId11"/>
    <p:sldId id="262" r:id="rId12"/>
    <p:sldId id="263" r:id="rId13"/>
    <p:sldId id="265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385F235-CAEF-4ACE-8FF9-D6B5E0CE3D3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79B1622-8C71-4569-BD82-3396FCEEA5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vert.org/aids-europe" TargetMode="External"/><Relationship Id="rId2" Type="http://schemas.openxmlformats.org/officeDocument/2006/relationships/hyperlink" Target="http://www.france.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edicalnewstoday.com/articles/999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R. Buie</a:t>
            </a:r>
          </a:p>
          <a:p>
            <a:r>
              <a:rPr lang="en-US" dirty="0" smtClean="0"/>
              <a:t>K. Davis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</a:t>
            </a:r>
            <a:r>
              <a:rPr lang="en-US" sz="2400" dirty="0" smtClean="0"/>
              <a:t>AND</a:t>
            </a:r>
            <a:r>
              <a:rPr lang="en-US" dirty="0" smtClean="0"/>
              <a:t> Aids </a:t>
            </a:r>
            <a:r>
              <a:rPr lang="en-US" sz="2400" dirty="0" smtClean="0"/>
              <a:t>in</a:t>
            </a:r>
            <a:r>
              <a:rPr lang="en-US" dirty="0" smtClean="0"/>
              <a:t> France</a:t>
            </a:r>
            <a:br>
              <a:rPr lang="en-US" dirty="0" smtClean="0"/>
            </a:br>
            <a:r>
              <a:rPr lang="en-US" sz="2000" dirty="0" smtClean="0"/>
              <a:t>“Liberty, Equality, Fraternity”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6828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First-line Therapy</a:t>
            </a:r>
          </a:p>
          <a:p>
            <a:pPr lvl="1"/>
            <a:r>
              <a:rPr lang="en-US" dirty="0" smtClean="0"/>
              <a:t>HAART</a:t>
            </a:r>
          </a:p>
          <a:p>
            <a:pPr lvl="1"/>
            <a:r>
              <a:rPr lang="en-US" dirty="0" smtClean="0"/>
              <a:t>$10,000 - $15,000 a year in 1996</a:t>
            </a:r>
          </a:p>
          <a:p>
            <a:pPr lvl="1"/>
            <a:r>
              <a:rPr lang="en-US" dirty="0"/>
              <a:t>triple combination </a:t>
            </a:r>
            <a:r>
              <a:rPr lang="en-US" dirty="0" smtClean="0"/>
              <a:t>therapy: stavudine </a:t>
            </a:r>
            <a:r>
              <a:rPr lang="en-US" dirty="0"/>
              <a:t>(d4T)+lamivudine (3TC)+nevirapine (NVP).</a:t>
            </a:r>
            <a:endParaRPr lang="en-US" dirty="0" smtClean="0"/>
          </a:p>
          <a:p>
            <a:pPr lvl="1"/>
            <a:r>
              <a:rPr lang="en-US" dirty="0" smtClean="0"/>
              <a:t>$295 - $350 a year in 2001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/>
              <a:t>Second-line Therapy </a:t>
            </a:r>
            <a:endParaRPr lang="en-US" dirty="0" smtClean="0"/>
          </a:p>
          <a:p>
            <a:pPr lvl="1"/>
            <a:r>
              <a:rPr lang="en-US" dirty="0" smtClean="0"/>
              <a:t>lamivudine+tenofovir+ritonavir-boosted lopinavir</a:t>
            </a:r>
          </a:p>
          <a:p>
            <a:pPr lvl="1"/>
            <a:r>
              <a:rPr lang="en-US" dirty="0" smtClean="0"/>
              <a:t>$554 - $692 in 2009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Yearly cost of hiv and Aids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3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Antiretrovials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Reasons why treatment fails: </a:t>
            </a:r>
            <a:endParaRPr lang="en-US" dirty="0"/>
          </a:p>
          <a:p>
            <a:pPr lvl="1"/>
            <a:r>
              <a:rPr lang="en-US" dirty="0"/>
              <a:t>A high number of late </a:t>
            </a:r>
            <a:r>
              <a:rPr lang="en-US" dirty="0" smtClean="0"/>
              <a:t>diagnoses</a:t>
            </a:r>
          </a:p>
          <a:p>
            <a:pPr lvl="1"/>
            <a:r>
              <a:rPr lang="en-US" dirty="0"/>
              <a:t>Access to treatment and care for </a:t>
            </a:r>
            <a:r>
              <a:rPr lang="en-US" dirty="0" smtClean="0"/>
              <a:t>migrants</a:t>
            </a:r>
          </a:p>
          <a:p>
            <a:pPr lvl="1"/>
            <a:r>
              <a:rPr lang="en-US" dirty="0"/>
              <a:t>Drug </a:t>
            </a:r>
            <a:r>
              <a:rPr lang="en-US" dirty="0" smtClean="0"/>
              <a:t>resistance</a:t>
            </a:r>
          </a:p>
          <a:p>
            <a:pPr lvl="1"/>
            <a:r>
              <a:rPr lang="en-US" dirty="0"/>
              <a:t>Ageing and disease progression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41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Preventing mother-to-child transmission (PMTCT) </a:t>
            </a:r>
            <a:endParaRPr lang="en-US" dirty="0" smtClean="0"/>
          </a:p>
          <a:p>
            <a:r>
              <a:rPr lang="en-US" dirty="0"/>
              <a:t>Preventing HIV transmission in healthcare </a:t>
            </a:r>
            <a:r>
              <a:rPr lang="en-US" dirty="0" smtClean="0"/>
              <a:t>settings</a:t>
            </a:r>
          </a:p>
          <a:p>
            <a:r>
              <a:rPr lang="en-US" dirty="0"/>
              <a:t>Harm reduction </a:t>
            </a:r>
            <a:r>
              <a:rPr lang="en-US" dirty="0" smtClean="0"/>
              <a:t>measures</a:t>
            </a:r>
          </a:p>
          <a:p>
            <a:r>
              <a:rPr lang="en-US" dirty="0"/>
              <a:t>Preventing HIV transmission among men who have sex with men (MSM) </a:t>
            </a:r>
            <a:endParaRPr lang="en-US" dirty="0" smtClean="0"/>
          </a:p>
          <a:p>
            <a:r>
              <a:rPr lang="en-US" dirty="0"/>
              <a:t>Preventing heterosexual HIV </a:t>
            </a:r>
            <a:r>
              <a:rPr lang="en-US" dirty="0" smtClean="0"/>
              <a:t>transmission</a:t>
            </a:r>
          </a:p>
          <a:p>
            <a:r>
              <a:rPr lang="en-US" dirty="0"/>
              <a:t>Migrant groups and HIV prevention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Universal </a:t>
            </a:r>
            <a:r>
              <a:rPr lang="fr-FR" dirty="0"/>
              <a:t>healthcare system; la couverture maladie </a:t>
            </a:r>
            <a:r>
              <a:rPr lang="fr-FR" dirty="0" smtClean="0"/>
              <a:t>universelle</a:t>
            </a:r>
          </a:p>
          <a:p>
            <a:r>
              <a:rPr lang="fr-FR" dirty="0" smtClean="0"/>
              <a:t>Two general categories of hospitals:</a:t>
            </a:r>
          </a:p>
          <a:p>
            <a:pPr lvl="1"/>
            <a:r>
              <a:rPr lang="fr-FR" dirty="0" smtClean="0"/>
              <a:t>Public sector</a:t>
            </a:r>
          </a:p>
          <a:p>
            <a:pPr lvl="1"/>
            <a:r>
              <a:rPr lang="fr-FR" dirty="0" smtClean="0"/>
              <a:t>Private hospital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35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www.france.fr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www.avert.org/aids-europe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www.medicalnewstoday.com/articles/9994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55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</a:t>
            </a:r>
            <a:r>
              <a:rPr lang="en-US" smtClean="0"/>
              <a:t>: 65,350,0000 </a:t>
            </a:r>
            <a:r>
              <a:rPr lang="en-US" dirty="0" smtClean="0"/>
              <a:t>(2012)</a:t>
            </a:r>
          </a:p>
          <a:p>
            <a:r>
              <a:rPr lang="en-US" dirty="0" smtClean="0"/>
              <a:t>Capitol: Paris</a:t>
            </a:r>
          </a:p>
          <a:p>
            <a:r>
              <a:rPr lang="en-US" dirty="0" smtClean="0"/>
              <a:t>Language: French</a:t>
            </a:r>
          </a:p>
          <a:p>
            <a:r>
              <a:rPr lang="en-US" dirty="0" smtClean="0"/>
              <a:t>Political: Republic</a:t>
            </a:r>
          </a:p>
          <a:p>
            <a:r>
              <a:rPr lang="en-US" dirty="0" smtClean="0"/>
              <a:t>President: Nicolas Sarkozy</a:t>
            </a:r>
          </a:p>
          <a:p>
            <a:r>
              <a:rPr lang="en-US" dirty="0" smtClean="0"/>
              <a:t>Currency: Euro</a:t>
            </a:r>
          </a:p>
          <a:p>
            <a:r>
              <a:rPr lang="en-US" dirty="0" smtClean="0"/>
              <a:t>GDP: 1,907.2 Billion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58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expansive European country with a variety of landscapes; over 3,400 miles of coastline</a:t>
            </a:r>
          </a:p>
          <a:p>
            <a:r>
              <a:rPr lang="en-US" dirty="0"/>
              <a:t>S</a:t>
            </a:r>
            <a:r>
              <a:rPr lang="en-US" dirty="0" smtClean="0"/>
              <a:t>hares </a:t>
            </a:r>
            <a:r>
              <a:rPr lang="en-US" dirty="0"/>
              <a:t>its borders with Belgium and Luxembourg in the north, Germany, Switzerland and Italy in the east, and with Spain in the south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leading agricultural producer in the European Union, while its viticulture is particularly important since France is the global leader in the production of wines and </a:t>
            </a:r>
            <a:r>
              <a:rPr lang="en-US" dirty="0" smtClean="0"/>
              <a:t>spirits.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15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676400"/>
            <a:ext cx="5029200" cy="50292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adult HIV prevalence in 2009</a:t>
            </a:r>
          </a:p>
        </p:txBody>
      </p:sp>
    </p:spTree>
    <p:extLst>
      <p:ext uri="{BB962C8B-B14F-4D97-AF65-F5344CB8AC3E}">
        <p14:creationId xmlns:p14="http://schemas.microsoft.com/office/powerpoint/2010/main" val="400064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A cumulative total of 349,077 HIV infections had been diagnosed in Western Europe by the end of </a:t>
            </a:r>
            <a:r>
              <a:rPr lang="en-US" dirty="0" smtClean="0"/>
              <a:t>2009:</a:t>
            </a:r>
          </a:p>
          <a:p>
            <a:pPr marL="45720" indent="0">
              <a:buNone/>
            </a:pPr>
            <a:endParaRPr lang="en-US" dirty="0"/>
          </a:p>
          <a:p>
            <a:pPr lvl="1"/>
            <a:r>
              <a:rPr lang="en-US" dirty="0" smtClean="0"/>
              <a:t>40</a:t>
            </a:r>
            <a:r>
              <a:rPr lang="en-US" dirty="0"/>
              <a:t>% probably acquired HIV through heterosexual contact; </a:t>
            </a:r>
          </a:p>
          <a:p>
            <a:pPr lvl="1"/>
            <a:r>
              <a:rPr lang="en-US" dirty="0"/>
              <a:t>37% became infected through male-to-male sexual contact; </a:t>
            </a:r>
          </a:p>
          <a:p>
            <a:pPr lvl="1"/>
            <a:r>
              <a:rPr lang="en-US" dirty="0"/>
              <a:t>4% became infected through injecting drug use; </a:t>
            </a:r>
          </a:p>
          <a:p>
            <a:pPr lvl="1"/>
            <a:r>
              <a:rPr lang="en-US" dirty="0"/>
              <a:t>28% were female; </a:t>
            </a:r>
          </a:p>
          <a:p>
            <a:pPr lvl="1"/>
            <a:r>
              <a:rPr lang="en-US" dirty="0"/>
              <a:t>and 10% were 15 to 24 years old.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2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2009 there were 4,361 diagnosed cases of AIDS reported in Western European countries. The highest rates of AIDS diagnoses were in </a:t>
            </a:r>
            <a:r>
              <a:rPr lang="en-US" dirty="0" smtClean="0"/>
              <a:t>Portugal, Spain, and Switzerland. </a:t>
            </a:r>
          </a:p>
          <a:p>
            <a:r>
              <a:rPr lang="en-US" dirty="0"/>
              <a:t>AIDS mortality has also decreased as antiretroviral therapy has become widely available. Far fewer people died from AIDS in 2009 (1,083) than in 2004 (3,229).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AIDS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5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France: 3,952</a:t>
            </a:r>
          </a:p>
          <a:p>
            <a:r>
              <a:rPr lang="en-US" dirty="0" smtClean="0"/>
              <a:t>United States: 42,959</a:t>
            </a:r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people impacted yearly with Hiv and aids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France: 150,000</a:t>
            </a:r>
          </a:p>
          <a:p>
            <a:r>
              <a:rPr lang="en-US" dirty="0" smtClean="0"/>
              <a:t>United States: more than 1,000,000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people living with hiv and Aids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9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France: 1,700</a:t>
            </a:r>
          </a:p>
          <a:p>
            <a:r>
              <a:rPr lang="en-US" dirty="0" smtClean="0"/>
              <a:t>United States: more than 500,000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main causes of death among people living with HIV in Europe are TB and end-stage liver disease caused by viral hepatitis C.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Aids related Deaths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1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140</TotalTime>
  <Words>457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Grid</vt:lpstr>
      <vt:lpstr>HIV AND Aids in France “Liberty, Equality, Fraternity”</vt:lpstr>
      <vt:lpstr>demographics</vt:lpstr>
      <vt:lpstr>demographics</vt:lpstr>
      <vt:lpstr>adult HIV prevalence in 2009</vt:lpstr>
      <vt:lpstr>HIV Statistics</vt:lpstr>
      <vt:lpstr>AIDS Statistics</vt:lpstr>
      <vt:lpstr>Number of people impacted yearly with Hiv and aids</vt:lpstr>
      <vt:lpstr>Number of people living with hiv and Aids</vt:lpstr>
      <vt:lpstr>Aids related Deaths</vt:lpstr>
      <vt:lpstr>Yearly cost of hiv and Aids</vt:lpstr>
      <vt:lpstr>Treatment</vt:lpstr>
      <vt:lpstr>prevention</vt:lpstr>
      <vt:lpstr>healthcare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 and Aids in France</dc:title>
  <dc:creator>Rachel</dc:creator>
  <cp:lastModifiedBy>Rachel</cp:lastModifiedBy>
  <cp:revision>14</cp:revision>
  <dcterms:created xsi:type="dcterms:W3CDTF">2012-06-11T02:26:14Z</dcterms:created>
  <dcterms:modified xsi:type="dcterms:W3CDTF">2012-06-11T04:46:40Z</dcterms:modified>
</cp:coreProperties>
</file>