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6" r:id="rId4"/>
    <p:sldId id="258" r:id="rId5"/>
    <p:sldId id="259" r:id="rId6"/>
    <p:sldId id="277" r:id="rId7"/>
    <p:sldId id="260" r:id="rId8"/>
    <p:sldId id="261" r:id="rId9"/>
    <p:sldId id="278" r:id="rId10"/>
    <p:sldId id="262" r:id="rId11"/>
    <p:sldId id="264" r:id="rId12"/>
    <p:sldId id="263" r:id="rId13"/>
    <p:sldId id="265" r:id="rId14"/>
    <p:sldId id="283" r:id="rId15"/>
    <p:sldId id="280" r:id="rId16"/>
    <p:sldId id="281" r:id="rId17"/>
    <p:sldId id="282"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890" y="20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3AD677-DD4D-4663-8409-03D803AAA555}" type="datetimeFigureOut">
              <a:rPr lang="en-US" smtClean="0"/>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B8D4E-E8A9-4D65-994E-BFA35CDC5907}" type="slidenum">
              <a:rPr lang="en-US" smtClean="0"/>
              <a:t>‹#›</a:t>
            </a:fld>
            <a:endParaRPr lang="en-US"/>
          </a:p>
        </p:txBody>
      </p:sp>
    </p:spTree>
    <p:extLst>
      <p:ext uri="{BB962C8B-B14F-4D97-AF65-F5344CB8AC3E}">
        <p14:creationId xmlns:p14="http://schemas.microsoft.com/office/powerpoint/2010/main" val="95717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t>1</a:t>
            </a:fld>
            <a:endParaRPr lang="en-US"/>
          </a:p>
        </p:txBody>
      </p:sp>
    </p:spTree>
    <p:extLst>
      <p:ext uri="{BB962C8B-B14F-4D97-AF65-F5344CB8AC3E}">
        <p14:creationId xmlns:p14="http://schemas.microsoft.com/office/powerpoint/2010/main" val="2175062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 for preschoolers are similar to toddlers. Consumption should be 90kcal/kg with daily intake total of 1800 calories. Fluid intake should be 100ml/kg/day taking into considerations such as health of the child, climate conditions, and the activity level of the child. Keep in mind the trials and tribulations that may occur at this age. Children at age four may become picky eaters and show a sense of rebellion during meal time but will lessen closer to age five. Always offer food items in small portions which may help in getting them to eat and explore new things. Important factors to stress to parents are limiting fruits juices to 4-6 </a:t>
            </a:r>
            <a:r>
              <a:rPr lang="en-US" dirty="0" err="1" smtClean="0"/>
              <a:t>oz</a:t>
            </a:r>
            <a:r>
              <a:rPr lang="en-US" dirty="0" smtClean="0"/>
              <a:t>/day due deter dental caries, and not to force a child to finish everything on their plate. This has been shown to promote eating disorders and/or obesity.</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10</a:t>
            </a:fld>
            <a:endParaRPr lang="en-US"/>
          </a:p>
        </p:txBody>
      </p:sp>
    </p:spTree>
    <p:extLst>
      <p:ext uri="{BB962C8B-B14F-4D97-AF65-F5344CB8AC3E}">
        <p14:creationId xmlns:p14="http://schemas.microsoft.com/office/powerpoint/2010/main" val="3735950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Activity</a:t>
            </a:r>
          </a:p>
          <a:p>
            <a:pPr marL="628650" lvl="1" indent="-171450">
              <a:buFont typeface="Arial" pitchFamily="34" charset="0"/>
              <a:buChar char="•"/>
            </a:pPr>
            <a:r>
              <a:rPr lang="en-US" dirty="0" smtClean="0"/>
              <a:t>Motor activity levels continue to be high</a:t>
            </a:r>
          </a:p>
          <a:p>
            <a:pPr marL="628650" lvl="1" indent="-171450">
              <a:buFont typeface="Arial" pitchFamily="34" charset="0"/>
              <a:buChar char="•"/>
            </a:pPr>
            <a:r>
              <a:rPr lang="en-US" dirty="0" smtClean="0"/>
              <a:t>This allow for environment exploration and the learning of physical games and sports</a:t>
            </a:r>
          </a:p>
          <a:p>
            <a:pPr marL="628650" lvl="1" indent="-171450">
              <a:buFont typeface="Arial" pitchFamily="34" charset="0"/>
              <a:buChar char="•"/>
            </a:pPr>
            <a:r>
              <a:rPr lang="en-US" dirty="0" smtClean="0"/>
              <a:t>Keep sedentary activities to a minimum (TV and video games)</a:t>
            </a:r>
          </a:p>
          <a:p>
            <a:pPr marL="628650" lvl="1" indent="-171450">
              <a:buFont typeface="Arial" pitchFamily="34" charset="0"/>
              <a:buChar char="•"/>
            </a:pPr>
            <a:r>
              <a:rPr lang="en-US" dirty="0" smtClean="0"/>
              <a:t>Formalized training activities is controversial subject</a:t>
            </a:r>
          </a:p>
          <a:p>
            <a:pPr marL="171450" indent="-171450">
              <a:buFont typeface="Arial" pitchFamily="34" charset="0"/>
              <a:buChar char="•"/>
            </a:pPr>
            <a:r>
              <a:rPr lang="en-US" dirty="0" smtClean="0"/>
              <a:t>Preschool/Kindergarten</a:t>
            </a:r>
          </a:p>
          <a:p>
            <a:pPr marL="628650" lvl="1" indent="-171450">
              <a:buFont typeface="Arial" pitchFamily="34" charset="0"/>
              <a:buChar char="•"/>
            </a:pPr>
            <a:r>
              <a:rPr lang="en-US" dirty="0" smtClean="0"/>
              <a:t>Learned group cooperation</a:t>
            </a:r>
          </a:p>
          <a:p>
            <a:pPr marL="628650" lvl="1" indent="-171450">
              <a:buFont typeface="Arial" pitchFamily="34" charset="0"/>
              <a:buChar char="•"/>
            </a:pPr>
            <a:r>
              <a:rPr lang="en-US" dirty="0" smtClean="0"/>
              <a:t>Adjusting to sociocultural differences</a:t>
            </a:r>
          </a:p>
          <a:p>
            <a:pPr marL="628650" lvl="1" indent="-171450">
              <a:buFont typeface="Arial" pitchFamily="34" charset="0"/>
              <a:buChar char="•"/>
            </a:pPr>
            <a:r>
              <a:rPr lang="en-US" dirty="0" smtClean="0"/>
              <a:t>Coping w/frustration and using language to communicate rather than hitting</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11</a:t>
            </a:fld>
            <a:endParaRPr lang="en-US"/>
          </a:p>
        </p:txBody>
      </p:sp>
    </p:spTree>
    <p:extLst>
      <p:ext uri="{BB962C8B-B14F-4D97-AF65-F5344CB8AC3E}">
        <p14:creationId xmlns:p14="http://schemas.microsoft.com/office/powerpoint/2010/main" val="877297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New types of “playing”</a:t>
            </a:r>
          </a:p>
          <a:p>
            <a:pPr marL="628650" lvl="1" indent="-171450">
              <a:buFont typeface="Arial" pitchFamily="34" charset="0"/>
              <a:buChar char="•"/>
            </a:pPr>
            <a:r>
              <a:rPr lang="en-US" dirty="0" smtClean="0"/>
              <a:t>Associative play-group play in similar or identical activities w/o rigid organization/rules</a:t>
            </a:r>
          </a:p>
          <a:p>
            <a:pPr marL="628650" lvl="1" indent="-171450">
              <a:buFont typeface="Arial" pitchFamily="34" charset="0"/>
              <a:buChar char="•"/>
            </a:pPr>
            <a:r>
              <a:rPr lang="en-US" dirty="0" smtClean="0"/>
              <a:t>Imitative/Imaginative/Dramatic play</a:t>
            </a:r>
          </a:p>
          <a:p>
            <a:pPr marL="628650" lvl="1" indent="-171450">
              <a:buFont typeface="Arial" pitchFamily="34" charset="0"/>
              <a:buChar char="•"/>
            </a:pPr>
            <a:r>
              <a:rPr lang="en-US" dirty="0" smtClean="0"/>
              <a:t>Imaginary playmates</a:t>
            </a:r>
          </a:p>
          <a:p>
            <a:pPr marL="628650" lvl="1" indent="-171450">
              <a:buFont typeface="Arial" pitchFamily="34" charset="0"/>
              <a:buChar char="•"/>
            </a:pPr>
            <a:r>
              <a:rPr lang="en-US" dirty="0" smtClean="0"/>
              <a:t>Mutual play</a:t>
            </a:r>
          </a:p>
          <a:p>
            <a:pPr marL="171450" indent="-171450">
              <a:buFont typeface="Arial" pitchFamily="34" charset="0"/>
              <a:buChar char="•"/>
            </a:pPr>
            <a:r>
              <a:rPr lang="en-US" dirty="0" smtClean="0"/>
              <a:t>Fears</a:t>
            </a:r>
          </a:p>
          <a:p>
            <a:pPr marL="628650" lvl="1" indent="-171450">
              <a:buFont typeface="Arial" pitchFamily="34" charset="0"/>
              <a:buChar char="•"/>
            </a:pPr>
            <a:r>
              <a:rPr lang="en-US" dirty="0" smtClean="0"/>
              <a:t>Can sometimes interfere w/ ADLs</a:t>
            </a:r>
          </a:p>
          <a:p>
            <a:pPr marL="628650" lvl="1" indent="-171450">
              <a:buFont typeface="Arial" pitchFamily="34" charset="0"/>
              <a:buChar char="•"/>
            </a:pPr>
            <a:r>
              <a:rPr lang="en-US" dirty="0" smtClean="0"/>
              <a:t>If fear disrupts family life professional help may be needed</a:t>
            </a:r>
          </a:p>
          <a:p>
            <a:pPr marL="171450" indent="-171450">
              <a:buFont typeface="Arial" pitchFamily="34" charset="0"/>
              <a:buChar char="•"/>
            </a:pPr>
            <a:r>
              <a:rPr lang="en-US" dirty="0" smtClean="0"/>
              <a:t>Sleep</a:t>
            </a:r>
          </a:p>
          <a:p>
            <a:pPr marL="628650" lvl="1" indent="-171450">
              <a:buFont typeface="Arial" pitchFamily="34" charset="0"/>
              <a:buChar char="•"/>
            </a:pPr>
            <a:r>
              <a:rPr lang="en-US" dirty="0" smtClean="0"/>
              <a:t>Averages 12 hours of sleep/night</a:t>
            </a:r>
          </a:p>
          <a:p>
            <a:pPr marL="628650" lvl="1" indent="-171450">
              <a:buFont typeface="Arial" pitchFamily="34" charset="0"/>
              <a:buChar char="•"/>
            </a:pPr>
            <a:r>
              <a:rPr lang="en-US" dirty="0" smtClean="0"/>
              <a:t>Prime time for sleep disturbances</a:t>
            </a:r>
          </a:p>
          <a:p>
            <a:pPr marL="628650" lvl="1" indent="-171450">
              <a:buFont typeface="Arial" pitchFamily="34" charset="0"/>
              <a:buChar char="•"/>
            </a:pPr>
            <a:r>
              <a:rPr lang="en-US" dirty="0" smtClean="0"/>
              <a:t>Bedtime fears, waking in the night, nightmares/sleep terrors</a:t>
            </a:r>
          </a:p>
          <a:p>
            <a:pPr marL="628650" lvl="1" indent="-171450">
              <a:buFont typeface="Arial" pitchFamily="34" charset="0"/>
              <a:buChar char="•"/>
            </a:pPr>
            <a:r>
              <a:rPr lang="en-US" dirty="0" smtClean="0"/>
              <a:t>Keep bedtime consistent</a:t>
            </a:r>
          </a:p>
          <a:p>
            <a:pPr marL="628650" lvl="1" indent="-171450">
              <a:buFont typeface="Arial" pitchFamily="34" charset="0"/>
              <a:buChar char="•"/>
            </a:pPr>
            <a:r>
              <a:rPr lang="en-US" dirty="0" smtClean="0"/>
              <a:t>Use of nightlight, favorite toy, or drink of H20 by bed may help</a:t>
            </a:r>
          </a:p>
          <a:p>
            <a:pPr marL="628650" lvl="1" indent="-171450">
              <a:buFont typeface="Arial" pitchFamily="34" charset="0"/>
              <a:buChar char="•"/>
            </a:pPr>
            <a:r>
              <a:rPr lang="en-US" dirty="0" smtClean="0"/>
              <a:t>Helping children slow down like bathing or storytelling</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12</a:t>
            </a:fld>
            <a:endParaRPr lang="en-US"/>
          </a:p>
        </p:txBody>
      </p:sp>
    </p:spTree>
    <p:extLst>
      <p:ext uri="{BB962C8B-B14F-4D97-AF65-F5344CB8AC3E}">
        <p14:creationId xmlns:p14="http://schemas.microsoft.com/office/powerpoint/2010/main" val="46441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stage in the preschooler’s life they are at the psychosocial stage of development that deals with Initiative vs. Guilt. The main subject matter is them deciding whether they are good or bad. These questions get answered by the parents. With all of the initiation going on at this stage of development the preschoolers are deciding in which aspects of life they can have control over. This control that they are seeking can sometimes get them into trouble when they cross boundaries that the parents have set forth.  Also during this time they are learning how to lead, within their peer groups as well as in the home.  Children need to begin asserting control and power over the environment. Success in this stage leads to a sense of purpose. Children who try to exert too much power experience disapproval, resulting in a sense of guilt.</a:t>
            </a:r>
          </a:p>
          <a:p>
            <a:r>
              <a:rPr lang="en-US" smtClean="0"/>
              <a:t>Developing a conscious implies learning the sociocultural mores of the family’s heritage. (Perry 1044) Children at this stage also pick up on the family’s approved behaviors, and will also absorb how to be tolerant, biased, or prejudicial concerning their ethnic, religious, and social background of those similar to them. This does not usually become apparent until they are socializing with children who are from different backgrounds.  So it is for each individual family to decide what is acceptable for the social setting. </a:t>
            </a:r>
          </a:p>
          <a:p>
            <a:r>
              <a:rPr lang="en-US" smtClean="0"/>
              <a:t>In a healthy family setting children may play out family matters with the use of dolls and play objects. They are acting out different fears, fantasies and anxieties with play that represents each member of the family. (Perry 1046)</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13</a:t>
            </a:fld>
            <a:endParaRPr lang="en-US"/>
          </a:p>
        </p:txBody>
      </p:sp>
    </p:spTree>
    <p:extLst>
      <p:ext uri="{BB962C8B-B14F-4D97-AF65-F5344CB8AC3E}">
        <p14:creationId xmlns:p14="http://schemas.microsoft.com/office/powerpoint/2010/main" val="348725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conscious implies learning the sociocultural mores of the family’s heritage. (Perry 1044) Children at this stage also pick up on the family’s approved behaviors, and will also absorb how to be tolerant, biased, or prejudicial concerning their ethnic, religious, and social background of those similar to them. This does not usually become apparent until they are socializing with children who are from different backgrounds.  So it is for each individual family to decide what is acceptable for the social setting. </a:t>
            </a:r>
          </a:p>
          <a:p>
            <a:r>
              <a:rPr lang="en-US" dirty="0" smtClean="0"/>
              <a:t>In a healthy family setting children may play out family matters with the use of dolls and play objects. They are acting out different fears, fantasies and anxieties with play that represents each member of the family.</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14</a:t>
            </a:fld>
            <a:endParaRPr lang="en-US"/>
          </a:p>
        </p:txBody>
      </p:sp>
    </p:spTree>
    <p:extLst>
      <p:ext uri="{BB962C8B-B14F-4D97-AF65-F5344CB8AC3E}">
        <p14:creationId xmlns:p14="http://schemas.microsoft.com/office/powerpoint/2010/main" val="233317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t>15</a:t>
            </a:fld>
            <a:endParaRPr lang="en-US"/>
          </a:p>
        </p:txBody>
      </p:sp>
    </p:spTree>
    <p:extLst>
      <p:ext uri="{BB962C8B-B14F-4D97-AF65-F5344CB8AC3E}">
        <p14:creationId xmlns:p14="http://schemas.microsoft.com/office/powerpoint/2010/main" val="136419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t>16</a:t>
            </a:fld>
            <a:endParaRPr lang="en-US"/>
          </a:p>
        </p:txBody>
      </p:sp>
    </p:spTree>
    <p:extLst>
      <p:ext uri="{BB962C8B-B14F-4D97-AF65-F5344CB8AC3E}">
        <p14:creationId xmlns:p14="http://schemas.microsoft.com/office/powerpoint/2010/main" val="207655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t>17</a:t>
            </a:fld>
            <a:endParaRPr lang="en-US"/>
          </a:p>
        </p:txBody>
      </p:sp>
    </p:spTree>
    <p:extLst>
      <p:ext uri="{BB962C8B-B14F-4D97-AF65-F5344CB8AC3E}">
        <p14:creationId xmlns:p14="http://schemas.microsoft.com/office/powerpoint/2010/main" val="1006152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18</a:t>
            </a:fld>
            <a:endParaRPr lang="en-US"/>
          </a:p>
        </p:txBody>
      </p:sp>
    </p:spTree>
    <p:extLst>
      <p:ext uri="{BB962C8B-B14F-4D97-AF65-F5344CB8AC3E}">
        <p14:creationId xmlns:p14="http://schemas.microsoft.com/office/powerpoint/2010/main" val="3968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Rate of physical growth slows and stabilizes during preschool years</a:t>
            </a:r>
          </a:p>
          <a:p>
            <a:pPr marL="171450" indent="-171450">
              <a:buFont typeface="Arial" pitchFamily="34" charset="0"/>
              <a:buChar char="•"/>
            </a:pPr>
            <a:r>
              <a:rPr lang="en-US" dirty="0" smtClean="0"/>
              <a:t>Average weight is 32 lbs at 3 years; 36 ⅘  lbs at 4 years; 41.5 lbs at 5 years</a:t>
            </a:r>
          </a:p>
          <a:p>
            <a:pPr marL="171450" indent="-171450">
              <a:buFont typeface="Arial" pitchFamily="34" charset="0"/>
              <a:buChar char="•"/>
            </a:pPr>
            <a:r>
              <a:rPr lang="en-US" dirty="0" smtClean="0"/>
              <a:t>Average weight gain per year is 4.5-6.5 lbs</a:t>
            </a:r>
          </a:p>
          <a:p>
            <a:pPr marL="171450" indent="-171450">
              <a:buFont typeface="Arial" pitchFamily="34" charset="0"/>
              <a:buChar char="•"/>
            </a:pPr>
            <a:r>
              <a:rPr lang="en-US" dirty="0" smtClean="0"/>
              <a:t>Height increases 2.5-3.5 inches a year</a:t>
            </a:r>
          </a:p>
          <a:p>
            <a:pPr marL="171450" indent="-171450">
              <a:buFont typeface="Arial" pitchFamily="34" charset="0"/>
              <a:buChar char="•"/>
            </a:pPr>
            <a:r>
              <a:rPr lang="en-US" dirty="0" smtClean="0"/>
              <a:t>Average height is  37.5 in at 3 years; 40.5 at 4 years; 43.5 at 4 years</a:t>
            </a:r>
          </a:p>
          <a:p>
            <a:pPr marL="171450" indent="-171450">
              <a:buFont typeface="Arial" pitchFamily="34" charset="0"/>
              <a:buChar char="•"/>
            </a:pPr>
            <a:r>
              <a:rPr lang="en-US" dirty="0" smtClean="0"/>
              <a:t>Slender, but sturdy; graceful, agile, posturally erect</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2</a:t>
            </a:fld>
            <a:endParaRPr lang="en-US"/>
          </a:p>
        </p:txBody>
      </p:sp>
    </p:spTree>
    <p:extLst>
      <p:ext uri="{BB962C8B-B14F-4D97-AF65-F5344CB8AC3E}">
        <p14:creationId xmlns:p14="http://schemas.microsoft.com/office/powerpoint/2010/main" val="351227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Most children are toilet trained</a:t>
            </a:r>
          </a:p>
          <a:p>
            <a:pPr marL="171450" indent="-171450">
              <a:buFont typeface="Arial" pitchFamily="34" charset="0"/>
              <a:buChar char="•"/>
            </a:pPr>
            <a:r>
              <a:rPr lang="en-US" dirty="0" smtClean="0"/>
              <a:t>Increase in strength</a:t>
            </a:r>
          </a:p>
          <a:p>
            <a:pPr marL="171450" indent="-171450">
              <a:buFont typeface="Arial" pitchFamily="34" charset="0"/>
              <a:buChar char="•"/>
            </a:pPr>
            <a:r>
              <a:rPr lang="en-US" dirty="0" smtClean="0"/>
              <a:t>Refinement of previously learned skills (walking, running, jumping)</a:t>
            </a:r>
          </a:p>
          <a:p>
            <a:pPr marL="171450" indent="-171450">
              <a:buFont typeface="Arial" pitchFamily="34" charset="0"/>
              <a:buChar char="•"/>
            </a:pPr>
            <a:r>
              <a:rPr lang="en-US" dirty="0" smtClean="0"/>
              <a:t>Muscle development and bone growth still far from mature</a:t>
            </a:r>
          </a:p>
          <a:p>
            <a:pPr marL="171450" indent="-171450">
              <a:buFont typeface="Arial" pitchFamily="34" charset="0"/>
              <a:buChar char="•"/>
            </a:pP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3</a:t>
            </a:fld>
            <a:endParaRPr lang="en-US"/>
          </a:p>
        </p:txBody>
      </p:sp>
    </p:spTree>
    <p:extLst>
      <p:ext uri="{BB962C8B-B14F-4D97-AF65-F5344CB8AC3E}">
        <p14:creationId xmlns:p14="http://schemas.microsoft.com/office/powerpoint/2010/main" val="390582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Most significant change is ENTRANCE INTO SCHOOL</a:t>
            </a:r>
          </a:p>
          <a:p>
            <a:pPr marL="171450" indent="-171450">
              <a:buFont typeface="Arial" pitchFamily="34" charset="0"/>
              <a:buChar char="•"/>
            </a:pPr>
            <a:r>
              <a:rPr lang="en-US" dirty="0" smtClean="0"/>
              <a:t>Control of bodily functions</a:t>
            </a:r>
          </a:p>
          <a:p>
            <a:pPr marL="171450" indent="-171450">
              <a:buFont typeface="Arial" pitchFamily="34" charset="0"/>
              <a:buChar char="•"/>
            </a:pPr>
            <a:r>
              <a:rPr lang="en-US" dirty="0" smtClean="0"/>
              <a:t>Experience of brief and extended periods of separation</a:t>
            </a:r>
          </a:p>
          <a:p>
            <a:pPr marL="171450" indent="-171450">
              <a:buFont typeface="Arial" pitchFamily="34" charset="0"/>
              <a:buChar char="•"/>
            </a:pPr>
            <a:r>
              <a:rPr lang="en-US" dirty="0" smtClean="0"/>
              <a:t>Ability to interact with other children and adults</a:t>
            </a:r>
          </a:p>
          <a:p>
            <a:pPr marL="171450" indent="-171450">
              <a:buFont typeface="Arial" pitchFamily="34" charset="0"/>
              <a:buChar char="•"/>
            </a:pPr>
            <a:r>
              <a:rPr lang="en-US" dirty="0" smtClean="0"/>
              <a:t>Use of language for mental symbolization</a:t>
            </a:r>
          </a:p>
          <a:p>
            <a:pPr marL="171450" indent="-171450">
              <a:buFont typeface="Arial" pitchFamily="34" charset="0"/>
              <a:buChar char="•"/>
            </a:pPr>
            <a:r>
              <a:rPr lang="en-US" dirty="0" smtClean="0"/>
              <a:t>Increased attention span</a:t>
            </a:r>
          </a:p>
          <a:p>
            <a:pPr marL="171450" indent="-171450">
              <a:buFont typeface="Arial" pitchFamily="34" charset="0"/>
              <a:buChar char="•"/>
            </a:pPr>
            <a:r>
              <a:rPr lang="en-US" dirty="0" smtClean="0"/>
              <a:t>Increased memory</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4</a:t>
            </a:fld>
            <a:endParaRPr lang="en-US"/>
          </a:p>
        </p:txBody>
      </p:sp>
    </p:spTree>
    <p:extLst>
      <p:ext uri="{BB962C8B-B14F-4D97-AF65-F5344CB8AC3E}">
        <p14:creationId xmlns:p14="http://schemas.microsoft.com/office/powerpoint/2010/main" val="220672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Is more sophisticated and complex</a:t>
            </a:r>
          </a:p>
          <a:p>
            <a:pPr marL="171450" indent="-171450">
              <a:buFont typeface="Arial" pitchFamily="34" charset="0"/>
              <a:buChar char="•"/>
            </a:pPr>
            <a:r>
              <a:rPr lang="en-US" dirty="0" smtClean="0"/>
              <a:t>Vocabulary influenced by environment and role models</a:t>
            </a:r>
          </a:p>
          <a:p>
            <a:pPr marL="171450" indent="-171450">
              <a:buFont typeface="Arial" pitchFamily="34" charset="0"/>
              <a:buChar char="•"/>
            </a:pPr>
            <a:r>
              <a:rPr lang="en-US" dirty="0" smtClean="0"/>
              <a:t>Major mode of communication and social interaction</a:t>
            </a:r>
          </a:p>
          <a:p>
            <a:pPr marL="171450" indent="-171450">
              <a:buFont typeface="Arial" pitchFamily="34" charset="0"/>
              <a:buChar char="•"/>
            </a:pPr>
            <a:r>
              <a:rPr lang="en-US" dirty="0" smtClean="0"/>
              <a:t>Advancement in sentence structure, grammatical usage, and intelligibility</a:t>
            </a:r>
          </a:p>
          <a:p>
            <a:pPr marL="171450" indent="-171450">
              <a:buFont typeface="Arial" pitchFamily="34" charset="0"/>
              <a:buChar char="•"/>
            </a:pPr>
            <a:r>
              <a:rPr lang="en-US" dirty="0" smtClean="0"/>
              <a:t>Age 3-4 years</a:t>
            </a:r>
          </a:p>
          <a:p>
            <a:pPr marL="628650" lvl="1" indent="-171450">
              <a:buFont typeface="Arial" pitchFamily="34" charset="0"/>
              <a:buChar char="•"/>
            </a:pPr>
            <a:r>
              <a:rPr lang="en-US" dirty="0" smtClean="0"/>
              <a:t>Three to four word sentences</a:t>
            </a:r>
          </a:p>
          <a:p>
            <a:pPr marL="628650" lvl="1" indent="-171450">
              <a:buFont typeface="Arial" pitchFamily="34" charset="0"/>
              <a:buChar char="•"/>
            </a:pPr>
            <a:r>
              <a:rPr lang="en-US" dirty="0" smtClean="0"/>
              <a:t>Termed “telegraphic”</a:t>
            </a:r>
          </a:p>
          <a:p>
            <a:pPr marL="171450" indent="-171450">
              <a:buFont typeface="Arial" pitchFamily="34" charset="0"/>
              <a:buChar char="•"/>
            </a:pPr>
            <a:r>
              <a:rPr lang="en-US" dirty="0" smtClean="0"/>
              <a:t>Age 4-5</a:t>
            </a:r>
          </a:p>
          <a:p>
            <a:pPr marL="628650" lvl="1" indent="-171450">
              <a:buFont typeface="Arial" pitchFamily="34" charset="0"/>
              <a:buChar char="•"/>
            </a:pPr>
            <a:r>
              <a:rPr lang="en-US" dirty="0" smtClean="0"/>
              <a:t>Use longer sentences</a:t>
            </a:r>
          </a:p>
          <a:p>
            <a:pPr marL="628650" lvl="1" indent="-171450">
              <a:buFont typeface="Arial" pitchFamily="34" charset="0"/>
              <a:buChar char="•"/>
            </a:pPr>
            <a:r>
              <a:rPr lang="en-US" dirty="0" smtClean="0"/>
              <a:t>Prepositions, adjectives, and variety of verbs</a:t>
            </a:r>
          </a:p>
          <a:p>
            <a:pPr marL="628650" lvl="1" indent="-171450">
              <a:buFont typeface="Arial" pitchFamily="34" charset="0"/>
              <a:buChar char="•"/>
            </a:pPr>
            <a:r>
              <a:rPr lang="en-US" dirty="0" smtClean="0"/>
              <a:t>Can follow simple directional commands</a:t>
            </a:r>
          </a:p>
          <a:p>
            <a:pPr marL="628650" lvl="1" indent="-171450">
              <a:buFont typeface="Arial" pitchFamily="34" charset="0"/>
              <a:buChar char="•"/>
            </a:pPr>
            <a:r>
              <a:rPr lang="en-US" dirty="0" smtClean="0"/>
              <a:t>Can define people/objects by use, shape or general category of classification</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5</a:t>
            </a:fld>
            <a:endParaRPr lang="en-US"/>
          </a:p>
        </p:txBody>
      </p:sp>
    </p:spTree>
    <p:extLst>
      <p:ext uri="{BB962C8B-B14F-4D97-AF65-F5344CB8AC3E}">
        <p14:creationId xmlns:p14="http://schemas.microsoft.com/office/powerpoint/2010/main" val="386819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t>6</a:t>
            </a:fld>
            <a:endParaRPr lang="en-US"/>
          </a:p>
        </p:txBody>
      </p:sp>
    </p:spTree>
    <p:extLst>
      <p:ext uri="{BB962C8B-B14F-4D97-AF65-F5344CB8AC3E}">
        <p14:creationId xmlns:p14="http://schemas.microsoft.com/office/powerpoint/2010/main" val="213436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right from wrong is a major task that a child must learn and thus is the beginning of morality. Kohlberg called this the preconventional or premoral stage. The child’s behavior from 2-4 years is called the punishment and obedience orientation stage. This is where they learn if an action is good or bad depending on the results of the action. Kohlberg believes this time frame is divided and the second phase occurs between 4-7 years. His theory calls it the naïve instrumental orientation phase and it involves further development of the child having a solid sense of justice and fairness, yet is still directed at satisfying themselves more than others.</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7</a:t>
            </a:fld>
            <a:endParaRPr lang="en-US"/>
          </a:p>
        </p:txBody>
      </p:sp>
    </p:spTree>
    <p:extLst>
      <p:ext uri="{BB962C8B-B14F-4D97-AF65-F5344CB8AC3E}">
        <p14:creationId xmlns:p14="http://schemas.microsoft.com/office/powerpoint/2010/main" val="83001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 through the end of the toddler years involves beginning to have a conscience or superego. The conscience is strongly related to spirituality and at this time a child’s spirituality is developing also. A child has a good belief in God, although they see him as more of a human feature with arms and legs.</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8</a:t>
            </a:fld>
            <a:endParaRPr lang="en-US"/>
          </a:p>
        </p:txBody>
      </p:sp>
    </p:spTree>
    <p:extLst>
      <p:ext uri="{BB962C8B-B14F-4D97-AF65-F5344CB8AC3E}">
        <p14:creationId xmlns:p14="http://schemas.microsoft.com/office/powerpoint/2010/main" val="197073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should be knowledgeable when it comes to keeping their child safe and knowledge should range from prevention of injury up to and include abuse protection and prevention. As nurses we can instruct and demonstrate safety on proper use and manufacturing of car seats and booster seats. We need to stress the importance of supervision at many ages. Installation of locks on doors, gates, cupboards etc. need to be done to prevent poisoning, running out in the street, or falling down stairs. Children should be taught water safety and how to swim but still never left unattended. Common things such as bicycle helmets and knee and elbow pads are a must while riding bikes or scooters. At last but may be one of the most critical, teach children stranger safety. Advise parents not to label clothing or book bags on the outside where it may be visible to strangers. Teach them what is acceptable or appropriate touching from others and that if they feel uncomfortable how to say no. An example of how to be safe is called stranger danger. It teaches the child to lay or sit down and keep kicking and moving in a circular motion while screaming. This makes it harder for an abduction to happen due to the child’s center of gravity being lowered and from the continuous motion making harder for someone to grab on to the child. Teach your child his name, address, and phone number. But most importantly be intuitive, pay attention to what your child says or his or her actions. Always listen to your child and always believe them.</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t>9</a:t>
            </a:fld>
            <a:endParaRPr lang="en-US"/>
          </a:p>
        </p:txBody>
      </p:sp>
    </p:spTree>
    <p:extLst>
      <p:ext uri="{BB962C8B-B14F-4D97-AF65-F5344CB8AC3E}">
        <p14:creationId xmlns:p14="http://schemas.microsoft.com/office/powerpoint/2010/main" val="90449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4246ED-7AF5-4D8A-913A-DF13DB1A8EB9}"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246ED-7AF5-4D8A-913A-DF13DB1A8EB9}"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246ED-7AF5-4D8A-913A-DF13DB1A8EB9}"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246ED-7AF5-4D8A-913A-DF13DB1A8EB9}"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246ED-7AF5-4D8A-913A-DF13DB1A8EB9}" type="datetimeFigureOut">
              <a:rPr lang="en-US" smtClean="0"/>
              <a:t>9/6/2012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4246ED-7AF5-4D8A-913A-DF13DB1A8EB9}"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246ED-7AF5-4D8A-913A-DF13DB1A8EB9}" type="datetimeFigureOut">
              <a:rPr lang="en-US" smtClean="0"/>
              <a:t>9/6/2012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4246ED-7AF5-4D8A-913A-DF13DB1A8EB9}" type="datetimeFigureOut">
              <a:rPr lang="en-US" smtClean="0"/>
              <a:t>9/6/2012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6ED-7AF5-4D8A-913A-DF13DB1A8EB9}" type="datetimeFigureOut">
              <a:rPr lang="en-US" smtClean="0"/>
              <a:t>9/6/2012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F57C7-3F6E-4FE3-9C7C-61575D9090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246ED-7AF5-4D8A-913A-DF13DB1A8EB9}" type="datetimeFigureOut">
              <a:rPr lang="en-US" smtClean="0"/>
              <a:t>9/6/2012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57C7-3F6E-4FE3-9C7C-61575D90907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74246ED-7AF5-4D8A-913A-DF13DB1A8EB9}" type="datetimeFigureOut">
              <a:rPr lang="en-US" smtClean="0"/>
              <a:t>9/6/2012</a:t>
            </a:fld>
            <a:endParaRPr lang="en-US"/>
          </a:p>
        </p:txBody>
      </p:sp>
      <p:sp>
        <p:nvSpPr>
          <p:cNvPr id="9" name="Slide Number Placeholder 8"/>
          <p:cNvSpPr>
            <a:spLocks noGrp="1"/>
          </p:cNvSpPr>
          <p:nvPr>
            <p:ph type="sldNum" sz="quarter" idx="11"/>
          </p:nvPr>
        </p:nvSpPr>
        <p:spPr/>
        <p:txBody>
          <a:bodyPr/>
          <a:lstStyle/>
          <a:p>
            <a:fld id="{653F57C7-3F6E-4FE3-9C7C-61575D90907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53F57C7-3F6E-4FE3-9C7C-61575D90907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74246ED-7AF5-4D8A-913A-DF13DB1A8EB9}" type="datetimeFigureOut">
              <a:rPr lang="en-US" smtClean="0"/>
              <a:t>9/6/2012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dirty="0" smtClean="0"/>
              <a:t>Growth and Development: </a:t>
            </a:r>
            <a:br>
              <a:rPr lang="en-US" sz="5400" dirty="0" smtClean="0"/>
            </a:br>
            <a:r>
              <a:rPr lang="en-US" sz="5400" dirty="0" smtClean="0"/>
              <a:t>The Preschool Years</a:t>
            </a:r>
            <a:br>
              <a:rPr lang="en-US" sz="5400" dirty="0" smtClean="0"/>
            </a:br>
            <a:endParaRPr lang="en-US" sz="5400" dirty="0"/>
          </a:p>
        </p:txBody>
      </p:sp>
      <p:sp>
        <p:nvSpPr>
          <p:cNvPr id="5" name="Subtitle 4"/>
          <p:cNvSpPr>
            <a:spLocks noGrp="1"/>
          </p:cNvSpPr>
          <p:nvPr>
            <p:ph type="subTitle" idx="1"/>
          </p:nvPr>
        </p:nvSpPr>
        <p:spPr/>
        <p:txBody>
          <a:bodyPr/>
          <a:lstStyle/>
          <a:p>
            <a:r>
              <a:rPr lang="en-US" dirty="0" smtClean="0"/>
              <a:t>June Baker, Rachel Buie, Kristin Davis, Lori Logan</a:t>
            </a:r>
            <a:endParaRPr lang="en-US" dirty="0"/>
          </a:p>
        </p:txBody>
      </p:sp>
    </p:spTree>
    <p:extLst>
      <p:ext uri="{BB962C8B-B14F-4D97-AF65-F5344CB8AC3E}">
        <p14:creationId xmlns:p14="http://schemas.microsoft.com/office/powerpoint/2010/main" val="3227577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Nutrition</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Average Daily Intake of 1800 calories</a:t>
            </a:r>
          </a:p>
          <a:p>
            <a:r>
              <a:rPr lang="en-US" dirty="0" smtClean="0"/>
              <a:t>Protein- 13-19 grams/day  Fat-less than 10% of total caloric intake Calcium- 500 mg/day</a:t>
            </a:r>
            <a:endParaRPr lang="en-US" dirty="0" smtClean="0"/>
          </a:p>
          <a:p>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57023" y="381000"/>
            <a:ext cx="6267953" cy="4943475"/>
          </a:xfrm>
        </p:spPr>
      </p:pic>
    </p:spTree>
    <p:extLst>
      <p:ext uri="{BB962C8B-B14F-4D97-AF65-F5344CB8AC3E}">
        <p14:creationId xmlns:p14="http://schemas.microsoft.com/office/powerpoint/2010/main" val="1537003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Promoting Development in ADLs</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Little </a:t>
            </a:r>
            <a:r>
              <a:rPr lang="en-US" dirty="0"/>
              <a:t>if any assistance with dressing, eating, or toileting</a:t>
            </a:r>
          </a:p>
          <a:p>
            <a:r>
              <a:rPr lang="en-US" dirty="0" smtClean="0"/>
              <a:t>Still require assistance and supervision with brushing</a:t>
            </a:r>
          </a:p>
          <a:p>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28600" y="1295400"/>
            <a:ext cx="4028004" cy="2675317"/>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762000"/>
            <a:ext cx="2884795" cy="4343400"/>
          </a:xfrm>
          <a:prstGeom prst="rect">
            <a:avLst/>
          </a:prstGeom>
        </p:spPr>
      </p:pic>
    </p:spTree>
    <p:extLst>
      <p:ext uri="{BB962C8B-B14F-4D97-AF65-F5344CB8AC3E}">
        <p14:creationId xmlns:p14="http://schemas.microsoft.com/office/powerpoint/2010/main" val="3492334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Promoting Development in ADLs</a:t>
            </a:r>
            <a:endParaRPr lang="en-US" sz="3200" dirty="0"/>
          </a:p>
        </p:txBody>
      </p:sp>
      <p:sp>
        <p:nvSpPr>
          <p:cNvPr id="3" name="Text Placeholder 2"/>
          <p:cNvSpPr>
            <a:spLocks noGrp="1"/>
          </p:cNvSpPr>
          <p:nvPr>
            <p:ph type="body" sz="half" idx="2"/>
          </p:nvPr>
        </p:nvSpPr>
        <p:spPr/>
        <p:txBody>
          <a:bodyPr/>
          <a:lstStyle/>
          <a:p>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28600" y="228600"/>
            <a:ext cx="3900129" cy="518160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228600"/>
            <a:ext cx="3789528" cy="5181600"/>
          </a:xfrm>
          <a:prstGeom prst="rect">
            <a:avLst/>
          </a:prstGeom>
        </p:spPr>
      </p:pic>
    </p:spTree>
    <p:extLst>
      <p:ext uri="{BB962C8B-B14F-4D97-AF65-F5344CB8AC3E}">
        <p14:creationId xmlns:p14="http://schemas.microsoft.com/office/powerpoint/2010/main" val="3663809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Promoting Healthy Family Functioning</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Am I good or bad?</a:t>
            </a:r>
          </a:p>
          <a:p>
            <a:r>
              <a:rPr lang="en-US" dirty="0" smtClean="0"/>
              <a:t>Dolls, play objects, and drawings are used to act out family situations</a:t>
            </a:r>
            <a:endParaRPr lang="en-US" dirty="0" smtClean="0"/>
          </a:p>
          <a:p>
            <a:endParaRPr lang="en-US" dirty="0"/>
          </a:p>
        </p:txBody>
      </p:sp>
      <p:pic>
        <p:nvPicPr>
          <p:cNvPr id="13" name="Content Placeholder 1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33500" y="671512"/>
            <a:ext cx="5715000" cy="4362450"/>
          </a:xfrm>
        </p:spPr>
      </p:pic>
    </p:spTree>
    <p:extLst>
      <p:ext uri="{BB962C8B-B14F-4D97-AF65-F5344CB8AC3E}">
        <p14:creationId xmlns:p14="http://schemas.microsoft.com/office/powerpoint/2010/main" val="2420948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Children imitate family’s approved behaviors</a:t>
            </a:r>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323216" y="381000"/>
            <a:ext cx="3735567" cy="4943475"/>
          </a:xfrm>
        </p:spPr>
      </p:pic>
      <p:sp>
        <p:nvSpPr>
          <p:cNvPr id="5" name="Title 1"/>
          <p:cNvSpPr>
            <a:spLocks noGrp="1"/>
          </p:cNvSpPr>
          <p:nvPr>
            <p:ph type="title"/>
          </p:nvPr>
        </p:nvSpPr>
        <p:spPr/>
        <p:txBody>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200" dirty="0" smtClean="0"/>
              <a:t>Promoting </a:t>
            </a:r>
            <a:r>
              <a:rPr lang="en-US" sz="3200" dirty="0" smtClean="0"/>
              <a:t>Healthy Family Functioning</a:t>
            </a:r>
            <a:endParaRPr lang="en-US" sz="3200" dirty="0"/>
          </a:p>
        </p:txBody>
      </p:sp>
    </p:spTree>
    <p:extLst>
      <p:ext uri="{BB962C8B-B14F-4D97-AF65-F5344CB8AC3E}">
        <p14:creationId xmlns:p14="http://schemas.microsoft.com/office/powerpoint/2010/main" val="172285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Quiz Question One</a:t>
            </a:r>
          </a:p>
        </p:txBody>
      </p:sp>
      <p:sp>
        <p:nvSpPr>
          <p:cNvPr id="6" name="Content Placeholder 5"/>
          <p:cNvSpPr>
            <a:spLocks noGrp="1"/>
          </p:cNvSpPr>
          <p:nvPr>
            <p:ph idx="1"/>
          </p:nvPr>
        </p:nvSpPr>
        <p:spPr/>
        <p:txBody>
          <a:bodyPr/>
          <a:lstStyle/>
          <a:p>
            <a:pPr marL="114300" indent="0">
              <a:buNone/>
            </a:pPr>
            <a:r>
              <a:rPr lang="en-US" dirty="0"/>
              <a:t>Which depict an average physical assessment of a five-year old (SATA</a:t>
            </a:r>
            <a:r>
              <a:rPr lang="en-US" dirty="0" smtClean="0"/>
              <a:t>)?</a:t>
            </a:r>
          </a:p>
          <a:p>
            <a:pPr marL="114300" indent="0">
              <a:buNone/>
            </a:pPr>
            <a:endParaRPr lang="en-US" dirty="0"/>
          </a:p>
          <a:p>
            <a:pPr marL="571500" indent="-457200">
              <a:buFont typeface="+mj-lt"/>
              <a:buAutoNum type="alphaLcParenR"/>
            </a:pPr>
            <a:r>
              <a:rPr lang="en-US" dirty="0"/>
              <a:t>Slight increase in pulse and respiration</a:t>
            </a:r>
          </a:p>
          <a:p>
            <a:pPr marL="571500" indent="-457200">
              <a:buFont typeface="+mj-lt"/>
              <a:buAutoNum type="alphaLcParenR"/>
            </a:pPr>
            <a:r>
              <a:rPr lang="en-US" dirty="0"/>
              <a:t>Average weight of 18.7 kg or 41.2 lbs</a:t>
            </a:r>
          </a:p>
          <a:p>
            <a:pPr marL="571500" indent="-457200">
              <a:buFont typeface="+mj-lt"/>
              <a:buAutoNum type="alphaLcParenR"/>
            </a:pPr>
            <a:r>
              <a:rPr lang="en-US" dirty="0"/>
              <a:t>Average height of 110 cm or 43.5 inches</a:t>
            </a:r>
          </a:p>
          <a:p>
            <a:pPr marL="571500" indent="-457200">
              <a:buFont typeface="+mj-lt"/>
              <a:buAutoNum type="alphaLcParenR"/>
            </a:pPr>
            <a:r>
              <a:rPr lang="en-US" dirty="0"/>
              <a:t>Handedness is established; about 90% are left-handed</a:t>
            </a:r>
          </a:p>
          <a:p>
            <a:pPr marL="114300" indent="0">
              <a:buNone/>
            </a:pPr>
            <a:endParaRPr lang="en-US" dirty="0"/>
          </a:p>
        </p:txBody>
      </p:sp>
    </p:spTree>
    <p:extLst>
      <p:ext uri="{BB962C8B-B14F-4D97-AF65-F5344CB8AC3E}">
        <p14:creationId xmlns:p14="http://schemas.microsoft.com/office/powerpoint/2010/main" val="2775221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114300" indent="0">
              <a:buNone/>
            </a:pPr>
            <a:r>
              <a:rPr lang="en-US" dirty="0"/>
              <a:t>b) Average weight of 18.7 kg or 41.2 lbs</a:t>
            </a:r>
          </a:p>
          <a:p>
            <a:pPr marL="114300" indent="0">
              <a:buNone/>
            </a:pPr>
            <a:r>
              <a:rPr lang="en-US" dirty="0"/>
              <a:t>c) Average height of 110 cm or 43.5 </a:t>
            </a:r>
            <a:r>
              <a:rPr lang="en-US" dirty="0" smtClean="0"/>
              <a:t>inches</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dirty="0"/>
              <a:t>There is a slight DECREASE in pulse and respiration and handedness is established; about 90% are </a:t>
            </a:r>
            <a:r>
              <a:rPr lang="en-US" dirty="0" smtClean="0"/>
              <a:t>RIGHT-HANDED</a:t>
            </a: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91713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 Two</a:t>
            </a:r>
            <a:endParaRPr lang="en-US" dirty="0"/>
          </a:p>
        </p:txBody>
      </p:sp>
      <p:sp>
        <p:nvSpPr>
          <p:cNvPr id="3" name="Content Placeholder 2"/>
          <p:cNvSpPr>
            <a:spLocks noGrp="1"/>
          </p:cNvSpPr>
          <p:nvPr>
            <p:ph idx="1"/>
          </p:nvPr>
        </p:nvSpPr>
        <p:spPr/>
        <p:txBody>
          <a:bodyPr/>
          <a:lstStyle/>
          <a:p>
            <a:pPr marL="114300" indent="0">
              <a:buNone/>
            </a:pPr>
            <a:r>
              <a:rPr lang="en-US" dirty="0"/>
              <a:t>What is the number of vocabulary words of an average 3-year old</a:t>
            </a:r>
            <a:r>
              <a:rPr lang="en-US" dirty="0" smtClean="0"/>
              <a:t>?</a:t>
            </a:r>
          </a:p>
          <a:p>
            <a:pPr marL="114300" indent="0">
              <a:buNone/>
            </a:pPr>
            <a:endParaRPr lang="en-US" dirty="0" smtClean="0"/>
          </a:p>
          <a:p>
            <a:pPr marL="571500" indent="-457200">
              <a:buFont typeface="+mj-lt"/>
              <a:buAutoNum type="alphaLcParenR"/>
            </a:pPr>
            <a:r>
              <a:rPr lang="en-US" dirty="0"/>
              <a:t>700</a:t>
            </a:r>
          </a:p>
          <a:p>
            <a:pPr marL="571500" indent="-457200">
              <a:buFont typeface="+mj-lt"/>
              <a:buAutoNum type="alphaLcParenR"/>
            </a:pPr>
            <a:r>
              <a:rPr lang="en-US" dirty="0"/>
              <a:t>900</a:t>
            </a:r>
          </a:p>
          <a:p>
            <a:pPr marL="571500" indent="-457200">
              <a:buFont typeface="+mj-lt"/>
              <a:buAutoNum type="alphaLcParenR"/>
            </a:pPr>
            <a:r>
              <a:rPr lang="en-US" dirty="0"/>
              <a:t>1200</a:t>
            </a:r>
          </a:p>
          <a:p>
            <a:pPr marL="571500" indent="-457200">
              <a:buFont typeface="+mj-lt"/>
              <a:buAutoNum type="alphaLcParenR"/>
            </a:pPr>
            <a:r>
              <a:rPr lang="en-US" dirty="0"/>
              <a:t>1500</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49340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114300" indent="0">
              <a:buNone/>
            </a:pPr>
            <a:r>
              <a:rPr lang="en-US" dirty="0"/>
              <a:t>b) 900</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smtClean="0"/>
              <a:t>A </a:t>
            </a:r>
            <a:r>
              <a:rPr lang="en-US" dirty="0"/>
              <a:t>4-year old uses about 1500 words and a 5-year old uses about 2100.</a:t>
            </a:r>
          </a:p>
          <a:p>
            <a:pPr marL="114300" indent="0">
              <a:buNone/>
            </a:pPr>
            <a:endParaRPr lang="en-US" dirty="0"/>
          </a:p>
        </p:txBody>
      </p:sp>
    </p:spTree>
    <p:extLst>
      <p:ext uri="{BB962C8B-B14F-4D97-AF65-F5344CB8AC3E}">
        <p14:creationId xmlns:p14="http://schemas.microsoft.com/office/powerpoint/2010/main" val="400876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Physical Growth Changes</a:t>
            </a:r>
            <a:endParaRPr lang="en-US" sz="3200" dirty="0"/>
          </a:p>
        </p:txBody>
      </p:sp>
      <p:sp>
        <p:nvSpPr>
          <p:cNvPr id="8" name="Text Placeholder 7"/>
          <p:cNvSpPr>
            <a:spLocks noGrp="1"/>
          </p:cNvSpPr>
          <p:nvPr>
            <p:ph type="body" sz="half" idx="2"/>
          </p:nvPr>
        </p:nvSpPr>
        <p:spPr/>
        <p:txBody>
          <a:bodyPr>
            <a:normAutofit lnSpcReduction="10000"/>
          </a:bodyPr>
          <a:lstStyle/>
          <a:p>
            <a:r>
              <a:rPr lang="en-US" dirty="0" smtClean="0"/>
              <a:t>Average Weight is 32 lbs-41.5 lbs.</a:t>
            </a:r>
          </a:p>
          <a:p>
            <a:r>
              <a:rPr lang="en-US" dirty="0" smtClean="0"/>
              <a:t>Height increases every year by 2.5 in.-3.5 in.</a:t>
            </a:r>
          </a:p>
          <a:p>
            <a:endParaRPr lang="en-US" dirty="0"/>
          </a:p>
        </p:txBody>
      </p:sp>
      <p:pic>
        <p:nvPicPr>
          <p:cNvPr id="3" name="Content Placeholder 2"/>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65904" y="381000"/>
            <a:ext cx="3250192" cy="4943475"/>
          </a:xfrm>
        </p:spPr>
      </p:pic>
    </p:spTree>
    <p:extLst>
      <p:ext uri="{BB962C8B-B14F-4D97-AF65-F5344CB8AC3E}">
        <p14:creationId xmlns:p14="http://schemas.microsoft.com/office/powerpoint/2010/main" val="117146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Physical Growth Changes</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Refined eye-hand coordination</a:t>
            </a:r>
          </a:p>
          <a:p>
            <a:r>
              <a:rPr lang="en-US" dirty="0" smtClean="0"/>
              <a:t>Increased skillful manipulation</a:t>
            </a:r>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33400" y="161925"/>
            <a:ext cx="3283352" cy="4943475"/>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52400"/>
            <a:ext cx="3289678" cy="4953000"/>
          </a:xfrm>
          <a:prstGeom prst="rect">
            <a:avLst/>
          </a:prstGeom>
        </p:spPr>
      </p:pic>
    </p:spTree>
    <p:extLst>
      <p:ext uri="{BB962C8B-B14F-4D97-AF65-F5344CB8AC3E}">
        <p14:creationId xmlns:p14="http://schemas.microsoft.com/office/powerpoint/2010/main" val="2330278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Developmental Milestones</a:t>
            </a:r>
            <a:endParaRPr lang="en-US" sz="3200" dirty="0"/>
          </a:p>
        </p:txBody>
      </p:sp>
      <p:sp>
        <p:nvSpPr>
          <p:cNvPr id="5" name="Text Placeholder 4"/>
          <p:cNvSpPr>
            <a:spLocks noGrp="1"/>
          </p:cNvSpPr>
          <p:nvPr>
            <p:ph type="body" sz="half" idx="2"/>
          </p:nvPr>
        </p:nvSpPr>
        <p:spPr/>
        <p:txBody>
          <a:bodyPr>
            <a:normAutofit lnSpcReduction="10000"/>
          </a:bodyPr>
          <a:lstStyle/>
          <a:p>
            <a:r>
              <a:rPr lang="en-US" dirty="0" smtClean="0"/>
              <a:t>Entrance into School</a:t>
            </a:r>
          </a:p>
          <a:p>
            <a:r>
              <a:rPr lang="en-US" dirty="0" smtClean="0"/>
              <a:t>Increased attention span and memory</a:t>
            </a:r>
          </a:p>
          <a:p>
            <a:endParaRPr lang="en-US" dirty="0"/>
          </a:p>
        </p:txBody>
      </p:sp>
      <p:pic>
        <p:nvPicPr>
          <p:cNvPr id="2" name="Content Placeholder 1"/>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49324" y="381000"/>
            <a:ext cx="3283352" cy="4943475"/>
          </a:xfrm>
        </p:spPr>
      </p:pic>
    </p:spTree>
    <p:extLst>
      <p:ext uri="{BB962C8B-B14F-4D97-AF65-F5344CB8AC3E}">
        <p14:creationId xmlns:p14="http://schemas.microsoft.com/office/powerpoint/2010/main" val="102738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Language, Emotional, Cognitive</a:t>
            </a:r>
            <a:endParaRPr lang="en-US" sz="3200" dirty="0"/>
          </a:p>
        </p:txBody>
      </p:sp>
      <p:sp>
        <p:nvSpPr>
          <p:cNvPr id="5" name="Text Placeholder 4"/>
          <p:cNvSpPr>
            <a:spLocks noGrp="1"/>
          </p:cNvSpPr>
          <p:nvPr>
            <p:ph type="body" sz="half" idx="2"/>
          </p:nvPr>
        </p:nvSpPr>
        <p:spPr/>
        <p:txBody>
          <a:bodyPr>
            <a:normAutofit lnSpcReduction="10000"/>
          </a:bodyPr>
          <a:lstStyle/>
          <a:p>
            <a:r>
              <a:rPr lang="en-US" dirty="0" smtClean="0"/>
              <a:t>Increased vocabulary to more than 2100 words</a:t>
            </a:r>
          </a:p>
          <a:p>
            <a:r>
              <a:rPr lang="en-US" dirty="0" smtClean="0"/>
              <a:t>Advancement in sentence structure, grammatical usage, and intelligibility</a:t>
            </a:r>
          </a:p>
          <a:p>
            <a:endParaRPr lang="en-US" dirty="0"/>
          </a:p>
        </p:txBody>
      </p:sp>
      <p:pic>
        <p:nvPicPr>
          <p:cNvPr id="2" name="Content Placeholder 1"/>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381000" y="381000"/>
            <a:ext cx="3283352" cy="4943475"/>
          </a:xfrm>
        </p:spPr>
      </p:pic>
      <p:pic>
        <p:nvPicPr>
          <p:cNvPr id="3" name="Brooklyn.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82566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Language, Emotional, Cognitive</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Use of several words to convey message (prepositions, adjectives, variety of verbs)</a:t>
            </a:r>
          </a:p>
          <a:p>
            <a:r>
              <a:rPr lang="en-US" dirty="0" smtClean="0"/>
              <a:t>Can define simple things by describing their use, shape, or general category of </a:t>
            </a:r>
            <a:r>
              <a:rPr lang="en-US" dirty="0" smtClean="0"/>
              <a:t>classification</a:t>
            </a:r>
            <a:endParaRPr lang="en-US" dirty="0"/>
          </a:p>
        </p:txBody>
      </p:sp>
      <p:pic>
        <p:nvPicPr>
          <p:cNvPr id="5" name="Content Placeholder 4"/>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381000" y="381000"/>
            <a:ext cx="3546175" cy="4943475"/>
          </a:xfrm>
        </p:spPr>
      </p:pic>
      <p:pic>
        <p:nvPicPr>
          <p:cNvPr id="6" name="Abe.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31028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6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Morality</a:t>
            </a:r>
            <a:endParaRPr lang="en-US" sz="3200" dirty="0"/>
          </a:p>
        </p:txBody>
      </p:sp>
      <p:sp>
        <p:nvSpPr>
          <p:cNvPr id="5" name="Text Placeholder 4"/>
          <p:cNvSpPr>
            <a:spLocks noGrp="1"/>
          </p:cNvSpPr>
          <p:nvPr>
            <p:ph type="body" sz="half" idx="2"/>
          </p:nvPr>
        </p:nvSpPr>
        <p:spPr/>
        <p:txBody>
          <a:bodyPr/>
          <a:lstStyle/>
          <a:p>
            <a:r>
              <a:rPr lang="en-US" dirty="0" smtClean="0"/>
              <a:t>An action is good or bad depending on whether it results in reward or punishment</a:t>
            </a:r>
            <a:endParaRPr lang="en-US" dirty="0"/>
          </a:p>
        </p:txBody>
      </p:sp>
      <p:pic>
        <p:nvPicPr>
          <p:cNvPr id="2" name="Content Placeholder 1"/>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13323" y="381000"/>
            <a:ext cx="3355353" cy="4943475"/>
          </a:xfrm>
        </p:spPr>
      </p:pic>
    </p:spTree>
    <p:extLst>
      <p:ext uri="{BB962C8B-B14F-4D97-AF65-F5344CB8AC3E}">
        <p14:creationId xmlns:p14="http://schemas.microsoft.com/office/powerpoint/2010/main" val="967843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Spirituality</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Faith and religion learned from parents</a:t>
            </a:r>
          </a:p>
          <a:p>
            <a:r>
              <a:rPr lang="en-US" dirty="0" smtClean="0"/>
              <a:t>Concrete concept of God</a:t>
            </a:r>
            <a:endParaRPr lang="en-US" dirty="0"/>
          </a:p>
        </p:txBody>
      </p:sp>
      <p:pic>
        <p:nvPicPr>
          <p:cNvPr id="5" name="Content Placeholder 4"/>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304800" y="386212"/>
            <a:ext cx="7772400" cy="4933051"/>
          </a:xfrm>
        </p:spPr>
      </p:pic>
      <p:pic>
        <p:nvPicPr>
          <p:cNvPr id="6" name="G &amp; D prayer.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35127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Safety</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Less prone to falls than toddlers; listen more to parental rules; aware of potential dangers</a:t>
            </a:r>
          </a:p>
          <a:p>
            <a:r>
              <a:rPr lang="en-US" dirty="0" smtClean="0"/>
              <a:t>Emphasis is now on education concerning safety and potential hazards</a:t>
            </a:r>
            <a:endParaRPr lang="en-US" dirty="0" smtClean="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49324" y="381000"/>
            <a:ext cx="3283352" cy="4943475"/>
          </a:xfrm>
        </p:spPr>
      </p:pic>
    </p:spTree>
    <p:extLst>
      <p:ext uri="{BB962C8B-B14F-4D97-AF65-F5344CB8AC3E}">
        <p14:creationId xmlns:p14="http://schemas.microsoft.com/office/powerpoint/2010/main" val="41088332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384</TotalTime>
  <Words>1789</Words>
  <Application>Microsoft Office PowerPoint</Application>
  <PresentationFormat>On-screen Show (4:3)</PresentationFormat>
  <Paragraphs>149</Paragraphs>
  <Slides>18</Slides>
  <Notes>18</Notes>
  <HiddenSlides>0</HiddenSlides>
  <MMClips>3</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Growth and Development:  The Preschool Years </vt:lpstr>
      <vt:lpstr>Physical Growth Changes</vt:lpstr>
      <vt:lpstr>Physical Growth Changes</vt:lpstr>
      <vt:lpstr>Developmental Milestones</vt:lpstr>
      <vt:lpstr>Language, Emotional, Cognitive</vt:lpstr>
      <vt:lpstr>Language, Emotional, Cognitive</vt:lpstr>
      <vt:lpstr>Morality</vt:lpstr>
      <vt:lpstr>Spirituality</vt:lpstr>
      <vt:lpstr>Safety</vt:lpstr>
      <vt:lpstr>Nutrition</vt:lpstr>
      <vt:lpstr>Promoting Development in ADLs</vt:lpstr>
      <vt:lpstr>Promoting Development in ADLs</vt:lpstr>
      <vt:lpstr>Promoting Healthy Family Functioning</vt:lpstr>
      <vt:lpstr>   Promoting Healthy Family Functioning</vt:lpstr>
      <vt:lpstr>Quiz Question One</vt:lpstr>
      <vt:lpstr>Answer</vt:lpstr>
      <vt:lpstr>Quiz Question Two</vt:lpstr>
      <vt:lpstr>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  The Preschool Years</dc:title>
  <dc:creator>Rachel</dc:creator>
  <cp:lastModifiedBy>Rachel</cp:lastModifiedBy>
  <cp:revision>22</cp:revision>
  <dcterms:created xsi:type="dcterms:W3CDTF">2012-09-06T01:22:09Z</dcterms:created>
  <dcterms:modified xsi:type="dcterms:W3CDTF">2012-09-07T05:02:43Z</dcterms:modified>
</cp:coreProperties>
</file>