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316" r:id="rId44"/>
    <p:sldId id="31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4" r:id="rId60"/>
    <p:sldId id="312"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2" autoAdjust="0"/>
    <p:restoredTop sz="94577" autoAdjust="0"/>
  </p:normalViewPr>
  <p:slideViewPr>
    <p:cSldViewPr>
      <p:cViewPr>
        <p:scale>
          <a:sx n="57" d="100"/>
          <a:sy n="57" d="100"/>
        </p:scale>
        <p:origin x="-672" y="168"/>
      </p:cViewPr>
      <p:guideLst>
        <p:guide orient="horz" pos="2160"/>
        <p:guide pos="2880"/>
      </p:guideLst>
    </p:cSldViewPr>
  </p:slideViewPr>
  <p:outlineViewPr>
    <p:cViewPr>
      <p:scale>
        <a:sx n="33" d="100"/>
        <a:sy n="33" d="100"/>
      </p:scale>
      <p:origin x="0" y="4759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Verdana" pitchFamily="34" charset="0"/>
              </a:defRPr>
            </a:lvl1pPr>
          </a:lstStyle>
          <a:p>
            <a:endParaRPr lang="en-US"/>
          </a:p>
        </p:txBody>
      </p:sp>
      <p:sp>
        <p:nvSpPr>
          <p:cNvPr id="6041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Verdana" pitchFamily="34" charset="0"/>
              </a:defRPr>
            </a:lvl1pPr>
          </a:lstStyle>
          <a:p>
            <a:fld id="{F785822E-CBB9-475D-A4D1-27663B0119EB}" type="datetimeFigureOut">
              <a:rPr lang="en-US"/>
              <a:pPr/>
              <a:t>10/23/2011</a:t>
            </a:fld>
            <a:endParaRPr lang="en-US"/>
          </a:p>
        </p:txBody>
      </p:sp>
      <p:sp>
        <p:nvSpPr>
          <p:cNvPr id="6042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Verdana" pitchFamily="34" charset="0"/>
              </a:defRPr>
            </a:lvl1pPr>
          </a:lstStyle>
          <a:p>
            <a:endParaRPr lang="en-US"/>
          </a:p>
        </p:txBody>
      </p:sp>
      <p:sp>
        <p:nvSpPr>
          <p:cNvPr id="6042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Verdana" pitchFamily="34" charset="0"/>
              </a:defRPr>
            </a:lvl1pPr>
          </a:lstStyle>
          <a:p>
            <a:fld id="{448BB1D4-B709-4DB1-B4B1-46CDD31984D0}" type="slidenum">
              <a:rPr lang="en-US"/>
              <a:pPr/>
              <a:t>‹#›</a:t>
            </a:fld>
            <a:endParaRPr lang="en-US"/>
          </a:p>
        </p:txBody>
      </p:sp>
    </p:spTree>
    <p:extLst>
      <p:ext uri="{BB962C8B-B14F-4D97-AF65-F5344CB8AC3E}">
        <p14:creationId xmlns:p14="http://schemas.microsoft.com/office/powerpoint/2010/main" val="3256155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FCE6705-94CC-43A0-BAC6-9FD5758A7C9B}" type="datetimeFigureOut">
              <a:rPr lang="en-US"/>
              <a:pPr>
                <a:defRPr/>
              </a:pPr>
              <a:t>10/23/2011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86D5640-56B7-414C-AA4D-A19927727D16}" type="slidenum">
              <a:rPr lang="en-US"/>
              <a:pPr>
                <a:defRPr/>
              </a:pPr>
              <a:t>‹#›</a:t>
            </a:fld>
            <a:endParaRPr lang="en-US" dirty="0"/>
          </a:p>
        </p:txBody>
      </p:sp>
    </p:spTree>
    <p:extLst>
      <p:ext uri="{BB962C8B-B14F-4D97-AF65-F5344CB8AC3E}">
        <p14:creationId xmlns:p14="http://schemas.microsoft.com/office/powerpoint/2010/main" val="7240984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Louise, I don’t know if this cuts into your Milestone section. Go ahead and cut it out or make changes if it does overlap with yours.</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fontAlgn="base">
              <a:spcBef>
                <a:spcPct val="0"/>
              </a:spcBef>
              <a:spcAft>
                <a:spcPct val="0"/>
              </a:spcAft>
              <a:defRPr>
                <a:solidFill>
                  <a:schemeClr val="tx1"/>
                </a:solidFill>
                <a:latin typeface="Verdana" pitchFamily="34" charset="0"/>
                <a:cs typeface="Arial" charset="0"/>
              </a:defRPr>
            </a:lvl6pPr>
            <a:lvl7pPr marL="2971800" indent="-228600" fontAlgn="base">
              <a:spcBef>
                <a:spcPct val="0"/>
              </a:spcBef>
              <a:spcAft>
                <a:spcPct val="0"/>
              </a:spcAft>
              <a:defRPr>
                <a:solidFill>
                  <a:schemeClr val="tx1"/>
                </a:solidFill>
                <a:latin typeface="Verdana" pitchFamily="34" charset="0"/>
                <a:cs typeface="Arial" charset="0"/>
              </a:defRPr>
            </a:lvl7pPr>
            <a:lvl8pPr marL="3429000" indent="-228600" fontAlgn="base">
              <a:spcBef>
                <a:spcPct val="0"/>
              </a:spcBef>
              <a:spcAft>
                <a:spcPct val="0"/>
              </a:spcAft>
              <a:defRPr>
                <a:solidFill>
                  <a:schemeClr val="tx1"/>
                </a:solidFill>
                <a:latin typeface="Verdana" pitchFamily="34" charset="0"/>
                <a:cs typeface="Arial" charset="0"/>
              </a:defRPr>
            </a:lvl8pPr>
            <a:lvl9pPr marL="3886200" indent="-228600" fontAlgn="base">
              <a:spcBef>
                <a:spcPct val="0"/>
              </a:spcBef>
              <a:spcAft>
                <a:spcPct val="0"/>
              </a:spcAft>
              <a:defRPr>
                <a:solidFill>
                  <a:schemeClr val="tx1"/>
                </a:solidFill>
                <a:latin typeface="Verdana" pitchFamily="34" charset="0"/>
                <a:cs typeface="Arial" charset="0"/>
              </a:defRPr>
            </a:lvl9pPr>
          </a:lstStyle>
          <a:p>
            <a:pPr fontAlgn="base">
              <a:spcBef>
                <a:spcPct val="0"/>
              </a:spcBef>
              <a:spcAft>
                <a:spcPct val="0"/>
              </a:spcAft>
            </a:pPr>
            <a:fld id="{E4F4C312-C3B7-439B-A9FD-C6030DD44927}" type="slidenum">
              <a:rPr lang="en-US">
                <a:latin typeface="Calibri" pitchFamily="34" charset="0"/>
              </a:rPr>
              <a:pPr fontAlgn="base">
                <a:spcBef>
                  <a:spcPct val="0"/>
                </a:spcBef>
                <a:spcAft>
                  <a:spcPct val="0"/>
                </a:spcAft>
              </a:pPr>
              <a:t>5</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fontAlgn="base">
              <a:spcBef>
                <a:spcPct val="0"/>
              </a:spcBef>
              <a:spcAft>
                <a:spcPct val="0"/>
              </a:spcAft>
              <a:defRPr>
                <a:solidFill>
                  <a:schemeClr val="tx1"/>
                </a:solidFill>
                <a:latin typeface="Verdana" pitchFamily="34" charset="0"/>
                <a:cs typeface="Arial" charset="0"/>
              </a:defRPr>
            </a:lvl6pPr>
            <a:lvl7pPr marL="2971800" indent="-228600" fontAlgn="base">
              <a:spcBef>
                <a:spcPct val="0"/>
              </a:spcBef>
              <a:spcAft>
                <a:spcPct val="0"/>
              </a:spcAft>
              <a:defRPr>
                <a:solidFill>
                  <a:schemeClr val="tx1"/>
                </a:solidFill>
                <a:latin typeface="Verdana" pitchFamily="34" charset="0"/>
                <a:cs typeface="Arial" charset="0"/>
              </a:defRPr>
            </a:lvl7pPr>
            <a:lvl8pPr marL="3429000" indent="-228600" fontAlgn="base">
              <a:spcBef>
                <a:spcPct val="0"/>
              </a:spcBef>
              <a:spcAft>
                <a:spcPct val="0"/>
              </a:spcAft>
              <a:defRPr>
                <a:solidFill>
                  <a:schemeClr val="tx1"/>
                </a:solidFill>
                <a:latin typeface="Verdana" pitchFamily="34" charset="0"/>
                <a:cs typeface="Arial" charset="0"/>
              </a:defRPr>
            </a:lvl8pPr>
            <a:lvl9pPr marL="3886200" indent="-228600" fontAlgn="base">
              <a:spcBef>
                <a:spcPct val="0"/>
              </a:spcBef>
              <a:spcAft>
                <a:spcPct val="0"/>
              </a:spcAft>
              <a:defRPr>
                <a:solidFill>
                  <a:schemeClr val="tx1"/>
                </a:solidFill>
                <a:latin typeface="Verdana" pitchFamily="34" charset="0"/>
                <a:cs typeface="Arial" charset="0"/>
              </a:defRPr>
            </a:lvl9pPr>
          </a:lstStyle>
          <a:p>
            <a:pPr fontAlgn="base">
              <a:spcBef>
                <a:spcPct val="0"/>
              </a:spcBef>
              <a:spcAft>
                <a:spcPct val="0"/>
              </a:spcAft>
            </a:pPr>
            <a:fld id="{10B229C1-5D94-4906-8138-7D944B7395D1}" type="slidenum">
              <a:rPr lang="en-US">
                <a:latin typeface="Calibri" pitchFamily="34" charset="0"/>
              </a:rPr>
              <a:pPr fontAlgn="base">
                <a:spcBef>
                  <a:spcPct val="0"/>
                </a:spcBef>
                <a:spcAft>
                  <a:spcPct val="0"/>
                </a:spcAft>
              </a:pPr>
              <a:t>29</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C38F7C1-160C-4AD9-A1CC-30323F937ED9}" type="datetimeFigureOut">
              <a:rPr lang="en-US"/>
              <a:pPr>
                <a:defRPr/>
              </a:pPr>
              <a:t>10/23/2011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0B529C-7637-485C-B70C-A4504C2FCB8B}" type="slidenum">
              <a:rPr lang="en-US"/>
              <a:pPr>
                <a:defRPr/>
              </a:pPr>
              <a:t>‹#›</a:t>
            </a:fld>
            <a:endParaRPr lang="en-US" dirty="0"/>
          </a:p>
        </p:txBody>
      </p:sp>
    </p:spTree>
    <p:extLst>
      <p:ext uri="{BB962C8B-B14F-4D97-AF65-F5344CB8AC3E}">
        <p14:creationId xmlns:p14="http://schemas.microsoft.com/office/powerpoint/2010/main" val="972774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DA0CD3-9B5E-4EC0-BC11-04B0F1E5D9C7}" type="datetimeFigureOut">
              <a:rPr lang="en-US"/>
              <a:pPr>
                <a:defRPr/>
              </a:pPr>
              <a:t>10/23/2011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CC86FB-CE0D-40B1-BA9A-3B7DB512D495}" type="slidenum">
              <a:rPr lang="en-US"/>
              <a:pPr>
                <a:defRPr/>
              </a:pPr>
              <a:t>‹#›</a:t>
            </a:fld>
            <a:endParaRPr lang="en-US" dirty="0"/>
          </a:p>
        </p:txBody>
      </p:sp>
    </p:spTree>
    <p:extLst>
      <p:ext uri="{BB962C8B-B14F-4D97-AF65-F5344CB8AC3E}">
        <p14:creationId xmlns:p14="http://schemas.microsoft.com/office/powerpoint/2010/main" val="2570997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56CC23-53C7-4BA6-BBB1-425888E8EAB5}" type="datetimeFigureOut">
              <a:rPr lang="en-US"/>
              <a:pPr>
                <a:defRPr/>
              </a:pPr>
              <a:t>10/23/2011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57AE85-0513-45B7-BAAA-BEEC2773A048}" type="slidenum">
              <a:rPr lang="en-US"/>
              <a:pPr>
                <a:defRPr/>
              </a:pPr>
              <a:t>‹#›</a:t>
            </a:fld>
            <a:endParaRPr lang="en-US" dirty="0"/>
          </a:p>
        </p:txBody>
      </p:sp>
    </p:spTree>
    <p:extLst>
      <p:ext uri="{BB962C8B-B14F-4D97-AF65-F5344CB8AC3E}">
        <p14:creationId xmlns:p14="http://schemas.microsoft.com/office/powerpoint/2010/main" val="347645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69E4A2-E4D8-4E49-B901-C98D2D48EEFF}" type="datetimeFigureOut">
              <a:rPr lang="en-US"/>
              <a:pPr>
                <a:defRPr/>
              </a:pPr>
              <a:t>10/23/2011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FB9BD3-9F3D-46D3-8167-C6298CDAFEC1}" type="slidenum">
              <a:rPr lang="en-US"/>
              <a:pPr>
                <a:defRPr/>
              </a:pPr>
              <a:t>‹#›</a:t>
            </a:fld>
            <a:endParaRPr lang="en-US" dirty="0"/>
          </a:p>
        </p:txBody>
      </p:sp>
    </p:spTree>
    <p:extLst>
      <p:ext uri="{BB962C8B-B14F-4D97-AF65-F5344CB8AC3E}">
        <p14:creationId xmlns:p14="http://schemas.microsoft.com/office/powerpoint/2010/main" val="2731895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412F883-208C-4ADA-A70A-97FAC57F802F}" type="datetimeFigureOut">
              <a:rPr lang="en-US"/>
              <a:pPr>
                <a:defRPr/>
              </a:pPr>
              <a:t>10/23/2011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224AF0-03AE-477F-9B65-C02903556489}" type="slidenum">
              <a:rPr lang="en-US"/>
              <a:pPr>
                <a:defRPr/>
              </a:pPr>
              <a:t>‹#›</a:t>
            </a:fld>
            <a:endParaRPr lang="en-US" dirty="0"/>
          </a:p>
        </p:txBody>
      </p:sp>
    </p:spTree>
    <p:extLst>
      <p:ext uri="{BB962C8B-B14F-4D97-AF65-F5344CB8AC3E}">
        <p14:creationId xmlns:p14="http://schemas.microsoft.com/office/powerpoint/2010/main" val="232525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B052844-C98F-4A25-96CF-4FE1C56653EC}" type="datetimeFigureOut">
              <a:rPr lang="en-US"/>
              <a:pPr>
                <a:defRPr/>
              </a:pPr>
              <a:t>10/23/2011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479D65-E86B-48E9-87EE-A406110699A1}" type="slidenum">
              <a:rPr lang="en-US"/>
              <a:pPr>
                <a:defRPr/>
              </a:pPr>
              <a:t>‹#›</a:t>
            </a:fld>
            <a:endParaRPr lang="en-US" dirty="0"/>
          </a:p>
        </p:txBody>
      </p:sp>
    </p:spTree>
    <p:extLst>
      <p:ext uri="{BB962C8B-B14F-4D97-AF65-F5344CB8AC3E}">
        <p14:creationId xmlns:p14="http://schemas.microsoft.com/office/powerpoint/2010/main" val="266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40BAF5-15B3-40CE-AAB1-CC915C3DDA0A}" type="datetimeFigureOut">
              <a:rPr lang="en-US"/>
              <a:pPr>
                <a:defRPr/>
              </a:pPr>
              <a:t>10/23/2011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4A17B56-0A1B-4C7C-AEC5-FAD347062707}" type="slidenum">
              <a:rPr lang="en-US"/>
              <a:pPr>
                <a:defRPr/>
              </a:pPr>
              <a:t>‹#›</a:t>
            </a:fld>
            <a:endParaRPr lang="en-US" dirty="0"/>
          </a:p>
        </p:txBody>
      </p:sp>
    </p:spTree>
    <p:extLst>
      <p:ext uri="{BB962C8B-B14F-4D97-AF65-F5344CB8AC3E}">
        <p14:creationId xmlns:p14="http://schemas.microsoft.com/office/powerpoint/2010/main" val="63972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DAD7FE-08EB-4157-8321-ECC62B4C18BC}" type="datetimeFigureOut">
              <a:rPr lang="en-US"/>
              <a:pPr>
                <a:defRPr/>
              </a:pPr>
              <a:t>10/23/2011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F098B6-5BB2-4EB1-9070-6277872CE8A6}" type="slidenum">
              <a:rPr lang="en-US"/>
              <a:pPr>
                <a:defRPr/>
              </a:pPr>
              <a:t>‹#›</a:t>
            </a:fld>
            <a:endParaRPr lang="en-US" dirty="0"/>
          </a:p>
        </p:txBody>
      </p:sp>
    </p:spTree>
    <p:extLst>
      <p:ext uri="{BB962C8B-B14F-4D97-AF65-F5344CB8AC3E}">
        <p14:creationId xmlns:p14="http://schemas.microsoft.com/office/powerpoint/2010/main" val="85579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E30A89-01F8-4D0D-B05D-E6FE9ACBC849}" type="datetimeFigureOut">
              <a:rPr lang="en-US"/>
              <a:pPr>
                <a:defRPr/>
              </a:pPr>
              <a:t>10/23/2011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84B97D3-3AEA-488E-8EF8-8076B885216C}" type="slidenum">
              <a:rPr lang="en-US"/>
              <a:pPr>
                <a:defRPr/>
              </a:pPr>
              <a:t>‹#›</a:t>
            </a:fld>
            <a:endParaRPr lang="en-US" dirty="0"/>
          </a:p>
        </p:txBody>
      </p:sp>
    </p:spTree>
    <p:extLst>
      <p:ext uri="{BB962C8B-B14F-4D97-AF65-F5344CB8AC3E}">
        <p14:creationId xmlns:p14="http://schemas.microsoft.com/office/powerpoint/2010/main" val="141693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04C6C3-9CCD-4BDD-825F-A29F6B599ECE}" type="datetimeFigureOut">
              <a:rPr lang="en-US"/>
              <a:pPr>
                <a:defRPr/>
              </a:pPr>
              <a:t>10/23/2011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333226-C73A-439B-9A2A-45EF212AB8C9}" type="slidenum">
              <a:rPr lang="en-US"/>
              <a:pPr>
                <a:defRPr/>
              </a:pPr>
              <a:t>‹#›</a:t>
            </a:fld>
            <a:endParaRPr lang="en-US" dirty="0"/>
          </a:p>
        </p:txBody>
      </p:sp>
    </p:spTree>
    <p:extLst>
      <p:ext uri="{BB962C8B-B14F-4D97-AF65-F5344CB8AC3E}">
        <p14:creationId xmlns:p14="http://schemas.microsoft.com/office/powerpoint/2010/main" val="3925168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rtlCol="0">
            <a:normAutofit/>
          </a:bodyPr>
          <a:lstStyle/>
          <a:p>
            <a:pPr lvl="0"/>
            <a:r>
              <a:rPr lang="en-US" noProof="0" dirty="0" smtClean="0"/>
              <a:t>Click icon to add picture</a:t>
            </a:r>
            <a:endParaRPr lang="en-US" noProof="0" dirty="0"/>
          </a:p>
        </p:txBody>
      </p:sp>
      <p:sp>
        <p:nvSpPr>
          <p:cNvPr id="13" name="Date Placeholder 4"/>
          <p:cNvSpPr>
            <a:spLocks noGrp="1"/>
          </p:cNvSpPr>
          <p:nvPr>
            <p:ph type="dt" sz="half" idx="15"/>
          </p:nvPr>
        </p:nvSpPr>
        <p:spPr/>
        <p:txBody>
          <a:bodyPr/>
          <a:lstStyle>
            <a:lvl1pPr>
              <a:defRPr/>
            </a:lvl1pPr>
          </a:lstStyle>
          <a:p>
            <a:pPr>
              <a:defRPr/>
            </a:pPr>
            <a:fld id="{0DA03BEF-D325-41D1-BC0F-7C542404F7FC}" type="datetimeFigureOut">
              <a:rPr lang="en-US"/>
              <a:pPr>
                <a:defRPr/>
              </a:pPr>
              <a:t>10/23/2011</a:t>
            </a:fld>
            <a:endParaRPr lang="en-US" dirty="0"/>
          </a:p>
        </p:txBody>
      </p:sp>
      <p:sp>
        <p:nvSpPr>
          <p:cNvPr id="14" name="Footer Placeholder 5"/>
          <p:cNvSpPr>
            <a:spLocks noGrp="1"/>
          </p:cNvSpPr>
          <p:nvPr>
            <p:ph type="ftr" sz="quarter" idx="16"/>
          </p:nvPr>
        </p:nvSpPr>
        <p:spPr/>
        <p:txBody>
          <a:bodyPr/>
          <a:lstStyle>
            <a:lvl1pPr>
              <a:defRPr/>
            </a:lvl1pPr>
          </a:lstStyle>
          <a:p>
            <a:pPr>
              <a:defRPr/>
            </a:pPr>
            <a:endParaRPr lang="en-US"/>
          </a:p>
        </p:txBody>
      </p:sp>
      <p:sp>
        <p:nvSpPr>
          <p:cNvPr id="15" name="Slide Number Placeholder 6"/>
          <p:cNvSpPr>
            <a:spLocks noGrp="1"/>
          </p:cNvSpPr>
          <p:nvPr>
            <p:ph type="sldNum" sz="quarter" idx="17"/>
          </p:nvPr>
        </p:nvSpPr>
        <p:spPr/>
        <p:txBody>
          <a:bodyPr/>
          <a:lstStyle>
            <a:lvl1pPr>
              <a:defRPr/>
            </a:lvl1pPr>
          </a:lstStyle>
          <a:p>
            <a:pPr>
              <a:defRPr/>
            </a:pPr>
            <a:fld id="{08BF4D65-9475-4EED-84AB-FB17E2ADC374}" type="slidenum">
              <a:rPr lang="en-US"/>
              <a:pPr>
                <a:defRPr/>
              </a:pPr>
              <a:t>‹#›</a:t>
            </a:fld>
            <a:endParaRPr lang="en-US" dirty="0"/>
          </a:p>
        </p:txBody>
      </p:sp>
    </p:spTree>
    <p:extLst>
      <p:ext uri="{BB962C8B-B14F-4D97-AF65-F5344CB8AC3E}">
        <p14:creationId xmlns:p14="http://schemas.microsoft.com/office/powerpoint/2010/main" val="92239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09650" y="676275"/>
            <a:ext cx="712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009650" y="1806575"/>
            <a:ext cx="71247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fontAlgn="auto">
              <a:spcBef>
                <a:spcPts val="0"/>
              </a:spcBef>
              <a:spcAft>
                <a:spcPts val="0"/>
              </a:spcAft>
              <a:defRPr sz="900" smtClean="0">
                <a:solidFill>
                  <a:schemeClr val="tx2"/>
                </a:solidFill>
                <a:latin typeface="+mn-lt"/>
                <a:cs typeface="+mn-cs"/>
              </a:defRPr>
            </a:lvl1pPr>
          </a:lstStyle>
          <a:p>
            <a:pPr>
              <a:defRPr/>
            </a:pPr>
            <a:fld id="{D303466C-E92D-4C70-A70B-433E9AF1B213}" type="datetimeFigureOut">
              <a:rPr lang="en-US"/>
              <a:pPr>
                <a:defRPr/>
              </a:pPr>
              <a:t>10/23/2011</a:t>
            </a:fld>
            <a:endParaRPr lang="en-US" dirty="0"/>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fontAlgn="auto">
              <a:spcBef>
                <a:spcPts val="0"/>
              </a:spcBef>
              <a:spcAft>
                <a:spcPts val="0"/>
              </a:spcAft>
              <a:defRPr sz="900" dirty="0">
                <a:solidFill>
                  <a:schemeClr val="tx2"/>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fontAlgn="auto">
              <a:spcBef>
                <a:spcPts val="0"/>
              </a:spcBef>
              <a:spcAft>
                <a:spcPts val="0"/>
              </a:spcAft>
              <a:defRPr sz="1800" smtClean="0">
                <a:solidFill>
                  <a:schemeClr val="tx2"/>
                </a:solidFill>
                <a:latin typeface="+mn-lt"/>
                <a:cs typeface="+mn-cs"/>
              </a:defRPr>
            </a:lvl1pPr>
          </a:lstStyle>
          <a:p>
            <a:pPr>
              <a:defRPr/>
            </a:pPr>
            <a:fld id="{1CAD48ED-77BD-4B25-8389-A75FCCDD5D59}" type="slidenum">
              <a:rPr lang="en-US"/>
              <a:pPr>
                <a:defRPr/>
              </a:pPr>
              <a:t>‹#›</a:t>
            </a:fld>
            <a:endParaRPr lang="en-US" dirty="0"/>
          </a:p>
        </p:txBody>
      </p:sp>
      <p:grpSp>
        <p:nvGrpSpPr>
          <p:cNvPr id="1031" name="Group 60"/>
          <p:cNvGrpSpPr>
            <a:grpSpLocks/>
          </p:cNvGrpSpPr>
          <p:nvPr/>
        </p:nvGrpSpPr>
        <p:grpSpPr bwMode="auto">
          <a:xfrm>
            <a:off x="-33338" y="0"/>
            <a:ext cx="9177338" cy="6858000"/>
            <a:chOff x="-33595" y="0"/>
            <a:chExt cx="9177595" cy="6857999"/>
          </a:xfrm>
        </p:grpSpPr>
        <p:grpSp>
          <p:nvGrpSpPr>
            <p:cNvPr id="1032" name="Group 182"/>
            <p:cNvGrpSpPr>
              <a:grpSpLocks/>
            </p:cNvGrpSpPr>
            <p:nvPr/>
          </p:nvGrpSpPr>
          <p:grpSpPr bwMode="auto">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fontAlgn="auto">
                  <a:spcBef>
                    <a:spcPts val="0"/>
                  </a:spcBef>
                  <a:spcAft>
                    <a:spcPts val="0"/>
                  </a:spcAft>
                  <a:defRPr/>
                </a:pPr>
                <a:endParaRPr lang="en-US" dirty="0">
                  <a:latin typeface="+mn-lt"/>
                  <a:cs typeface="+mn-cs"/>
                </a:endParaRPr>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fontAlgn="auto">
                  <a:spcBef>
                    <a:spcPts val="0"/>
                  </a:spcBef>
                  <a:spcAft>
                    <a:spcPts val="0"/>
                  </a:spcAft>
                  <a:defRPr/>
                </a:pPr>
                <a:endParaRPr lang="en-US" dirty="0">
                  <a:latin typeface="+mn-lt"/>
                  <a:cs typeface="+mn-cs"/>
                </a:endParaRPr>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fontAlgn="auto">
                  <a:spcBef>
                    <a:spcPts val="0"/>
                  </a:spcBef>
                  <a:spcAft>
                    <a:spcPts val="0"/>
                  </a:spcAft>
                  <a:defRPr/>
                </a:pPr>
                <a:endParaRPr lang="en-US" dirty="0">
                  <a:latin typeface="+mn-lt"/>
                  <a:cs typeface="+mn-cs"/>
                </a:endParaRPr>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fontAlgn="auto">
                  <a:spcBef>
                    <a:spcPts val="0"/>
                  </a:spcBef>
                  <a:spcAft>
                    <a:spcPts val="0"/>
                  </a:spcAft>
                  <a:defRPr/>
                </a:pPr>
                <a:endParaRPr lang="en-US" dirty="0">
                  <a:latin typeface="+mn-lt"/>
                  <a:cs typeface="+mn-cs"/>
                </a:endParaRPr>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fontAlgn="auto">
                  <a:spcBef>
                    <a:spcPts val="0"/>
                  </a:spcBef>
                  <a:spcAft>
                    <a:spcPts val="0"/>
                  </a:spcAft>
                  <a:defRPr/>
                </a:pPr>
                <a:endParaRPr lang="en-US" dirty="0">
                  <a:latin typeface="+mn-lt"/>
                  <a:cs typeface="+mn-cs"/>
                </a:endParaRPr>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fontAlgn="auto">
                  <a:spcBef>
                    <a:spcPts val="0"/>
                  </a:spcBef>
                  <a:spcAft>
                    <a:spcPts val="0"/>
                  </a:spcAft>
                  <a:defRPr/>
                </a:pPr>
                <a:endParaRPr lang="en-US" dirty="0">
                  <a:latin typeface="+mn-lt"/>
                  <a:cs typeface="+mn-cs"/>
                </a:endParaRPr>
              </a:p>
            </p:txBody>
          </p:sp>
        </p:grpSp>
        <p:grpSp>
          <p:nvGrpSpPr>
            <p:cNvPr id="1033" name="Group 189"/>
            <p:cNvGrpSpPr>
              <a:grpSpLocks/>
            </p:cNvGrpSpPr>
            <p:nvPr/>
          </p:nvGrpSpPr>
          <p:grpSpPr bwMode="auto">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a:lstStyle/>
              <a:p>
                <a:pPr fontAlgn="auto">
                  <a:spcBef>
                    <a:spcPts val="0"/>
                  </a:spcBef>
                  <a:spcAft>
                    <a:spcPts val="0"/>
                  </a:spcAft>
                  <a:defRPr/>
                </a:pPr>
                <a:endParaRPr lang="en-US" dirty="0">
                  <a:latin typeface="+mn-lt"/>
                  <a:cs typeface="+mn-cs"/>
                </a:endParaRPr>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a:lstStyle/>
              <a:p>
                <a:pPr fontAlgn="auto">
                  <a:spcBef>
                    <a:spcPts val="0"/>
                  </a:spcBef>
                  <a:spcAft>
                    <a:spcPts val="0"/>
                  </a:spcAft>
                  <a:defRPr/>
                </a:pPr>
                <a:endParaRPr lang="en-US" dirty="0">
                  <a:latin typeface="+mn-lt"/>
                  <a:cs typeface="+mn-cs"/>
                </a:endParaRPr>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a:lstStyle/>
              <a:p>
                <a:pPr fontAlgn="auto">
                  <a:spcBef>
                    <a:spcPts val="0"/>
                  </a:spcBef>
                  <a:spcAft>
                    <a:spcPts val="0"/>
                  </a:spcAft>
                  <a:defRPr/>
                </a:pPr>
                <a:endParaRPr lang="en-US" dirty="0">
                  <a:latin typeface="+mn-lt"/>
                  <a:cs typeface="+mn-cs"/>
                </a:endParaRPr>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a:lstStyle/>
              <a:p>
                <a:pPr fontAlgn="auto">
                  <a:spcBef>
                    <a:spcPts val="0"/>
                  </a:spcBef>
                  <a:spcAft>
                    <a:spcPts val="0"/>
                  </a:spcAft>
                  <a:defRPr/>
                </a:pPr>
                <a:endParaRPr lang="en-US" dirty="0">
                  <a:latin typeface="+mn-lt"/>
                  <a:cs typeface="+mn-cs"/>
                </a:endParaRPr>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a:lstStyle/>
              <a:p>
                <a:pPr fontAlgn="auto">
                  <a:spcBef>
                    <a:spcPts val="0"/>
                  </a:spcBef>
                  <a:spcAft>
                    <a:spcPts val="0"/>
                  </a:spcAft>
                  <a:defRPr/>
                </a:pPr>
                <a:endParaRPr lang="en-US" dirty="0">
                  <a:latin typeface="+mn-lt"/>
                  <a:cs typeface="+mn-cs"/>
                </a:endParaRPr>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a:lstStyle/>
              <a:p>
                <a:pPr fontAlgn="auto">
                  <a:spcBef>
                    <a:spcPts val="0"/>
                  </a:spcBef>
                  <a:spcAft>
                    <a:spcPts val="0"/>
                  </a:spcAft>
                  <a:defRPr/>
                </a:pPr>
                <a:endParaRPr lang="en-US" dirty="0">
                  <a:latin typeface="+mn-lt"/>
                  <a:cs typeface="+mn-cs"/>
                </a:endParaRPr>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p:spPr>
            <p:txBody>
              <a:bodyPr/>
              <a:lstStyle/>
              <a:p>
                <a:pPr fontAlgn="auto">
                  <a:spcBef>
                    <a:spcPts val="0"/>
                  </a:spcBef>
                  <a:spcAft>
                    <a:spcPts val="0"/>
                  </a:spcAft>
                  <a:defRPr/>
                </a:pPr>
                <a:endParaRPr lang="en-US" dirty="0">
                  <a:latin typeface="+mn-lt"/>
                  <a:cs typeface="+mn-cs"/>
                </a:endParaRPr>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p:spPr>
            <p:txBody>
              <a:bodyPr/>
              <a:lstStyle/>
              <a:p>
                <a:pPr fontAlgn="auto">
                  <a:spcBef>
                    <a:spcPts val="0"/>
                  </a:spcBef>
                  <a:spcAft>
                    <a:spcPts val="0"/>
                  </a:spcAft>
                  <a:defRPr/>
                </a:pPr>
                <a:endParaRPr lang="en-US" dirty="0">
                  <a:latin typeface="+mn-lt"/>
                  <a:cs typeface="+mn-cs"/>
                </a:endParaRPr>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p:spPr>
            <p:txBody>
              <a:bodyPr/>
              <a:lstStyle/>
              <a:p>
                <a:pPr fontAlgn="auto">
                  <a:spcBef>
                    <a:spcPts val="0"/>
                  </a:spcBef>
                  <a:spcAft>
                    <a:spcPts val="0"/>
                  </a:spcAft>
                  <a:defRPr/>
                </a:pPr>
                <a:endParaRPr lang="en-US" dirty="0">
                  <a:latin typeface="+mn-lt"/>
                  <a:cs typeface="+mn-cs"/>
                </a:endParaRPr>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p:spPr>
            <p:txBody>
              <a:bodyPr/>
              <a:lstStyle/>
              <a:p>
                <a:pPr fontAlgn="auto">
                  <a:spcBef>
                    <a:spcPts val="0"/>
                  </a:spcBef>
                  <a:spcAft>
                    <a:spcPts val="0"/>
                  </a:spcAft>
                  <a:defRPr/>
                </a:pPr>
                <a:endParaRPr lang="en-US" dirty="0">
                  <a:latin typeface="+mn-lt"/>
                  <a:cs typeface="+mn-cs"/>
                </a:endParaRPr>
              </a:p>
            </p:txBody>
          </p:sp>
        </p:grpSp>
        <p:grpSp>
          <p:nvGrpSpPr>
            <p:cNvPr id="1034" name="Group 200"/>
            <p:cNvGrpSpPr>
              <a:grpSpLocks/>
            </p:cNvGrpSpPr>
            <p:nvPr/>
          </p:nvGrpSpPr>
          <p:grpSpPr bwMode="auto">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a:lstStyle/>
              <a:p>
                <a:pPr fontAlgn="auto">
                  <a:spcBef>
                    <a:spcPts val="0"/>
                  </a:spcBef>
                  <a:spcAft>
                    <a:spcPts val="0"/>
                  </a:spcAft>
                  <a:defRPr/>
                </a:pPr>
                <a:endParaRPr lang="en-US" dirty="0">
                  <a:latin typeface="+mn-lt"/>
                  <a:cs typeface="+mn-cs"/>
                </a:endParaRPr>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a:lstStyle/>
              <a:p>
                <a:pPr fontAlgn="auto">
                  <a:spcBef>
                    <a:spcPts val="0"/>
                  </a:spcBef>
                  <a:spcAft>
                    <a:spcPts val="0"/>
                  </a:spcAft>
                  <a:defRPr/>
                </a:pPr>
                <a:endParaRPr lang="en-US" dirty="0">
                  <a:latin typeface="+mn-lt"/>
                  <a:cs typeface="+mn-cs"/>
                </a:endParaRPr>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a:lstStyle/>
              <a:p>
                <a:pPr fontAlgn="auto">
                  <a:spcBef>
                    <a:spcPts val="0"/>
                  </a:spcBef>
                  <a:spcAft>
                    <a:spcPts val="0"/>
                  </a:spcAft>
                  <a:defRPr/>
                </a:pPr>
                <a:endParaRPr lang="en-US" dirty="0">
                  <a:latin typeface="+mn-lt"/>
                  <a:cs typeface="+mn-cs"/>
                </a:endParaRPr>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a:lstStyle/>
              <a:p>
                <a:pPr fontAlgn="auto">
                  <a:spcBef>
                    <a:spcPts val="0"/>
                  </a:spcBef>
                  <a:spcAft>
                    <a:spcPts val="0"/>
                  </a:spcAft>
                  <a:defRPr/>
                </a:pPr>
                <a:endParaRPr lang="en-US" dirty="0">
                  <a:latin typeface="+mn-lt"/>
                  <a:cs typeface="+mn-cs"/>
                </a:endParaRPr>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a:lstStyle/>
              <a:p>
                <a:pPr fontAlgn="auto">
                  <a:spcBef>
                    <a:spcPts val="0"/>
                  </a:spcBef>
                  <a:spcAft>
                    <a:spcPts val="0"/>
                  </a:spcAft>
                  <a:defRPr/>
                </a:pPr>
                <a:endParaRPr lang="en-US" dirty="0">
                  <a:latin typeface="+mn-lt"/>
                  <a:cs typeface="+mn-cs"/>
                </a:endParaRPr>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p:spPr>
            <p:txBody>
              <a:bodyPr/>
              <a:lstStyle/>
              <a:p>
                <a:pPr fontAlgn="auto">
                  <a:spcBef>
                    <a:spcPts val="0"/>
                  </a:spcBef>
                  <a:spcAft>
                    <a:spcPts val="0"/>
                  </a:spcAft>
                  <a:defRPr/>
                </a:pPr>
                <a:endParaRPr lang="en-US" dirty="0">
                  <a:latin typeface="+mn-lt"/>
                  <a:cs typeface="+mn-cs"/>
                </a:endParaRPr>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p:spPr>
            <p:txBody>
              <a:bodyPr/>
              <a:lstStyle/>
              <a:p>
                <a:pPr fontAlgn="auto">
                  <a:spcBef>
                    <a:spcPts val="0"/>
                  </a:spcBef>
                  <a:spcAft>
                    <a:spcPts val="0"/>
                  </a:spcAft>
                  <a:defRPr/>
                </a:pPr>
                <a:endParaRPr lang="en-US" dirty="0">
                  <a:latin typeface="+mn-lt"/>
                  <a:cs typeface="+mn-cs"/>
                </a:endParaRPr>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p:spPr>
            <p:txBody>
              <a:bodyPr/>
              <a:lstStyle/>
              <a:p>
                <a:pPr fontAlgn="auto">
                  <a:spcBef>
                    <a:spcPts val="0"/>
                  </a:spcBef>
                  <a:spcAft>
                    <a:spcPts val="0"/>
                  </a:spcAft>
                  <a:defRPr/>
                </a:pPr>
                <a:endParaRPr lang="en-US" dirty="0">
                  <a:latin typeface="+mn-lt"/>
                  <a:cs typeface="+mn-cs"/>
                </a:endParaRPr>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p:spPr>
            <p:txBody>
              <a:bodyPr/>
              <a:lstStyle/>
              <a:p>
                <a:pPr fontAlgn="auto">
                  <a:spcBef>
                    <a:spcPts val="0"/>
                  </a:spcBef>
                  <a:spcAft>
                    <a:spcPts val="0"/>
                  </a:spcAft>
                  <a:defRPr/>
                </a:pPr>
                <a:endParaRPr lang="en-US" dirty="0">
                  <a:latin typeface="+mn-lt"/>
                  <a:cs typeface="+mn-cs"/>
                </a:endParaRPr>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p:spPr>
            <p:txBody>
              <a:bodyPr/>
              <a:lstStyle/>
              <a:p>
                <a:pPr fontAlgn="auto">
                  <a:spcBef>
                    <a:spcPts val="0"/>
                  </a:spcBef>
                  <a:spcAft>
                    <a:spcPts val="0"/>
                  </a:spcAft>
                  <a:defRPr/>
                </a:pPr>
                <a:endParaRPr lang="en-US" dirty="0">
                  <a:latin typeface="+mn-lt"/>
                  <a:cs typeface="+mn-cs"/>
                </a:endParaRPr>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p:spPr>
            <p:txBody>
              <a:bodyPr/>
              <a:lstStyle/>
              <a:p>
                <a:pPr fontAlgn="auto">
                  <a:spcBef>
                    <a:spcPts val="0"/>
                  </a:spcBef>
                  <a:spcAft>
                    <a:spcPts val="0"/>
                  </a:spcAft>
                  <a:defRPr/>
                </a:pPr>
                <a:endParaRPr lang="en-US" dirty="0">
                  <a:latin typeface="+mn-lt"/>
                  <a:cs typeface="+mn-cs"/>
                </a:endParaRPr>
              </a:p>
            </p:txBody>
          </p:sp>
        </p:grpSp>
      </p:grpSp>
    </p:spTree>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72" r:id="rId9"/>
    <p:sldLayoutId id="2147483663" r:id="rId10"/>
    <p:sldLayoutId id="2147483662" r:id="rId11"/>
  </p:sldLayoutIdLst>
  <p:txStyles>
    <p:titleStyle>
      <a:lvl1pPr algn="l" defTabSz="457200" rtl="0" fontAlgn="base">
        <a:spcBef>
          <a:spcPct val="0"/>
        </a:spcBef>
        <a:spcAft>
          <a:spcPct val="0"/>
        </a:spcAft>
        <a:defRPr sz="3200" kern="1200">
          <a:solidFill>
            <a:schemeClr val="tx1"/>
          </a:solidFill>
          <a:latin typeface="+mj-lt"/>
          <a:ea typeface="+mj-ea"/>
          <a:cs typeface="Trebuchet MS"/>
        </a:defRPr>
      </a:lvl1pPr>
      <a:lvl2pPr algn="l" defTabSz="457200" rtl="0" fontAlgn="base">
        <a:spcBef>
          <a:spcPct val="0"/>
        </a:spcBef>
        <a:spcAft>
          <a:spcPct val="0"/>
        </a:spcAft>
        <a:defRPr sz="3200">
          <a:solidFill>
            <a:schemeClr val="tx1"/>
          </a:solidFill>
          <a:latin typeface="Verdana" pitchFamily="34" charset="0"/>
        </a:defRPr>
      </a:lvl2pPr>
      <a:lvl3pPr algn="l" defTabSz="457200" rtl="0" fontAlgn="base">
        <a:spcBef>
          <a:spcPct val="0"/>
        </a:spcBef>
        <a:spcAft>
          <a:spcPct val="0"/>
        </a:spcAft>
        <a:defRPr sz="3200">
          <a:solidFill>
            <a:schemeClr val="tx1"/>
          </a:solidFill>
          <a:latin typeface="Verdana" pitchFamily="34" charset="0"/>
        </a:defRPr>
      </a:lvl3pPr>
      <a:lvl4pPr algn="l" defTabSz="457200" rtl="0" fontAlgn="base">
        <a:spcBef>
          <a:spcPct val="0"/>
        </a:spcBef>
        <a:spcAft>
          <a:spcPct val="0"/>
        </a:spcAft>
        <a:defRPr sz="3200">
          <a:solidFill>
            <a:schemeClr val="tx1"/>
          </a:solidFill>
          <a:latin typeface="Verdana" pitchFamily="34" charset="0"/>
        </a:defRPr>
      </a:lvl4pPr>
      <a:lvl5pPr algn="l" defTabSz="457200" rtl="0" fontAlgn="base">
        <a:spcBef>
          <a:spcPct val="0"/>
        </a:spcBef>
        <a:spcAft>
          <a:spcPct val="0"/>
        </a:spcAft>
        <a:defRPr sz="3200">
          <a:solidFill>
            <a:schemeClr val="tx1"/>
          </a:solidFill>
          <a:latin typeface="Verdan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l" defTabSz="457200" rtl="0" fontAlgn="base">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fontAlgn="base">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fontAlgn="base">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fontAlgn="base">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cpsc.gov/"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838200" y="1524000"/>
            <a:ext cx="7116763" cy="1470025"/>
          </a:xfrm>
        </p:spPr>
        <p:txBody>
          <a:bodyPr/>
          <a:lstStyle/>
          <a:p>
            <a:r>
              <a:rPr lang="en-US" smtClean="0"/>
              <a:t>Growth and Development: Preschool Period</a:t>
            </a:r>
          </a:p>
        </p:txBody>
      </p:sp>
      <p:sp>
        <p:nvSpPr>
          <p:cNvPr id="14338" name="Subtitle 2"/>
          <p:cNvSpPr>
            <a:spLocks noGrp="1"/>
          </p:cNvSpPr>
          <p:nvPr>
            <p:ph type="subTitle" idx="1"/>
          </p:nvPr>
        </p:nvSpPr>
        <p:spPr>
          <a:xfrm>
            <a:off x="1009650" y="3733800"/>
            <a:ext cx="7116763" cy="1981200"/>
          </a:xfrm>
        </p:spPr>
        <p:txBody>
          <a:bodyPr/>
          <a:lstStyle/>
          <a:p>
            <a:r>
              <a:rPr lang="en-US" smtClean="0"/>
              <a:t>Erica Friend</a:t>
            </a:r>
          </a:p>
          <a:p>
            <a:r>
              <a:rPr lang="en-US" smtClean="0"/>
              <a:t>Mike Gedridge</a:t>
            </a:r>
          </a:p>
          <a:p>
            <a:r>
              <a:rPr lang="en-US" smtClean="0"/>
              <a:t>Louise Cook</a:t>
            </a:r>
          </a:p>
          <a:p>
            <a:r>
              <a:rPr lang="en-US" smtClean="0"/>
              <a:t>Nancy Montgomery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4"/>
          <p:cNvSpPr>
            <a:spLocks noGrp="1"/>
          </p:cNvSpPr>
          <p:nvPr>
            <p:ph type="title"/>
          </p:nvPr>
        </p:nvSpPr>
        <p:spPr/>
        <p:txBody>
          <a:bodyPr/>
          <a:lstStyle/>
          <a:p>
            <a:r>
              <a:rPr lang="en-US" smtClean="0"/>
              <a:t>Nutrition</a:t>
            </a:r>
          </a:p>
        </p:txBody>
      </p:sp>
      <p:sp>
        <p:nvSpPr>
          <p:cNvPr id="24578" name="Content Placeholder 5"/>
          <p:cNvSpPr>
            <a:spLocks noGrp="1"/>
          </p:cNvSpPr>
          <p:nvPr>
            <p:ph idx="1"/>
          </p:nvPr>
        </p:nvSpPr>
        <p:spPr/>
        <p:txBody>
          <a:bodyPr/>
          <a:lstStyle/>
          <a:p>
            <a:r>
              <a:rPr lang="en-US" smtClean="0"/>
              <a:t>Excessive consumption of fruit juices has been associated with adverse health effects such as cavities and GI symptoms. Limit intake of fruit juice to 4 to 6 ounces/day for children 1 to 6 years of age. Be aware of nonnutritious fruit drinks containing less than 10% fruit juice and lots of sugar. </a:t>
            </a:r>
          </a:p>
          <a:p>
            <a:endParaRPr lang="en-US" smtClean="0"/>
          </a:p>
          <a:p>
            <a:r>
              <a:rPr lang="en-US" smtClean="0"/>
              <a:t>Maybe put in a picture of some nasty teeth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Nutrition</a:t>
            </a:r>
          </a:p>
        </p:txBody>
      </p:sp>
      <p:sp>
        <p:nvSpPr>
          <p:cNvPr id="25602" name="Content Placeholder 2"/>
          <p:cNvSpPr>
            <a:spLocks noGrp="1"/>
          </p:cNvSpPr>
          <p:nvPr>
            <p:ph idx="1"/>
          </p:nvPr>
        </p:nvSpPr>
        <p:spPr/>
        <p:txBody>
          <a:bodyPr/>
          <a:lstStyle/>
          <a:p>
            <a:r>
              <a:rPr lang="en-US" smtClean="0"/>
              <a:t>Some preschoolers still have strong taste preferences and food fads. Around the age of 4, children enter another stage of picky eating. It is important for the parents to be adequate role models in regards to food intake and dietary habits. </a:t>
            </a:r>
          </a:p>
          <a:p>
            <a:endParaRPr lang="en-US" smtClean="0"/>
          </a:p>
          <a:p>
            <a:r>
              <a:rPr lang="en-US" smtClean="0"/>
              <a:t>Insert pictures of us eating fast food, and healthy food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Nutrition</a:t>
            </a:r>
          </a:p>
        </p:txBody>
      </p:sp>
      <p:sp>
        <p:nvSpPr>
          <p:cNvPr id="26626" name="Content Placeholder 2"/>
          <p:cNvSpPr>
            <a:spLocks noGrp="1"/>
          </p:cNvSpPr>
          <p:nvPr>
            <p:ph idx="1"/>
          </p:nvPr>
        </p:nvSpPr>
        <p:spPr/>
        <p:txBody>
          <a:bodyPr/>
          <a:lstStyle/>
          <a:p>
            <a:r>
              <a:rPr lang="en-US" smtClean="0"/>
              <a:t>Things to avoid</a:t>
            </a:r>
          </a:p>
          <a:p>
            <a:pPr lvl="1"/>
            <a:r>
              <a:rPr lang="en-US" smtClean="0"/>
              <a:t>Having the child remain at the table until the plate is clean. This promotes poor eating habits and overeating. Instead, give the child small portions of each item.</a:t>
            </a:r>
          </a:p>
          <a:p>
            <a:pPr lvl="1"/>
            <a:r>
              <a:rPr lang="en-US" smtClean="0"/>
              <a:t>Expecting perfect table manners : The 5 year old is normally ready for the social side of eating, but the 3 or 4 year old still has difficulty sitting still through a long family meal. </a:t>
            </a:r>
          </a:p>
          <a:p>
            <a:pPr lvl="1"/>
            <a:r>
              <a:rPr lang="en-US" smtClean="0"/>
              <a:t>Worrying about everything your child is eating. Remember, quality is much more important than quantity at this time. </a:t>
            </a:r>
          </a:p>
          <a:p>
            <a:pPr lvl="1"/>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Promoting Development in ADL’s</a:t>
            </a:r>
          </a:p>
        </p:txBody>
      </p:sp>
      <p:sp>
        <p:nvSpPr>
          <p:cNvPr id="27650" name="Content Placeholder 2"/>
          <p:cNvSpPr>
            <a:spLocks noGrp="1"/>
          </p:cNvSpPr>
          <p:nvPr>
            <p:ph idx="1"/>
          </p:nvPr>
        </p:nvSpPr>
        <p:spPr/>
        <p:txBody>
          <a:bodyPr/>
          <a:lstStyle/>
          <a:p>
            <a:r>
              <a:rPr lang="en-US" smtClean="0"/>
              <a:t>Playing helps preschoolers develop in their ADL’s</a:t>
            </a:r>
          </a:p>
          <a:p>
            <a:r>
              <a:rPr lang="en-US" smtClean="0"/>
              <a:t>Play should provide for physical, social and mental development</a:t>
            </a:r>
          </a:p>
          <a:p>
            <a:r>
              <a:rPr lang="en-US" smtClean="0"/>
              <a:t>Play activities for physical growth and refinement of motor skills include jumping, running, and climbing</a:t>
            </a:r>
          </a:p>
          <a:p>
            <a:r>
              <a:rPr lang="en-US" smtClean="0"/>
              <a:t>Play activities for muscle development and coordination include tricycles, wagons, gym and sports equipment, sandboxes, wading pools and activities at water parks</a:t>
            </a:r>
          </a:p>
          <a:p>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Promoting Development in ADL’s</a:t>
            </a:r>
          </a:p>
        </p:txBody>
      </p:sp>
      <p:sp>
        <p:nvSpPr>
          <p:cNvPr id="28674" name="Content Placeholder 2"/>
          <p:cNvSpPr>
            <a:spLocks noGrp="1"/>
          </p:cNvSpPr>
          <p:nvPr>
            <p:ph idx="1"/>
          </p:nvPr>
        </p:nvSpPr>
        <p:spPr/>
        <p:txBody>
          <a:bodyPr/>
          <a:lstStyle/>
          <a:p>
            <a:r>
              <a:rPr lang="en-US" smtClean="0"/>
              <a:t>Swimming and skating teach safety as well as muscle development and coordination</a:t>
            </a:r>
          </a:p>
          <a:p>
            <a:r>
              <a:rPr lang="en-US" smtClean="0"/>
              <a:t>Children often enjoy playing with common household items or even items adult consider junk (boxes, sticks, rocks and dirt)</a:t>
            </a:r>
          </a:p>
          <a:p>
            <a:r>
              <a:rPr lang="en-US" smtClean="0"/>
              <a:t>The preschooler’s imaginative mind enjoys playing for its own sake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Promoting Development in ADL’s</a:t>
            </a:r>
          </a:p>
        </p:txBody>
      </p:sp>
      <p:sp>
        <p:nvSpPr>
          <p:cNvPr id="29698" name="Content Placeholder 2"/>
          <p:cNvSpPr>
            <a:spLocks noGrp="1"/>
          </p:cNvSpPr>
          <p:nvPr>
            <p:ph idx="1"/>
          </p:nvPr>
        </p:nvSpPr>
        <p:spPr/>
        <p:txBody>
          <a:bodyPr/>
          <a:lstStyle/>
          <a:p>
            <a:r>
              <a:rPr lang="en-US" smtClean="0"/>
              <a:t>Manipulative, constructive, creative and educational toys provide for quiet activities, fine motor development, and self expression. Easy construction sets, large blocks of various sizes and shapes, a counting frame, alphabet or number flash cards, paints, crayons, simple carpentry tools, musical toys, illustrated books, simple sewing or handicraft sets, large puzzles and clay are suitable toys. (list of suitable toys pg1047)</a:t>
            </a:r>
          </a:p>
          <a:p>
            <a:r>
              <a:rPr lang="en-US" smtClean="0"/>
              <a:t>Electronic games and computer programs are especially valuable in helping children learn basic skills such as letters and simple words</a:t>
            </a:r>
          </a:p>
          <a:p>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Promoting Development in ADL’s</a:t>
            </a:r>
          </a:p>
        </p:txBody>
      </p:sp>
      <p:sp>
        <p:nvSpPr>
          <p:cNvPr id="30722" name="Content Placeholder 2"/>
          <p:cNvSpPr>
            <a:spLocks noGrp="1"/>
          </p:cNvSpPr>
          <p:nvPr>
            <p:ph idx="1"/>
          </p:nvPr>
        </p:nvSpPr>
        <p:spPr/>
        <p:txBody>
          <a:bodyPr/>
          <a:lstStyle/>
          <a:p>
            <a:r>
              <a:rPr lang="en-US" smtClean="0"/>
              <a:t>The most characteristic and pervasive preschool activity is imitative, imaginative, and dramatic play</a:t>
            </a:r>
          </a:p>
          <a:p>
            <a:r>
              <a:rPr lang="en-US" smtClean="0"/>
              <a:t>Toward the end of the preschool period, children are less satisfied with make believe or pretend objects and enjoy doing the actual activity, such as cooking or carpentry</a:t>
            </a:r>
          </a:p>
          <a:p>
            <a:r>
              <a:rPr lang="en-US" smtClean="0"/>
              <a:t>Imaginary companions serve many purposes, they become friends in times of loneliness, they accomplish what the child is still attempting and the child may even blame it for wrong doing, or play parent with it and punish them for wrongdoing and assume control and authority in a safe situation</a:t>
            </a:r>
          </a:p>
          <a:p>
            <a:r>
              <a:rPr lang="en-US" smtClean="0"/>
              <a:t>Imaginary playmates are very normal and useful</a:t>
            </a:r>
          </a:p>
          <a:p>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Promoting Healthy Family Functioning</a:t>
            </a:r>
            <a:endParaRPr lang="en-US" dirty="0"/>
          </a:p>
        </p:txBody>
      </p:sp>
      <p:sp>
        <p:nvSpPr>
          <p:cNvPr id="31746" name="Content Placeholder 2"/>
          <p:cNvSpPr>
            <a:spLocks noGrp="1"/>
          </p:cNvSpPr>
          <p:nvPr>
            <p:ph idx="1"/>
          </p:nvPr>
        </p:nvSpPr>
        <p:spPr/>
        <p:txBody>
          <a:bodyPr/>
          <a:lstStyle/>
          <a:p>
            <a:r>
              <a:rPr lang="en-US" smtClean="0"/>
              <a:t>Parental security, reassurance, guidance and approval is needed by the child, especially when entering preschool or elementary school</a:t>
            </a:r>
          </a:p>
          <a:p>
            <a:r>
              <a:rPr lang="en-US" smtClean="0"/>
              <a:t>Comfort the child when stressed, but remember discipline</a:t>
            </a:r>
          </a:p>
          <a:p>
            <a:r>
              <a:rPr lang="en-US" smtClean="0"/>
              <a:t>Give your child options to make simple decisions for themselves</a:t>
            </a:r>
          </a:p>
          <a:p>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676275"/>
            <a:ext cx="7123113" cy="923925"/>
          </a:xfrm>
        </p:spPr>
        <p:txBody>
          <a:bodyPr rtlCol="0">
            <a:normAutofit fontScale="90000"/>
          </a:bodyPr>
          <a:lstStyle/>
          <a:p>
            <a:pPr fontAlgn="auto">
              <a:spcAft>
                <a:spcPts val="0"/>
              </a:spcAft>
              <a:defRPr/>
            </a:pPr>
            <a:r>
              <a:rPr lang="en-US" dirty="0" smtClean="0"/>
              <a:t>Promoting Healthy Family Functioning</a:t>
            </a:r>
            <a:endParaRPr lang="en-US" dirty="0"/>
          </a:p>
        </p:txBody>
      </p:sp>
      <p:sp>
        <p:nvSpPr>
          <p:cNvPr id="32770" name="Content Placeholder 3"/>
          <p:cNvSpPr>
            <a:spLocks noGrp="1"/>
          </p:cNvSpPr>
          <p:nvPr>
            <p:ph sz="half" idx="1"/>
          </p:nvPr>
        </p:nvSpPr>
        <p:spPr>
          <a:xfrm>
            <a:off x="1009650" y="1809750"/>
            <a:ext cx="3471863" cy="4051300"/>
          </a:xfrm>
        </p:spPr>
        <p:txBody>
          <a:bodyPr/>
          <a:lstStyle/>
          <a:p>
            <a:r>
              <a:rPr lang="en-US" smtClean="0"/>
              <a:t>Incorporate the child into daily activities such as cooking and organizing, make games out of activities.</a:t>
            </a:r>
          </a:p>
        </p:txBody>
      </p:sp>
      <p:sp>
        <p:nvSpPr>
          <p:cNvPr id="32771" name="Content Placeholder 4"/>
          <p:cNvSpPr>
            <a:spLocks noGrp="1"/>
          </p:cNvSpPr>
          <p:nvPr>
            <p:ph sz="half" idx="2"/>
          </p:nvPr>
        </p:nvSpPr>
        <p:spPr>
          <a:xfrm>
            <a:off x="4662488" y="1809750"/>
            <a:ext cx="3470275" cy="4051300"/>
          </a:xfrm>
        </p:spPr>
        <p:txBody>
          <a:bodyPr/>
          <a:lstStyle/>
          <a:p>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Promoting Healthy Family Functioning</a:t>
            </a:r>
            <a:endParaRPr lang="en-US" dirty="0"/>
          </a:p>
        </p:txBody>
      </p:sp>
      <p:sp>
        <p:nvSpPr>
          <p:cNvPr id="33794" name="Content Placeholder 2"/>
          <p:cNvSpPr>
            <a:spLocks noGrp="1"/>
          </p:cNvSpPr>
          <p:nvPr>
            <p:ph idx="1"/>
          </p:nvPr>
        </p:nvSpPr>
        <p:spPr/>
        <p:txBody>
          <a:bodyPr/>
          <a:lstStyle/>
          <a:p>
            <a:r>
              <a:rPr lang="en-US" smtClean="0"/>
              <a:t>When entering another child into the family, the child requires special attention to prevent feelings of desertion and resentment</a:t>
            </a:r>
          </a:p>
          <a:p>
            <a:r>
              <a:rPr lang="en-US" smtClean="0"/>
              <a:t>Preschoolers believe in the power of words and take them literally, remember to say which actions are bad when disciplining the child, remember not to call the child bad because they take it personally and interpret themselves as a bad person.</a:t>
            </a:r>
          </a:p>
          <a:p>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Introduction</a:t>
            </a:r>
          </a:p>
        </p:txBody>
      </p:sp>
      <p:sp>
        <p:nvSpPr>
          <p:cNvPr id="15362" name="Content Placeholder 2"/>
          <p:cNvSpPr>
            <a:spLocks noGrp="1"/>
          </p:cNvSpPr>
          <p:nvPr>
            <p:ph idx="1"/>
          </p:nvPr>
        </p:nvSpPr>
        <p:spPr/>
        <p:txBody>
          <a:bodyPr/>
          <a:lstStyle/>
          <a:p>
            <a:r>
              <a:rPr lang="en-US" smtClean="0"/>
              <a:t>The preschool period is from 3 to 5 years of age. Successful achievement of previous levels of growth and development during the toddler years is essential. In the preschool stage, tasks learned previously are refined.  The combined achievements during the preschool period prepare children for their most significant lifestyle change: entrance to school.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Autofit/>
          </a:bodyPr>
          <a:lstStyle/>
          <a:p>
            <a:pPr algn="ctr" fontAlgn="auto">
              <a:spcAft>
                <a:spcPts val="0"/>
              </a:spcAft>
              <a:defRPr/>
            </a:pPr>
            <a:r>
              <a:rPr lang="en-US" sz="2800" b="1" dirty="0" smtClean="0">
                <a:latin typeface="Times New Roman" pitchFamily="18" charset="0"/>
                <a:cs typeface="Times New Roman" pitchFamily="18" charset="0"/>
              </a:rPr>
              <a:t>Developmental Milestones of the preschooler</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1066800" y="1816100"/>
            <a:ext cx="7124700" cy="4051300"/>
          </a:xfrm>
        </p:spPr>
        <p:style>
          <a:lnRef idx="2">
            <a:schemeClr val="accent2">
              <a:shade val="50000"/>
            </a:schemeClr>
          </a:lnRef>
          <a:fillRef idx="1">
            <a:schemeClr val="accent2"/>
          </a:fillRef>
          <a:effectRef idx="0">
            <a:schemeClr val="accent2"/>
          </a:effectRef>
          <a:fontRef idx="minor">
            <a:schemeClr val="lt1"/>
          </a:fontRef>
        </p:style>
        <p:txBody>
          <a:bodyPr rtlCol="0" anchor="t">
            <a:normAutofit/>
          </a:bodyPr>
          <a:lstStyle/>
          <a:p>
            <a:pPr marL="0" indent="0" fontAlgn="auto">
              <a:lnSpc>
                <a:spcPct val="150000"/>
              </a:lnSpc>
              <a:buFont typeface="Wingdings 2" charset="2"/>
              <a:buNone/>
              <a:defRPr/>
            </a:pPr>
            <a:r>
              <a:rPr lang="en-US" b="1" dirty="0" smtClean="0">
                <a:solidFill>
                  <a:schemeClr val="bg1"/>
                </a:solidFill>
                <a:latin typeface="Times New Roman" pitchFamily="18" charset="0"/>
                <a:cs typeface="Times New Roman" pitchFamily="18" charset="0"/>
              </a:rPr>
              <a:t>Physical Milestones of 3 year Old:</a:t>
            </a:r>
          </a:p>
          <a:p>
            <a:pPr fontAlgn="auto">
              <a:lnSpc>
                <a:spcPct val="150000"/>
              </a:lnSpc>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Average weight 32 pounds</a:t>
            </a:r>
          </a:p>
          <a:p>
            <a:pPr fontAlgn="auto">
              <a:lnSpc>
                <a:spcPct val="150000"/>
              </a:lnSpc>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Average Height 37.5 inches</a:t>
            </a:r>
          </a:p>
          <a:p>
            <a:pPr fontAlgn="auto">
              <a:lnSpc>
                <a:spcPct val="150000"/>
              </a:lnSpc>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Usual weight gain is 4 to 6 pounds</a:t>
            </a:r>
          </a:p>
          <a:p>
            <a:pPr fontAlgn="auto">
              <a:lnSpc>
                <a:spcPct val="150000"/>
              </a:lnSpc>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May have achieved night time control of bladder</a:t>
            </a:r>
            <a:endParaRPr lang="en-US" sz="1400" b="1" dirty="0">
              <a:solidFill>
                <a:schemeClr val="bg1"/>
              </a:solidFill>
              <a:latin typeface="Times New Roman" pitchFamily="18" charset="0"/>
              <a:cs typeface="Times New Roman" pitchFamily="18" charset="0"/>
            </a:endParaRPr>
          </a:p>
        </p:txBody>
      </p:sp>
      <p:pic>
        <p:nvPicPr>
          <p:cNvPr id="3481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352800"/>
            <a:ext cx="2794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Autofit/>
          </a:bodyPr>
          <a:lstStyle/>
          <a:p>
            <a:pPr algn="ctr" fontAlgn="auto">
              <a:spcAft>
                <a:spcPts val="0"/>
              </a:spcAft>
              <a:defRPr/>
            </a:pP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rtlCol="0" anchor="t">
            <a:normAutofit/>
          </a:bodyPr>
          <a:lstStyle/>
          <a:p>
            <a:pPr marL="0" indent="0" fontAlgn="auto">
              <a:buFont typeface="Wingdings 2" charset="2"/>
              <a:buNone/>
              <a:defRPr/>
            </a:pPr>
            <a:r>
              <a:rPr lang="en-US" b="1" dirty="0" smtClean="0">
                <a:solidFill>
                  <a:schemeClr val="bg1"/>
                </a:solidFill>
                <a:latin typeface="Times New Roman" pitchFamily="18" charset="0"/>
                <a:cs typeface="Times New Roman" pitchFamily="18" charset="0"/>
              </a:rPr>
              <a:t>Gross  Motor 3 Year Old</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Jumps off bottom step</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Stands on one foot for a few seconds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Rides tricycle</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Goes upstairs using alternating feet but comes down using both feet</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Broad jumps, hops on one foot</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Tries to balance self but not adequate</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Climbs well</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Runs easily</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Bends over easily without falling</a:t>
            </a:r>
          </a:p>
          <a:p>
            <a:pPr fontAlgn="auto">
              <a:buFont typeface="Wingdings" pitchFamily="2" charset="2"/>
              <a:buChar char="q"/>
              <a:defRPr/>
            </a:pPr>
            <a:endParaRPr lang="en-US" b="1" dirty="0">
              <a:solidFill>
                <a:schemeClr val="bg1"/>
              </a:solidFill>
              <a:latin typeface="Times New Roman" pitchFamily="18" charset="0"/>
              <a:cs typeface="Times New Roman" pitchFamily="18" charset="0"/>
            </a:endParaRPr>
          </a:p>
        </p:txBody>
      </p:sp>
      <p:pic>
        <p:nvPicPr>
          <p:cNvPr id="3584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733800"/>
            <a:ext cx="32766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Autofit/>
          </a:bodyPr>
          <a:lstStyle/>
          <a:p>
            <a:pPr algn="ctr" fontAlgn="auto">
              <a:spcAft>
                <a:spcPts val="0"/>
              </a:spcAft>
              <a:defRPr/>
            </a:pP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rtlCol="0" anchor="t">
            <a:normAutofit/>
          </a:bodyPr>
          <a:lstStyle/>
          <a:p>
            <a:pPr marL="0" indent="0" fontAlgn="auto">
              <a:buFont typeface="Wingdings 2" charset="2"/>
              <a:buNone/>
              <a:defRPr/>
            </a:pPr>
            <a:r>
              <a:rPr lang="en-US" b="1" dirty="0" smtClean="0">
                <a:solidFill>
                  <a:schemeClr val="bg1"/>
                </a:solidFill>
                <a:latin typeface="Times New Roman" pitchFamily="18" charset="0"/>
                <a:cs typeface="Times New Roman" pitchFamily="18" charset="0"/>
              </a:rPr>
              <a:t>Fine Motor Skills 3 Year old</a:t>
            </a:r>
          </a:p>
          <a:p>
            <a:pPr fontAlgn="auto">
              <a:buClrTx/>
              <a:buFont typeface="Wingdings" pitchFamily="2" charset="2"/>
              <a:buChar char="q"/>
              <a:defRPr/>
            </a:pPr>
            <a:r>
              <a:rPr lang="en-US" b="1" dirty="0" smtClean="0">
                <a:solidFill>
                  <a:schemeClr val="bg1"/>
                </a:solidFill>
                <a:latin typeface="Times New Roman" pitchFamily="18" charset="0"/>
                <a:cs typeface="Times New Roman" pitchFamily="18" charset="0"/>
              </a:rPr>
              <a:t>Builds tower of 9-10 cubes</a:t>
            </a:r>
          </a:p>
          <a:p>
            <a:pPr fontAlgn="auto">
              <a:buClrTx/>
              <a:buFont typeface="Wingdings" pitchFamily="2" charset="2"/>
              <a:buChar char="q"/>
              <a:defRPr/>
            </a:pPr>
            <a:r>
              <a:rPr lang="en-US" b="1" dirty="0" smtClean="0">
                <a:solidFill>
                  <a:schemeClr val="bg1"/>
                </a:solidFill>
                <a:latin typeface="Times New Roman" pitchFamily="18" charset="0"/>
                <a:cs typeface="Times New Roman" pitchFamily="18" charset="0"/>
              </a:rPr>
              <a:t>Makes up and down, side to side &amp; circular lines with pencil or crayon. Can not draw stick figure. Names what has been done</a:t>
            </a:r>
          </a:p>
          <a:p>
            <a:pPr fontAlgn="auto">
              <a:buClrTx/>
              <a:buFont typeface="Wingdings" pitchFamily="2" charset="2"/>
              <a:buChar char="q"/>
              <a:defRPr/>
            </a:pPr>
            <a:r>
              <a:rPr lang="en-US" b="1" dirty="0" smtClean="0">
                <a:solidFill>
                  <a:schemeClr val="bg1"/>
                </a:solidFill>
                <a:latin typeface="Times New Roman" pitchFamily="18" charset="0"/>
                <a:cs typeface="Times New Roman" pitchFamily="18" charset="0"/>
              </a:rPr>
              <a:t>Builds bridge with 3 cubes</a:t>
            </a:r>
          </a:p>
          <a:p>
            <a:pPr fontAlgn="auto">
              <a:buClrTx/>
              <a:buFont typeface="Wingdings" pitchFamily="2" charset="2"/>
              <a:buChar char="q"/>
              <a:defRPr/>
            </a:pPr>
            <a:r>
              <a:rPr lang="en-US" b="1" dirty="0" smtClean="0">
                <a:solidFill>
                  <a:schemeClr val="bg1"/>
                </a:solidFill>
                <a:latin typeface="Times New Roman" pitchFamily="18" charset="0"/>
                <a:cs typeface="Times New Roman" pitchFamily="18" charset="0"/>
              </a:rPr>
              <a:t>Places pellets in narrow necked bottle</a:t>
            </a:r>
          </a:p>
          <a:p>
            <a:pPr fontAlgn="auto">
              <a:buClrTx/>
              <a:buFont typeface="Wingdings" pitchFamily="2" charset="2"/>
              <a:buChar char="q"/>
              <a:defRPr/>
            </a:pPr>
            <a:r>
              <a:rPr lang="en-US" b="1" dirty="0" smtClean="0">
                <a:solidFill>
                  <a:schemeClr val="bg1"/>
                </a:solidFill>
                <a:latin typeface="Times New Roman" pitchFamily="18" charset="0"/>
                <a:cs typeface="Times New Roman" pitchFamily="18" charset="0"/>
              </a:rPr>
              <a:t>Turns book pages one at a time</a:t>
            </a:r>
          </a:p>
          <a:p>
            <a:pPr fontAlgn="auto">
              <a:buClrTx/>
              <a:buFont typeface="Wingdings" pitchFamily="2" charset="2"/>
              <a:buChar char="q"/>
              <a:defRPr/>
            </a:pPr>
            <a:r>
              <a:rPr lang="en-US" b="1" dirty="0" smtClean="0">
                <a:solidFill>
                  <a:schemeClr val="bg1"/>
                </a:solidFill>
                <a:latin typeface="Times New Roman" pitchFamily="18" charset="0"/>
                <a:cs typeface="Times New Roman" pitchFamily="18" charset="0"/>
              </a:rPr>
              <a:t>Screws &amp; unscrews jar lids, nuts &amp; bolts</a:t>
            </a:r>
          </a:p>
          <a:p>
            <a:pPr fontAlgn="auto">
              <a:buClrTx/>
              <a:buFont typeface="Wingdings" pitchFamily="2" charset="2"/>
              <a:buChar char="q"/>
              <a:defRPr/>
            </a:pPr>
            <a:r>
              <a:rPr lang="en-US" b="1" dirty="0" smtClean="0">
                <a:solidFill>
                  <a:schemeClr val="bg1"/>
                </a:solidFill>
                <a:latin typeface="Times New Roman" pitchFamily="18" charset="0"/>
                <a:cs typeface="Times New Roman" pitchFamily="18" charset="0"/>
              </a:rPr>
              <a:t>Turns rotating handles</a:t>
            </a:r>
          </a:p>
          <a:p>
            <a:pPr fontAlgn="auto">
              <a:buClrTx/>
              <a:buFont typeface="Wingdings" pitchFamily="2" charset="2"/>
              <a:buChar char="q"/>
              <a:defRPr/>
            </a:pPr>
            <a:r>
              <a:rPr lang="en-US" b="1" dirty="0" smtClean="0">
                <a:solidFill>
                  <a:schemeClr val="bg1"/>
                </a:solidFill>
                <a:latin typeface="Times New Roman" pitchFamily="18" charset="0"/>
                <a:cs typeface="Times New Roman" pitchFamily="18" charset="0"/>
              </a:rPr>
              <a:t>Feeds self, gets own drink of water, brushes teeth</a:t>
            </a:r>
          </a:p>
        </p:txBody>
      </p:sp>
      <p:pic>
        <p:nvPicPr>
          <p:cNvPr id="3686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07746">
            <a:off x="5084763" y="3357563"/>
            <a:ext cx="2608262"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Autofit/>
          </a:bodyPr>
          <a:lstStyle/>
          <a:p>
            <a:pPr algn="ctr" fontAlgn="auto">
              <a:spcAft>
                <a:spcPts val="0"/>
              </a:spcAft>
              <a:defRPr/>
            </a:pP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rtlCol="0" anchor="t">
            <a:normAutofit/>
          </a:bodyPr>
          <a:lstStyle/>
          <a:p>
            <a:pPr marL="0" indent="0" fontAlgn="auto">
              <a:buFont typeface="Wingdings 2" charset="2"/>
              <a:buNone/>
              <a:defRPr/>
            </a:pPr>
            <a:r>
              <a:rPr lang="en-US" b="1" dirty="0" smtClean="0">
                <a:solidFill>
                  <a:schemeClr val="bg1"/>
                </a:solidFill>
                <a:latin typeface="Times New Roman" pitchFamily="18" charset="0"/>
                <a:cs typeface="Times New Roman" pitchFamily="18" charset="0"/>
              </a:rPr>
              <a:t>Language 3 Year Old</a:t>
            </a:r>
          </a:p>
          <a:p>
            <a:pPr fontAlgn="auto">
              <a:buClrTx/>
              <a:buFont typeface="Wingdings" pitchFamily="2" charset="2"/>
              <a:buChar char="q"/>
              <a:defRPr/>
            </a:pPr>
            <a:r>
              <a:rPr lang="en-US" b="1" dirty="0" smtClean="0">
                <a:solidFill>
                  <a:schemeClr val="bg1"/>
                </a:solidFill>
                <a:latin typeface="Times New Roman" pitchFamily="18" charset="0"/>
                <a:cs typeface="Times New Roman" pitchFamily="18" charset="0"/>
              </a:rPr>
              <a:t>Vocabulary of 900 words</a:t>
            </a:r>
          </a:p>
          <a:p>
            <a:pPr fontAlgn="auto">
              <a:buClrTx/>
              <a:buFont typeface="Wingdings" pitchFamily="2" charset="2"/>
              <a:buChar char="q"/>
              <a:defRPr/>
            </a:pPr>
            <a:r>
              <a:rPr lang="en-US" b="1" dirty="0" smtClean="0">
                <a:solidFill>
                  <a:schemeClr val="bg1"/>
                </a:solidFill>
                <a:latin typeface="Times New Roman" pitchFamily="18" charset="0"/>
                <a:cs typeface="Times New Roman" pitchFamily="18" charset="0"/>
              </a:rPr>
              <a:t>Uses telegraphic speech</a:t>
            </a:r>
          </a:p>
          <a:p>
            <a:pPr fontAlgn="auto">
              <a:buClrTx/>
              <a:buFont typeface="Wingdings" pitchFamily="2" charset="2"/>
              <a:buChar char="q"/>
              <a:defRPr/>
            </a:pPr>
            <a:r>
              <a:rPr lang="en-US" b="1" dirty="0" smtClean="0">
                <a:solidFill>
                  <a:schemeClr val="bg1"/>
                </a:solidFill>
                <a:latin typeface="Times New Roman" pitchFamily="18" charset="0"/>
                <a:cs typeface="Times New Roman" pitchFamily="18" charset="0"/>
              </a:rPr>
              <a:t>Uses complete sentences of 3-4 words</a:t>
            </a:r>
          </a:p>
          <a:p>
            <a:pPr fontAlgn="auto">
              <a:buClrTx/>
              <a:buFont typeface="Wingdings" pitchFamily="2" charset="2"/>
              <a:buChar char="q"/>
              <a:defRPr/>
            </a:pPr>
            <a:r>
              <a:rPr lang="en-US" b="1" dirty="0" smtClean="0">
                <a:solidFill>
                  <a:schemeClr val="bg1"/>
                </a:solidFill>
                <a:latin typeface="Times New Roman" pitchFamily="18" charset="0"/>
                <a:cs typeface="Times New Roman" pitchFamily="18" charset="0"/>
              </a:rPr>
              <a:t>Talks incessantly regardless of whether anyone is paying attention</a:t>
            </a:r>
          </a:p>
          <a:p>
            <a:pPr fontAlgn="auto">
              <a:buClrTx/>
              <a:buFont typeface="Wingdings" pitchFamily="2" charset="2"/>
              <a:buChar char="q"/>
              <a:defRPr/>
            </a:pPr>
            <a:r>
              <a:rPr lang="en-US" b="1" dirty="0" smtClean="0">
                <a:solidFill>
                  <a:schemeClr val="bg1"/>
                </a:solidFill>
                <a:latin typeface="Times New Roman" pitchFamily="18" charset="0"/>
                <a:cs typeface="Times New Roman" pitchFamily="18" charset="0"/>
              </a:rPr>
              <a:t>Repeats sentences of 6 syllables</a:t>
            </a:r>
          </a:p>
          <a:p>
            <a:pPr fontAlgn="auto">
              <a:buClrTx/>
              <a:buFont typeface="Wingdings" pitchFamily="2" charset="2"/>
              <a:buChar char="q"/>
              <a:defRPr/>
            </a:pPr>
            <a:r>
              <a:rPr lang="en-US" b="1" dirty="0" smtClean="0">
                <a:solidFill>
                  <a:schemeClr val="bg1"/>
                </a:solidFill>
                <a:latin typeface="Times New Roman" pitchFamily="18" charset="0"/>
                <a:cs typeface="Times New Roman" pitchFamily="18" charset="0"/>
              </a:rPr>
              <a:t>Asks many questions, “Why?”</a:t>
            </a:r>
          </a:p>
          <a:p>
            <a:pPr fontAlgn="auto">
              <a:buClrTx/>
              <a:buFont typeface="Wingdings" pitchFamily="2" charset="2"/>
              <a:buChar char="q"/>
              <a:defRPr/>
            </a:pPr>
            <a:r>
              <a:rPr lang="en-US" b="1" dirty="0" smtClean="0">
                <a:solidFill>
                  <a:schemeClr val="bg1"/>
                </a:solidFill>
                <a:latin typeface="Times New Roman" pitchFamily="18" charset="0"/>
                <a:cs typeface="Times New Roman" pitchFamily="18" charset="0"/>
              </a:rPr>
              <a:t>Recognizes &amp; identifies almost all common objects &amp; pictures</a:t>
            </a:r>
          </a:p>
          <a:p>
            <a:pPr fontAlgn="auto">
              <a:buClrTx/>
              <a:buFont typeface="Wingdings" pitchFamily="2" charset="2"/>
              <a:buChar char="q"/>
              <a:defRPr/>
            </a:pPr>
            <a:r>
              <a:rPr lang="en-US" b="1" dirty="0" smtClean="0">
                <a:solidFill>
                  <a:schemeClr val="bg1"/>
                </a:solidFill>
                <a:latin typeface="Times New Roman" pitchFamily="18" charset="0"/>
                <a:cs typeface="Times New Roman" pitchFamily="18" charset="0"/>
              </a:rPr>
              <a:t>Expresses affection openly</a:t>
            </a:r>
            <a:endParaRPr lang="en-US" b="1" dirty="0">
              <a:solidFill>
                <a:schemeClr val="bg1"/>
              </a:solidFill>
              <a:latin typeface="Times New Roman" pitchFamily="18" charset="0"/>
              <a:cs typeface="Times New Roman" pitchFamily="18" charset="0"/>
            </a:endParaRPr>
          </a:p>
        </p:txBody>
      </p:sp>
      <p:pic>
        <p:nvPicPr>
          <p:cNvPr id="3789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05000"/>
            <a:ext cx="175260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Autofit/>
          </a:bodyPr>
          <a:lstStyle/>
          <a:p>
            <a:pPr algn="ctr" fontAlgn="auto">
              <a:spcAft>
                <a:spcPts val="0"/>
              </a:spcAft>
              <a:defRPr/>
            </a:pP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rtlCol="0" anchor="t">
            <a:normAutofit/>
          </a:bodyPr>
          <a:lstStyle/>
          <a:p>
            <a:pPr marL="0" indent="0" fontAlgn="auto">
              <a:buFont typeface="Wingdings 2" charset="2"/>
              <a:buNone/>
              <a:defRPr/>
            </a:pPr>
            <a:r>
              <a:rPr lang="en-US" b="1" dirty="0" smtClean="0">
                <a:solidFill>
                  <a:schemeClr val="bg1"/>
                </a:solidFill>
                <a:latin typeface="Times New Roman" pitchFamily="18" charset="0"/>
                <a:cs typeface="Times New Roman" pitchFamily="18" charset="0"/>
              </a:rPr>
              <a:t>Socialization 3 Year Old</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Dresses self with some assistance with buttons &amp; told which shoe is right or left</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Pulls on shoes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Has increased attention span</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Can prepare simple meals such as cereal &amp; milk</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Can helps set table, can dry dish without breaking it</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May have fears esp. of dark &amp; going to bed</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Knows own gender &amp; gender of others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Play is parallel &amp; associative, begins to learn simple games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Begins to share</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Imitates parents &amp; playmates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Is egocentric but understands concept of “mine” &amp; “his/hers”</a:t>
            </a:r>
            <a:endParaRPr lang="en-US" sz="1400" b="1" dirty="0">
              <a:solidFill>
                <a:schemeClr val="bg1"/>
              </a:solidFill>
              <a:latin typeface="Times New Roman" pitchFamily="18" charset="0"/>
              <a:cs typeface="Times New Roman" pitchFamily="18" charset="0"/>
            </a:endParaRPr>
          </a:p>
        </p:txBody>
      </p:sp>
      <p:pic>
        <p:nvPicPr>
          <p:cNvPr id="3891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73700" y="2559050"/>
            <a:ext cx="259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Autofit/>
          </a:bodyPr>
          <a:lstStyle/>
          <a:p>
            <a:pPr algn="ctr" fontAlgn="auto">
              <a:spcAft>
                <a:spcPts val="0"/>
              </a:spcAft>
              <a:defRPr/>
            </a:pP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1066800" y="1828800"/>
            <a:ext cx="7124700" cy="4051300"/>
          </a:xfrm>
        </p:spPr>
        <p:style>
          <a:lnRef idx="2">
            <a:schemeClr val="accent2">
              <a:shade val="50000"/>
            </a:schemeClr>
          </a:lnRef>
          <a:fillRef idx="1">
            <a:schemeClr val="accent2"/>
          </a:fillRef>
          <a:effectRef idx="0">
            <a:schemeClr val="accent2"/>
          </a:effectRef>
          <a:fontRef idx="minor">
            <a:schemeClr val="lt1"/>
          </a:fontRef>
        </p:style>
        <p:txBody>
          <a:bodyPr rtlCol="0" anchor="t">
            <a:normAutofit/>
          </a:bodyPr>
          <a:lstStyle/>
          <a:p>
            <a:pPr marL="0" indent="0" fontAlgn="auto">
              <a:buFont typeface="Wingdings 2" charset="2"/>
              <a:buNone/>
              <a:defRPr/>
            </a:pPr>
            <a:r>
              <a:rPr lang="en-US" b="1" dirty="0" smtClean="0">
                <a:solidFill>
                  <a:schemeClr val="bg1"/>
                </a:solidFill>
                <a:latin typeface="Times New Roman" pitchFamily="18" charset="0"/>
                <a:cs typeface="Times New Roman" pitchFamily="18" charset="0"/>
              </a:rPr>
              <a:t>Cognition 3 Year Old</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Is in preconceptual phase</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Egocentric in thought &amp; behavior</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Has beginning understanding of time, talks about past &amp; future as much as about present. Pretends to tell time</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Improved concept of space as demonstrated by understanding prepositions &amp; ability to follow directional commands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Beginning ability to view concepts from another perspective</a:t>
            </a:r>
            <a:endParaRPr lang="en-US" sz="1400" b="1" dirty="0">
              <a:solidFill>
                <a:schemeClr val="bg1"/>
              </a:solidFill>
              <a:latin typeface="Times New Roman" pitchFamily="18" charset="0"/>
              <a:cs typeface="Times New Roman" pitchFamily="18" charset="0"/>
            </a:endParaRPr>
          </a:p>
        </p:txBody>
      </p:sp>
      <p:pic>
        <p:nvPicPr>
          <p:cNvPr id="3993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343400"/>
            <a:ext cx="25241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343400"/>
            <a:ext cx="2159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Autofit/>
          </a:bodyPr>
          <a:lstStyle/>
          <a:p>
            <a:pPr algn="ctr" fontAlgn="auto">
              <a:spcAft>
                <a:spcPts val="0"/>
              </a:spcAft>
              <a:defRPr/>
            </a:pP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990600" y="1906588"/>
            <a:ext cx="7124700" cy="4051300"/>
          </a:xfrm>
        </p:spPr>
        <p:style>
          <a:lnRef idx="2">
            <a:schemeClr val="accent2">
              <a:shade val="50000"/>
            </a:schemeClr>
          </a:lnRef>
          <a:fillRef idx="1">
            <a:schemeClr val="accent2"/>
          </a:fillRef>
          <a:effectRef idx="0">
            <a:schemeClr val="accent2"/>
          </a:effectRef>
          <a:fontRef idx="minor">
            <a:schemeClr val="lt1"/>
          </a:fontRef>
        </p:style>
        <p:txBody>
          <a:bodyPr rtlCol="0" anchor="t">
            <a:normAutofit/>
          </a:bodyPr>
          <a:lstStyle/>
          <a:p>
            <a:pPr marL="0" indent="0" fontAlgn="auto">
              <a:buFont typeface="Wingdings 2" charset="2"/>
              <a:buNone/>
              <a:defRPr/>
            </a:pPr>
            <a:r>
              <a:rPr lang="en-US" b="1" dirty="0" smtClean="0">
                <a:solidFill>
                  <a:schemeClr val="bg1"/>
                </a:solidFill>
                <a:latin typeface="Times New Roman" pitchFamily="18" charset="0"/>
                <a:cs typeface="Times New Roman" pitchFamily="18" charset="0"/>
              </a:rPr>
              <a:t>Family Relations of 3 Year Old</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Attempts to please parents &amp; conform to their expectations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Is less jealous of younger sibling</a:t>
            </a:r>
          </a:p>
          <a:p>
            <a:pPr fontAlgn="auto">
              <a:buClrTx/>
              <a:buFont typeface="Wingdings" pitchFamily="2" charset="2"/>
              <a:buChar char="q"/>
              <a:defRPr/>
            </a:pPr>
            <a:r>
              <a:rPr lang="en-US" sz="1400" b="1" dirty="0">
                <a:solidFill>
                  <a:schemeClr val="bg1"/>
                </a:solidFill>
                <a:latin typeface="Times New Roman" pitchFamily="18" charset="0"/>
                <a:cs typeface="Times New Roman" pitchFamily="18" charset="0"/>
              </a:rPr>
              <a:t> </a:t>
            </a:r>
            <a:r>
              <a:rPr lang="en-US" sz="1400" b="1" dirty="0" smtClean="0">
                <a:solidFill>
                  <a:schemeClr val="bg1"/>
                </a:solidFill>
                <a:latin typeface="Times New Roman" pitchFamily="18" charset="0"/>
                <a:cs typeface="Times New Roman" pitchFamily="18" charset="0"/>
              </a:rPr>
              <a:t>Is aware of family relationships &amp; sex role function</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Boys tend to identify more with father or other male figure</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Increased ability to separate easily &amp; comfortably from parents for short periods</a:t>
            </a:r>
            <a:endParaRPr lang="en-US" sz="1400" b="1" dirty="0">
              <a:solidFill>
                <a:schemeClr val="bg1"/>
              </a:solidFill>
              <a:latin typeface="Times New Roman" pitchFamily="18" charset="0"/>
              <a:cs typeface="Times New Roman" pitchFamily="18" charset="0"/>
            </a:endParaRPr>
          </a:p>
        </p:txBody>
      </p:sp>
      <p:pic>
        <p:nvPicPr>
          <p:cNvPr id="409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932238"/>
            <a:ext cx="237013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137025"/>
            <a:ext cx="25146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Autofit/>
          </a:bodyPr>
          <a:lstStyle/>
          <a:p>
            <a:pPr algn="ctr" fontAlgn="auto">
              <a:spcAft>
                <a:spcPts val="0"/>
              </a:spcAft>
              <a:defRPr/>
            </a:pP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rtlCol="0" anchor="t">
            <a:normAutofit/>
          </a:bodyPr>
          <a:lstStyle/>
          <a:p>
            <a:pPr marL="0" indent="0" fontAlgn="auto">
              <a:buFont typeface="Wingdings 2" charset="2"/>
              <a:buNone/>
              <a:defRPr/>
            </a:pPr>
            <a:r>
              <a:rPr lang="en-US" b="1" dirty="0" smtClean="0">
                <a:solidFill>
                  <a:schemeClr val="bg1"/>
                </a:solidFill>
                <a:latin typeface="Times New Roman" pitchFamily="18" charset="0"/>
                <a:cs typeface="Times New Roman" pitchFamily="18" charset="0"/>
              </a:rPr>
              <a:t>Physical of 4 Year Old</a:t>
            </a:r>
          </a:p>
          <a:p>
            <a:pPr fontAlgn="auto">
              <a:buClrTx/>
              <a:buFont typeface="Wingdings" pitchFamily="2" charset="2"/>
              <a:buChar char="q"/>
              <a:defRPr/>
            </a:pPr>
            <a:r>
              <a:rPr lang="en-US" b="1" dirty="0" smtClean="0">
                <a:solidFill>
                  <a:schemeClr val="bg1"/>
                </a:solidFill>
                <a:latin typeface="Times New Roman" pitchFamily="18" charset="0"/>
                <a:cs typeface="Times New Roman" pitchFamily="18" charset="0"/>
              </a:rPr>
              <a:t>Pulse &amp; respirations decrease slightly</a:t>
            </a:r>
          </a:p>
          <a:p>
            <a:pPr fontAlgn="auto">
              <a:buClrTx/>
              <a:buFont typeface="Wingdings" pitchFamily="2" charset="2"/>
              <a:buChar char="q"/>
              <a:defRPr/>
            </a:pPr>
            <a:r>
              <a:rPr lang="en-US" b="1" dirty="0" smtClean="0">
                <a:solidFill>
                  <a:schemeClr val="bg1"/>
                </a:solidFill>
                <a:latin typeface="Times New Roman" pitchFamily="18" charset="0"/>
                <a:cs typeface="Times New Roman" pitchFamily="18" charset="0"/>
              </a:rPr>
              <a:t>Average weight 36 4/5 pounds</a:t>
            </a:r>
          </a:p>
          <a:p>
            <a:pPr fontAlgn="auto">
              <a:buClrTx/>
              <a:buFont typeface="Wingdings" pitchFamily="2" charset="2"/>
              <a:buChar char="q"/>
              <a:defRPr/>
            </a:pPr>
            <a:r>
              <a:rPr lang="en-US" b="1" dirty="0" smtClean="0">
                <a:solidFill>
                  <a:schemeClr val="bg1"/>
                </a:solidFill>
                <a:latin typeface="Times New Roman" pitchFamily="18" charset="0"/>
                <a:cs typeface="Times New Roman" pitchFamily="18" charset="0"/>
              </a:rPr>
              <a:t>Average height 40 ½ inches</a:t>
            </a:r>
          </a:p>
          <a:p>
            <a:pPr fontAlgn="auto">
              <a:buClrTx/>
              <a:buFont typeface="Wingdings" pitchFamily="2" charset="2"/>
              <a:buChar char="q"/>
              <a:defRPr/>
            </a:pPr>
            <a:r>
              <a:rPr lang="en-US" b="1" dirty="0" smtClean="0">
                <a:solidFill>
                  <a:schemeClr val="bg1"/>
                </a:solidFill>
                <a:latin typeface="Times New Roman" pitchFamily="18" charset="0"/>
                <a:cs typeface="Times New Roman" pitchFamily="18" charset="0"/>
              </a:rPr>
              <a:t>Length at birth is doubled</a:t>
            </a:r>
          </a:p>
          <a:p>
            <a:pPr fontAlgn="auto">
              <a:buClrTx/>
              <a:buFont typeface="Wingdings" pitchFamily="2" charset="2"/>
              <a:buChar char="q"/>
              <a:defRPr/>
            </a:pPr>
            <a:r>
              <a:rPr lang="en-US" b="1" dirty="0" smtClean="0">
                <a:solidFill>
                  <a:schemeClr val="bg1"/>
                </a:solidFill>
                <a:latin typeface="Times New Roman" pitchFamily="18" charset="0"/>
                <a:cs typeface="Times New Roman" pitchFamily="18" charset="0"/>
              </a:rPr>
              <a:t>Maximum potential for development</a:t>
            </a:r>
          </a:p>
          <a:p>
            <a:pPr marL="0" indent="0" fontAlgn="auto">
              <a:buClrTx/>
              <a:buFont typeface="Wingdings 2" charset="2"/>
              <a:buNone/>
              <a:defRPr/>
            </a:pPr>
            <a:r>
              <a:rPr lang="en-US" b="1" dirty="0">
                <a:solidFill>
                  <a:schemeClr val="bg1"/>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      amblyopia</a:t>
            </a:r>
          </a:p>
          <a:p>
            <a:pPr fontAlgn="auto">
              <a:buClrTx/>
              <a:buFont typeface="Wingdings" pitchFamily="2" charset="2"/>
              <a:buChar char="q"/>
              <a:defRPr/>
            </a:pPr>
            <a:endParaRPr lang="en-US" b="1" dirty="0">
              <a:solidFill>
                <a:schemeClr val="bg1"/>
              </a:solidFill>
              <a:latin typeface="Times New Roman" pitchFamily="18" charset="0"/>
              <a:cs typeface="Times New Roman" pitchFamily="18" charset="0"/>
            </a:endParaRPr>
          </a:p>
        </p:txBody>
      </p:sp>
      <p:pic>
        <p:nvPicPr>
          <p:cNvPr id="4198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905000"/>
            <a:ext cx="28035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Autofit/>
          </a:bodyPr>
          <a:lstStyle/>
          <a:p>
            <a:pPr algn="ctr" fontAlgn="auto">
              <a:spcAft>
                <a:spcPts val="0"/>
              </a:spcAft>
              <a:defRPr/>
            </a:pP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rtlCol="0" anchor="t">
            <a:normAutofit/>
          </a:bodyPr>
          <a:lstStyle/>
          <a:p>
            <a:pPr marL="0" indent="0" fontAlgn="auto">
              <a:buFont typeface="Wingdings 2" charset="2"/>
              <a:buNone/>
              <a:defRPr/>
            </a:pPr>
            <a:r>
              <a:rPr lang="en-US" b="1" dirty="0" smtClean="0">
                <a:solidFill>
                  <a:schemeClr val="bg1"/>
                </a:solidFill>
                <a:latin typeface="Times New Roman" pitchFamily="18" charset="0"/>
                <a:cs typeface="Times New Roman" pitchFamily="18" charset="0"/>
              </a:rPr>
              <a:t>Gross Motor of 4 Year Old</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Skips &amp; hops on one foot</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Throws ball overhead &amp; catches ball reliably</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Walks downstairs using alternate footing</a:t>
            </a:r>
          </a:p>
          <a:p>
            <a:pPr fontAlgn="auto">
              <a:buClrTx/>
              <a:buFont typeface="Wingdings" pitchFamily="2" charset="2"/>
              <a:buChar char="q"/>
              <a:defRPr/>
            </a:pPr>
            <a:endParaRPr lang="en-US" sz="1400" b="1" dirty="0">
              <a:solidFill>
                <a:schemeClr val="bg1"/>
              </a:solidFill>
              <a:latin typeface="Times New Roman" pitchFamily="18" charset="0"/>
              <a:cs typeface="Times New Roman" pitchFamily="18" charset="0"/>
            </a:endParaRPr>
          </a:p>
        </p:txBody>
      </p:sp>
      <p:pic>
        <p:nvPicPr>
          <p:cNvPr id="430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819400"/>
            <a:ext cx="28575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7700" y="3471863"/>
            <a:ext cx="22098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Autofit/>
          </a:bodyPr>
          <a:lstStyle/>
          <a:p>
            <a:pPr algn="ctr" fontAlgn="auto">
              <a:spcAft>
                <a:spcPts val="0"/>
              </a:spcAft>
              <a:defRPr/>
            </a:pP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rtlCol="0" anchor="t">
            <a:normAutofit/>
          </a:bodyPr>
          <a:lstStyle/>
          <a:p>
            <a:pPr marL="0" indent="0" fontAlgn="auto">
              <a:buFont typeface="Wingdings 2" charset="2"/>
              <a:buNone/>
              <a:defRPr/>
            </a:pPr>
            <a:r>
              <a:rPr lang="en-US" b="1" dirty="0" smtClean="0">
                <a:solidFill>
                  <a:schemeClr val="bg1"/>
                </a:solidFill>
                <a:latin typeface="Times New Roman" pitchFamily="18" charset="0"/>
                <a:cs typeface="Times New Roman" pitchFamily="18" charset="0"/>
              </a:rPr>
              <a:t>Language of 4 Year Old</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Vocabulary of 1500 words or more</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Uses sentences of 4-5 words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Questioning is at a peak</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Tells exaggerated stories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Knows simple songs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May use mildly profane language when around other children &amp; may say something to shock you</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Obeys 4 prepositional phrases such as under, on top of, beside, in back of or in front of</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Names one or more colors</a:t>
            </a:r>
          </a:p>
          <a:p>
            <a:pPr marL="0" indent="0" fontAlgn="auto">
              <a:buClrTx/>
              <a:buFont typeface="Wingdings 2" charset="2"/>
              <a:buNone/>
              <a:defRPr/>
            </a:pPr>
            <a:endParaRPr lang="en-US" sz="1400" b="1" dirty="0" smtClean="0">
              <a:solidFill>
                <a:schemeClr val="bg1"/>
              </a:solidFill>
              <a:latin typeface="Times New Roman" pitchFamily="18" charset="0"/>
              <a:cs typeface="Times New Roman" pitchFamily="18" charset="0"/>
            </a:endParaRPr>
          </a:p>
          <a:p>
            <a:pPr marL="0" indent="0" fontAlgn="auto">
              <a:buClrTx/>
              <a:buFont typeface="Wingdings 2" charset="2"/>
              <a:buNone/>
              <a:defRPr/>
            </a:pPr>
            <a:endParaRPr lang="en-US" sz="1400" b="1" dirty="0" smtClean="0">
              <a:solidFill>
                <a:schemeClr val="bg1"/>
              </a:solidFill>
              <a:latin typeface="Times New Roman" pitchFamily="18" charset="0"/>
              <a:cs typeface="Times New Roman" pitchFamily="18" charset="0"/>
            </a:endParaRPr>
          </a:p>
          <a:p>
            <a:pPr fontAlgn="auto">
              <a:buClrTx/>
              <a:buFont typeface="Wingdings" pitchFamily="2" charset="2"/>
              <a:buChar char="q"/>
              <a:defRPr/>
            </a:pPr>
            <a:endParaRPr lang="en-US" sz="1400" b="1" dirty="0" smtClean="0">
              <a:solidFill>
                <a:schemeClr val="bg1"/>
              </a:solidFill>
              <a:latin typeface="Times New Roman" pitchFamily="18" charset="0"/>
              <a:cs typeface="Times New Roman" pitchFamily="18" charset="0"/>
            </a:endParaRPr>
          </a:p>
          <a:p>
            <a:pPr fontAlgn="auto">
              <a:buClrTx/>
              <a:buFont typeface="Wingdings" pitchFamily="2" charset="2"/>
              <a:buChar char="q"/>
              <a:defRPr/>
            </a:pPr>
            <a:endParaRPr lang="en-US" sz="1400" dirty="0">
              <a:solidFill>
                <a:schemeClr val="bg1"/>
              </a:solidFill>
              <a:latin typeface="Times New Roman" pitchFamily="18" charset="0"/>
              <a:cs typeface="Times New Roman" pitchFamily="18" charset="0"/>
            </a:endParaRPr>
          </a:p>
          <a:p>
            <a:pPr marL="0" indent="0" fontAlgn="auto">
              <a:buFont typeface="Wingdings 2" charset="2"/>
              <a:buNone/>
              <a:defRPr/>
            </a:pPr>
            <a:endParaRPr lang="en-US" dirty="0">
              <a:solidFill>
                <a:schemeClr val="bg1"/>
              </a:solidFill>
              <a:latin typeface="Times New Roman" pitchFamily="18" charset="0"/>
              <a:cs typeface="Times New Roman" pitchFamily="18" charset="0"/>
            </a:endParaRPr>
          </a:p>
        </p:txBody>
      </p:sp>
      <p:pic>
        <p:nvPicPr>
          <p:cNvPr id="4403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905000"/>
            <a:ext cx="3238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Physical Growth</a:t>
            </a:r>
          </a:p>
        </p:txBody>
      </p:sp>
      <p:sp>
        <p:nvSpPr>
          <p:cNvPr id="16386" name="Content Placeholder 2"/>
          <p:cNvSpPr>
            <a:spLocks noGrp="1"/>
          </p:cNvSpPr>
          <p:nvPr>
            <p:ph idx="1"/>
          </p:nvPr>
        </p:nvSpPr>
        <p:spPr/>
        <p:txBody>
          <a:bodyPr/>
          <a:lstStyle/>
          <a:p>
            <a:r>
              <a:rPr lang="en-US" smtClean="0"/>
              <a:t>Rate of physical growth slows and stabilizes.</a:t>
            </a:r>
          </a:p>
          <a:p>
            <a:pPr>
              <a:buFont typeface="Wingdings" pitchFamily="2" charset="2"/>
              <a:buChar char="ü"/>
            </a:pPr>
            <a:r>
              <a:rPr lang="en-US" smtClean="0"/>
              <a:t>	Average weight at 3 years = 32lbs</a:t>
            </a:r>
          </a:p>
          <a:p>
            <a:pPr>
              <a:buFont typeface="Wingdings" pitchFamily="2" charset="2"/>
              <a:buChar char="ü"/>
            </a:pPr>
            <a:r>
              <a:rPr lang="en-US" smtClean="0"/>
              <a:t>	Average weight at 4 years = 37lbs</a:t>
            </a:r>
          </a:p>
          <a:p>
            <a:pPr>
              <a:buFont typeface="Wingdings" pitchFamily="2" charset="2"/>
              <a:buChar char="ü"/>
            </a:pPr>
            <a:r>
              <a:rPr lang="en-US" smtClean="0"/>
              <a:t>	Average weight at 5 years = 41.5lbs</a:t>
            </a:r>
          </a:p>
          <a:p>
            <a:r>
              <a:rPr lang="en-US" smtClean="0"/>
              <a:t>The average weight gain per year remains around 4.5 to 6.5 pounds</a:t>
            </a:r>
          </a:p>
          <a:p>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Autofit/>
          </a:bodyPr>
          <a:lstStyle/>
          <a:p>
            <a:pPr algn="ctr" fontAlgn="auto">
              <a:spcAft>
                <a:spcPts val="0"/>
              </a:spcAft>
              <a:defRPr/>
            </a:pP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1187450" y="1776413"/>
            <a:ext cx="7124700" cy="4051300"/>
          </a:xfrm>
        </p:spPr>
        <p:style>
          <a:lnRef idx="2">
            <a:schemeClr val="accent2">
              <a:shade val="50000"/>
            </a:schemeClr>
          </a:lnRef>
          <a:fillRef idx="1">
            <a:schemeClr val="accent2"/>
          </a:fillRef>
          <a:effectRef idx="0">
            <a:schemeClr val="accent2"/>
          </a:effectRef>
          <a:fontRef idx="minor">
            <a:schemeClr val="lt1"/>
          </a:fontRef>
        </p:style>
        <p:txBody>
          <a:bodyPr rtlCol="0" anchor="t">
            <a:normAutofit/>
          </a:bodyPr>
          <a:lstStyle/>
          <a:p>
            <a:pPr marL="0" indent="0" fontAlgn="auto">
              <a:buFont typeface="Wingdings 2" charset="2"/>
              <a:buNone/>
              <a:defRPr/>
            </a:pPr>
            <a:r>
              <a:rPr lang="en-US" b="1" dirty="0" smtClean="0">
                <a:solidFill>
                  <a:schemeClr val="bg1"/>
                </a:solidFill>
                <a:latin typeface="Times New Roman" pitchFamily="18" charset="0"/>
                <a:cs typeface="Times New Roman" pitchFamily="18" charset="0"/>
              </a:rPr>
              <a:t>Fine Motor of 4 Year Old</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Uses scissors successfully to cut out picture following outline</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Able to lace shoes but not able to tie bow</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Able to copy a square, traces a cross  &amp; diamond adds 3 parts to a stick figure</a:t>
            </a:r>
          </a:p>
          <a:p>
            <a:pPr marL="0" indent="0" fontAlgn="auto">
              <a:buClrTx/>
              <a:buFont typeface="Wingdings 2" charset="2"/>
              <a:buNone/>
              <a:defRPr/>
            </a:pPr>
            <a:endParaRPr lang="en-US" sz="1400" b="1" dirty="0">
              <a:solidFill>
                <a:schemeClr val="bg1"/>
              </a:solidFill>
              <a:latin typeface="Times New Roman" pitchFamily="18" charset="0"/>
              <a:cs typeface="Times New Roman" pitchFamily="18" charset="0"/>
            </a:endParaRPr>
          </a:p>
        </p:txBody>
      </p:sp>
      <p:pic>
        <p:nvPicPr>
          <p:cNvPr id="4608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200400"/>
            <a:ext cx="2286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657600"/>
            <a:ext cx="27892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Autofit/>
          </a:bodyPr>
          <a:lstStyle/>
          <a:p>
            <a:pPr algn="ctr" fontAlgn="auto">
              <a:spcAft>
                <a:spcPts val="0"/>
              </a:spcAft>
              <a:defRPr/>
            </a:pPr>
            <a:r>
              <a:rPr lang="en-US" sz="2800" b="1" dirty="0" smtClean="0">
                <a:solidFill>
                  <a:schemeClr val="bg1"/>
                </a:solidFill>
                <a:latin typeface="Times New Roman" pitchFamily="18" charset="0"/>
                <a:cs typeface="Times New Roman" pitchFamily="18" charset="0"/>
              </a:rPr>
              <a:t>Developmental Milestones of the Preschooler </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1066800" y="1828800"/>
            <a:ext cx="7124700" cy="4051300"/>
          </a:xfrm>
        </p:spPr>
        <p:style>
          <a:lnRef idx="2">
            <a:schemeClr val="accent2">
              <a:shade val="50000"/>
            </a:schemeClr>
          </a:lnRef>
          <a:fillRef idx="1">
            <a:schemeClr val="accent2"/>
          </a:fillRef>
          <a:effectRef idx="0">
            <a:schemeClr val="accent2"/>
          </a:effectRef>
          <a:fontRef idx="minor">
            <a:schemeClr val="lt1"/>
          </a:fontRef>
        </p:style>
        <p:txBody>
          <a:bodyPr rtlCol="0" anchor="t">
            <a:normAutofit/>
          </a:bodyPr>
          <a:lstStyle/>
          <a:p>
            <a:pPr marL="0" indent="0" fontAlgn="auto">
              <a:buClrTx/>
              <a:buFont typeface="Wingdings 2" charset="2"/>
              <a:buNone/>
              <a:defRPr/>
            </a:pPr>
            <a:r>
              <a:rPr lang="en-US" b="1" dirty="0" smtClean="0">
                <a:solidFill>
                  <a:schemeClr val="bg1"/>
                </a:solidFill>
                <a:latin typeface="Times New Roman" pitchFamily="18" charset="0"/>
                <a:cs typeface="Times New Roman" pitchFamily="18" charset="0"/>
              </a:rPr>
              <a:t>Socialization of 4 Year Old</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Very independent, has mood swings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Tends to be selfish &amp; impatient</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Physically &amp; verbally aggressive</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Takes pride in accomplishment, </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Enjoys entertaining &amp; shows off dramatically</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Tells family tails to others with no restraint</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Play is associative, still has many fears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Imaginary playmates are common</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Uses dramatic, imaginative &amp; imitative devices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Sexual exploration &amp; curiosity is demonstrated through play (Doctor or Nurse)</a:t>
            </a:r>
          </a:p>
          <a:p>
            <a:pPr marL="0" indent="0" fontAlgn="auto">
              <a:buClrTx/>
              <a:buFont typeface="Wingdings 2" charset="2"/>
              <a:buNone/>
              <a:defRPr/>
            </a:pPr>
            <a:endParaRPr lang="en-US" sz="1400" b="1" dirty="0" smtClean="0">
              <a:solidFill>
                <a:schemeClr val="bg1"/>
              </a:solidFill>
              <a:latin typeface="Times New Roman" pitchFamily="18" charset="0"/>
              <a:cs typeface="Times New Roman" pitchFamily="18" charset="0"/>
            </a:endParaRPr>
          </a:p>
          <a:p>
            <a:pPr marL="0" indent="0" fontAlgn="auto">
              <a:buClrTx/>
              <a:buFont typeface="Wingdings 2" charset="2"/>
              <a:buNone/>
              <a:defRPr/>
            </a:pPr>
            <a:endParaRPr lang="en-US" b="1" dirty="0" smtClean="0">
              <a:solidFill>
                <a:schemeClr val="bg1"/>
              </a:solidFill>
              <a:latin typeface="Times New Roman" pitchFamily="18" charset="0"/>
              <a:cs typeface="Times New Roman" pitchFamily="18" charset="0"/>
            </a:endParaRPr>
          </a:p>
        </p:txBody>
      </p:sp>
      <p:pic>
        <p:nvPicPr>
          <p:cNvPr id="4710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81200"/>
            <a:ext cx="2895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Autofit/>
          </a:bodyPr>
          <a:lstStyle/>
          <a:p>
            <a:pPr algn="ctr" fontAlgn="auto">
              <a:spcAft>
                <a:spcPts val="0"/>
              </a:spcAft>
              <a:defRPr/>
            </a:pP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rtlCol="0" anchor="t">
            <a:normAutofit/>
          </a:bodyPr>
          <a:lstStyle/>
          <a:p>
            <a:pPr marL="0" indent="0" fontAlgn="auto">
              <a:buFont typeface="Wingdings 2" charset="2"/>
              <a:buNone/>
              <a:defRPr/>
            </a:pPr>
            <a:r>
              <a:rPr lang="en-US" b="1" dirty="0" smtClean="0">
                <a:solidFill>
                  <a:schemeClr val="bg1"/>
                </a:solidFill>
                <a:latin typeface="Times New Roman" pitchFamily="18" charset="0"/>
                <a:cs typeface="Times New Roman" pitchFamily="18" charset="0"/>
              </a:rPr>
              <a:t>Cognition of 4 Year Old</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Is in phase of intuitive thought </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The Cause of something is related to proximity of the event</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Understands time in terms of sequence of daily events. Judges everything in one dimension according to weight, height, width or order</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Beginning to develop more social awareness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May count accurately but has poor mathematic concept of numbers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Obeys because parents have set limits not because of understanding of right or wrong</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 Understands analogies as if ice is cold then fire is ______.</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Has mood swings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Autofit/>
          </a:bodyPr>
          <a:lstStyle/>
          <a:p>
            <a:pPr algn="ctr" fontAlgn="auto">
              <a:spcAft>
                <a:spcPts val="0"/>
              </a:spcAft>
              <a:defRPr/>
            </a:pP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rtlCol="0" anchor="t">
            <a:normAutofit/>
          </a:bodyPr>
          <a:lstStyle/>
          <a:p>
            <a:pPr marL="0" indent="0" fontAlgn="auto">
              <a:buFont typeface="Wingdings 2" charset="2"/>
              <a:buNone/>
              <a:defRPr/>
            </a:pPr>
            <a:r>
              <a:rPr lang="en-US" b="1" dirty="0" smtClean="0">
                <a:solidFill>
                  <a:schemeClr val="bg1"/>
                </a:solidFill>
                <a:latin typeface="Times New Roman" pitchFamily="18" charset="0"/>
                <a:cs typeface="Times New Roman" pitchFamily="18" charset="0"/>
              </a:rPr>
              <a:t>Family Relations of 4 Year Old</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Rebels if parent expects to much, may run away from home</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Takes aggression  &amp; frustrations out on parents or siblings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Do’s &amp; don’ts become important</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May have rivalry with older or younger siblings &amp; may resent older siblings privileges &amp; younger siblings invasion of privacy</a:t>
            </a:r>
          </a:p>
          <a:p>
            <a:pPr fontAlgn="auto">
              <a:buClrTx/>
              <a:buFont typeface="Wingdings" pitchFamily="2" charset="2"/>
              <a:buChar char="q"/>
              <a:defRPr/>
            </a:pPr>
            <a:endParaRPr lang="en-US" sz="1400" b="1" dirty="0" smtClean="0">
              <a:solidFill>
                <a:schemeClr val="bg1"/>
              </a:solidFill>
              <a:latin typeface="Times New Roman" pitchFamily="18" charset="0"/>
              <a:cs typeface="Times New Roman" pitchFamily="18" charset="0"/>
            </a:endParaRPr>
          </a:p>
          <a:p>
            <a:pPr marL="0" indent="0" fontAlgn="auto">
              <a:buClrTx/>
              <a:buFont typeface="Wingdings 2" charset="2"/>
              <a:buNone/>
              <a:defRPr/>
            </a:pPr>
            <a:endParaRPr lang="en-US" sz="1400" b="1" dirty="0" smtClean="0">
              <a:solidFill>
                <a:schemeClr val="bg1"/>
              </a:solidFill>
              <a:latin typeface="Times New Roman" pitchFamily="18" charset="0"/>
              <a:cs typeface="Times New Roman" pitchFamily="18" charset="0"/>
            </a:endParaRPr>
          </a:p>
          <a:p>
            <a:pPr fontAlgn="auto">
              <a:buClrTx/>
              <a:buFont typeface="Wingdings" pitchFamily="2" charset="2"/>
              <a:buChar char="q"/>
              <a:defRPr/>
            </a:pPr>
            <a:endParaRPr lang="en-US" sz="1400" b="1" dirty="0">
              <a:solidFill>
                <a:schemeClr val="bg1"/>
              </a:solidFill>
              <a:latin typeface="Times New Roman" pitchFamily="18" charset="0"/>
              <a:cs typeface="Times New Roman" pitchFamily="18" charset="0"/>
            </a:endParaRPr>
          </a:p>
        </p:txBody>
      </p:sp>
      <p:pic>
        <p:nvPicPr>
          <p:cNvPr id="4915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819525"/>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6663" y="3760788"/>
            <a:ext cx="21590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Autofit/>
          </a:bodyPr>
          <a:lstStyle/>
          <a:p>
            <a:pPr algn="ctr" fontAlgn="auto">
              <a:spcAft>
                <a:spcPts val="0"/>
              </a:spcAft>
              <a:defRPr/>
            </a:pP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rtlCol="0" anchor="t">
            <a:normAutofit/>
          </a:bodyPr>
          <a:lstStyle/>
          <a:p>
            <a:pPr marL="0" indent="0" fontAlgn="auto">
              <a:buFont typeface="Wingdings 2" charset="2"/>
              <a:buNone/>
              <a:defRPr/>
            </a:pPr>
            <a:r>
              <a:rPr lang="en-US" b="1" dirty="0" smtClean="0">
                <a:solidFill>
                  <a:schemeClr val="bg1"/>
                </a:solidFill>
                <a:latin typeface="Times New Roman" pitchFamily="18" charset="0"/>
                <a:cs typeface="Times New Roman" pitchFamily="18" charset="0"/>
              </a:rPr>
              <a:t>Physical of 5 Year Old</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Pulse &amp; respirations decrease slightly</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Average weight 41.2 pounds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Eruption of permanent teeth may begin</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Handedness is established (90% right handed)</a:t>
            </a:r>
          </a:p>
          <a:p>
            <a:pPr marL="0" indent="0" fontAlgn="auto">
              <a:buClrTx/>
              <a:buFont typeface="Wingdings 2" charset="2"/>
              <a:buNone/>
              <a:defRPr/>
            </a:pPr>
            <a:endParaRPr lang="en-US" sz="1400" b="1" dirty="0">
              <a:solidFill>
                <a:schemeClr val="bg1"/>
              </a:solidFill>
              <a:latin typeface="Times New Roman" pitchFamily="18" charset="0"/>
              <a:cs typeface="Times New Roman" pitchFamily="18" charset="0"/>
            </a:endParaRPr>
          </a:p>
        </p:txBody>
      </p:sp>
      <p:pic>
        <p:nvPicPr>
          <p:cNvPr id="5017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514600"/>
            <a:ext cx="30480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Autofit/>
          </a:bodyPr>
          <a:lstStyle/>
          <a:p>
            <a:pPr algn="ctr" fontAlgn="auto">
              <a:spcAft>
                <a:spcPts val="0"/>
              </a:spcAft>
              <a:defRPr/>
            </a:pP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990600" y="1878013"/>
            <a:ext cx="7124700" cy="4051300"/>
          </a:xfrm>
        </p:spPr>
        <p:style>
          <a:lnRef idx="2">
            <a:schemeClr val="accent2">
              <a:shade val="50000"/>
            </a:schemeClr>
          </a:lnRef>
          <a:fillRef idx="1">
            <a:schemeClr val="accent2"/>
          </a:fillRef>
          <a:effectRef idx="0">
            <a:schemeClr val="accent2"/>
          </a:effectRef>
          <a:fontRef idx="minor">
            <a:schemeClr val="lt1"/>
          </a:fontRef>
        </p:style>
        <p:txBody>
          <a:bodyPr rtlCol="0" anchor="t">
            <a:normAutofit/>
          </a:bodyPr>
          <a:lstStyle/>
          <a:p>
            <a:pPr marL="0" indent="0" fontAlgn="auto">
              <a:buFont typeface="Wingdings 2" charset="2"/>
              <a:buNone/>
              <a:defRPr/>
            </a:pPr>
            <a:r>
              <a:rPr lang="en-US" b="1" dirty="0" smtClean="0">
                <a:solidFill>
                  <a:schemeClr val="bg1"/>
                </a:solidFill>
                <a:latin typeface="Times New Roman" pitchFamily="18" charset="0"/>
                <a:cs typeface="Times New Roman" pitchFamily="18" charset="0"/>
              </a:rPr>
              <a:t>Gross Motor of 5 Year Old</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Skips &amp; hops on alternate feet</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Throws &amp; catches ball well</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Jumps rope</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Skates with good balance</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Walks backward with heel to toe</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Jumps from height of 12 inches &amp; lands on toes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Balances on alternate feet with eyes closed</a:t>
            </a:r>
          </a:p>
          <a:p>
            <a:pPr fontAlgn="auto">
              <a:buClrTx/>
              <a:buFont typeface="Wingdings" pitchFamily="2" charset="2"/>
              <a:buChar char="q"/>
              <a:defRPr/>
            </a:pPr>
            <a:endParaRPr lang="en-US" sz="1400" b="1" dirty="0">
              <a:solidFill>
                <a:schemeClr val="bg1"/>
              </a:solidFill>
              <a:latin typeface="Times New Roman" pitchFamily="18" charset="0"/>
              <a:cs typeface="Times New Roman" pitchFamily="18" charset="0"/>
            </a:endParaRPr>
          </a:p>
        </p:txBody>
      </p:sp>
      <p:pic>
        <p:nvPicPr>
          <p:cNvPr id="5120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905000"/>
            <a:ext cx="2133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733800"/>
            <a:ext cx="21336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Autofit/>
          </a:bodyPr>
          <a:lstStyle/>
          <a:p>
            <a:pPr algn="ctr" fontAlgn="auto">
              <a:spcAft>
                <a:spcPts val="0"/>
              </a:spcAft>
              <a:defRPr/>
            </a:pP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rtlCol="0" anchor="t">
            <a:normAutofit/>
          </a:bodyPr>
          <a:lstStyle/>
          <a:p>
            <a:pPr marL="0" indent="0" fontAlgn="auto">
              <a:buFont typeface="Wingdings 2" charset="2"/>
              <a:buNone/>
              <a:defRPr/>
            </a:pPr>
            <a:r>
              <a:rPr lang="en-US" b="1" dirty="0" smtClean="0">
                <a:solidFill>
                  <a:schemeClr val="bg1"/>
                </a:solidFill>
                <a:latin typeface="Times New Roman" pitchFamily="18" charset="0"/>
                <a:cs typeface="Times New Roman" pitchFamily="18" charset="0"/>
              </a:rPr>
              <a:t>Fine Motor of 5 Year Old</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Ties shoes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Uses scissors, simple tools, or pencil very well</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Draws copies of diamond &amp; triangle, adds 7-9 parts to stick figure, prints a few letters, numbers or words such as first name</a:t>
            </a:r>
            <a:endParaRPr lang="en-US" sz="1400" b="1" dirty="0">
              <a:solidFill>
                <a:schemeClr val="bg1"/>
              </a:solidFill>
              <a:latin typeface="Times New Roman" pitchFamily="18" charset="0"/>
              <a:cs typeface="Times New Roman" pitchFamily="18" charset="0"/>
            </a:endParaRPr>
          </a:p>
        </p:txBody>
      </p:sp>
      <p:pic>
        <p:nvPicPr>
          <p:cNvPr id="5222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657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7275" y="3429000"/>
            <a:ext cx="2590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Autofit/>
          </a:bodyPr>
          <a:lstStyle/>
          <a:p>
            <a:pPr algn="ctr" fontAlgn="auto">
              <a:spcAft>
                <a:spcPts val="0"/>
              </a:spcAft>
              <a:defRPr/>
            </a:pP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1066800" y="1676400"/>
            <a:ext cx="7124700" cy="4051300"/>
          </a:xfrm>
        </p:spPr>
        <p:style>
          <a:lnRef idx="2">
            <a:schemeClr val="accent2">
              <a:shade val="50000"/>
            </a:schemeClr>
          </a:lnRef>
          <a:fillRef idx="1">
            <a:schemeClr val="accent2"/>
          </a:fillRef>
          <a:effectRef idx="0">
            <a:schemeClr val="accent2"/>
          </a:effectRef>
          <a:fontRef idx="minor">
            <a:schemeClr val="lt1"/>
          </a:fontRef>
        </p:style>
        <p:txBody>
          <a:bodyPr rtlCol="0" anchor="t">
            <a:normAutofit/>
          </a:bodyPr>
          <a:lstStyle/>
          <a:p>
            <a:pPr marL="0" indent="0" fontAlgn="auto">
              <a:buFont typeface="Wingdings 2" charset="2"/>
              <a:buNone/>
              <a:defRPr/>
            </a:pPr>
            <a:r>
              <a:rPr lang="en-US" b="1" dirty="0" smtClean="0">
                <a:solidFill>
                  <a:schemeClr val="bg1"/>
                </a:solidFill>
                <a:latin typeface="Times New Roman" pitchFamily="18" charset="0"/>
                <a:cs typeface="Times New Roman" pitchFamily="18" charset="0"/>
              </a:rPr>
              <a:t>Language of 5 Year old</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Vocabulary of 2100 words </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Uses sentences of 6-8 words with all parts of speech</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 Names coins ex. nickel/dime/penny</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Names 4 or more colors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Describes drawings or pictures with much comment &amp; elaboration</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Knows the days of week, months, &amp; other time associated words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Knows composition of objects such as, “A shoe is made of____.”</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Able to follow 3 commands in succession</a:t>
            </a:r>
            <a:endParaRPr lang="en-US" sz="1400" b="1" dirty="0">
              <a:solidFill>
                <a:schemeClr val="bg1"/>
              </a:solidFill>
              <a:latin typeface="Times New Roman" pitchFamily="18" charset="0"/>
              <a:cs typeface="Times New Roman" pitchFamily="18" charset="0"/>
            </a:endParaRPr>
          </a:p>
        </p:txBody>
      </p:sp>
      <p:pic>
        <p:nvPicPr>
          <p:cNvPr id="5325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828800"/>
            <a:ext cx="2159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Autofit/>
          </a:bodyPr>
          <a:lstStyle/>
          <a:p>
            <a:pPr algn="ctr" fontAlgn="auto">
              <a:spcAft>
                <a:spcPts val="0"/>
              </a:spcAft>
              <a:defRPr/>
            </a:pP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rtlCol="0" anchor="t">
            <a:normAutofit/>
          </a:bodyPr>
          <a:lstStyle/>
          <a:p>
            <a:pPr marL="0" indent="0" fontAlgn="auto">
              <a:buClrTx/>
              <a:buFont typeface="Wingdings 2" charset="2"/>
              <a:buNone/>
              <a:defRPr/>
            </a:pPr>
            <a:r>
              <a:rPr lang="en-US" b="1" dirty="0" smtClean="0">
                <a:solidFill>
                  <a:schemeClr val="bg1"/>
                </a:solidFill>
                <a:latin typeface="Times New Roman" pitchFamily="18" charset="0"/>
                <a:cs typeface="Times New Roman" pitchFamily="18" charset="0"/>
              </a:rPr>
              <a:t>Socialization of 5 Year Old</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Less rebellious &amp; quarrelsome that at age 4</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More settled &amp; eager to get down to business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Not as open with their thoughts &amp; behaviors as previous years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Independent but trustworthy, not foolhardy; more responsible</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Has fewer fears &amp; relies on authority to control world</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Eager to do things right&amp; try to please; tries to live by the rules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Has better manners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Cares for self with only minimal assistance</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Not ready for concentrated close work or small print because of slight farsightedness &amp; still unrefined eye-hand coordination</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Play is associative, tries to follow the rules but may cheat to avoid losing</a:t>
            </a:r>
          </a:p>
          <a:p>
            <a:pPr marL="0" indent="0" fontAlgn="auto">
              <a:buClrTx/>
              <a:buFont typeface="Wingdings 2" charset="2"/>
              <a:buNone/>
              <a:defRPr/>
            </a:pPr>
            <a:endParaRPr lang="en-US" b="1" dirty="0" smtClean="0">
              <a:solidFill>
                <a:schemeClr val="bg1"/>
              </a:solidFill>
              <a:latin typeface="Times New Roman" pitchFamily="18" charset="0"/>
              <a:cs typeface="Times New Roman" pitchFamily="18" charset="0"/>
            </a:endParaRPr>
          </a:p>
        </p:txBody>
      </p:sp>
      <p:pic>
        <p:nvPicPr>
          <p:cNvPr id="5427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905000"/>
            <a:ext cx="1778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Autofit/>
          </a:bodyPr>
          <a:lstStyle/>
          <a:p>
            <a:pPr algn="ctr" fontAlgn="auto">
              <a:spcAft>
                <a:spcPts val="0"/>
              </a:spcAft>
              <a:defRPr/>
            </a:pP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rtlCol="0" anchor="t">
            <a:normAutofit/>
          </a:bodyPr>
          <a:lstStyle/>
          <a:p>
            <a:pPr marL="0" indent="0" fontAlgn="auto">
              <a:buFont typeface="Wingdings 2" charset="2"/>
              <a:buNone/>
              <a:defRPr/>
            </a:pPr>
            <a:r>
              <a:rPr lang="en-US" b="1" dirty="0" smtClean="0">
                <a:solidFill>
                  <a:schemeClr val="bg1"/>
                </a:solidFill>
                <a:latin typeface="Times New Roman" pitchFamily="18" charset="0"/>
                <a:cs typeface="Times New Roman" pitchFamily="18" charset="0"/>
              </a:rPr>
              <a:t>Cognition of 5 Year old</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Begins to question what parents think by comparing them with others their age &amp; other adults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May notice prejudice &amp; bias in outside world</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Is more able to view others perspective but only tolerates difference rather than understanding them</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May begin to show understanding of conservation of numbers through counting objects regardless of order &amp; arrangement</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Uses time oriented words with increased understanding</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Cautious about accepting or believing information</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Can follow 3 commands in succession. Understands time &amp; sequential order.</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Wants to do things alone</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Uses imagination to create stories</a:t>
            </a:r>
            <a:endParaRPr lang="en-US" sz="1400" b="1" dirty="0">
              <a:solidFill>
                <a:schemeClr val="bg1"/>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Physical Growth</a:t>
            </a:r>
          </a:p>
        </p:txBody>
      </p:sp>
      <p:sp>
        <p:nvSpPr>
          <p:cNvPr id="17410" name="Content Placeholder 2"/>
          <p:cNvSpPr>
            <a:spLocks noGrp="1"/>
          </p:cNvSpPr>
          <p:nvPr>
            <p:ph idx="1"/>
          </p:nvPr>
        </p:nvSpPr>
        <p:spPr/>
        <p:txBody>
          <a:bodyPr/>
          <a:lstStyle/>
          <a:p>
            <a:r>
              <a:rPr lang="en-US" smtClean="0"/>
              <a:t>Growth in height remains steady with a yearly increase of around 2.5 to 3.5 inches. This growth occurs mainly in the legs rather than the trunk. The preschooler is slender but sturdy, agile and posturally erect. There is little difference in gender except by dress and hairstyle.</a:t>
            </a:r>
          </a:p>
          <a:p>
            <a:r>
              <a:rPr lang="en-US" smtClean="0"/>
              <a:t>	Average height at 3 years = 37.5 inches</a:t>
            </a:r>
          </a:p>
          <a:p>
            <a:r>
              <a:rPr lang="en-US" smtClean="0"/>
              <a:t>	Average height at 4 years = 40.5 inches</a:t>
            </a:r>
          </a:p>
          <a:p>
            <a:r>
              <a:rPr lang="en-US" smtClean="0"/>
              <a:t>	Average height at 5 years = 43.5 inches</a:t>
            </a:r>
          </a:p>
          <a:p>
            <a:endParaRPr lang="en-US"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Autofit/>
          </a:bodyPr>
          <a:lstStyle/>
          <a:p>
            <a:pPr algn="ctr" fontAlgn="auto">
              <a:spcAft>
                <a:spcPts val="0"/>
              </a:spcAft>
              <a:defRPr/>
            </a:pP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974725" y="1819275"/>
            <a:ext cx="7126288" cy="4051300"/>
          </a:xfrm>
        </p:spPr>
        <p:style>
          <a:lnRef idx="2">
            <a:schemeClr val="accent2">
              <a:shade val="50000"/>
            </a:schemeClr>
          </a:lnRef>
          <a:fillRef idx="1">
            <a:schemeClr val="accent2"/>
          </a:fillRef>
          <a:effectRef idx="0">
            <a:schemeClr val="accent2"/>
          </a:effectRef>
          <a:fontRef idx="minor">
            <a:schemeClr val="lt1"/>
          </a:fontRef>
        </p:style>
        <p:txBody>
          <a:bodyPr rtlCol="0" anchor="t">
            <a:normAutofit/>
          </a:bodyPr>
          <a:lstStyle/>
          <a:p>
            <a:pPr marL="0" indent="0" fontAlgn="auto">
              <a:buFont typeface="Wingdings 2" charset="2"/>
              <a:buNone/>
              <a:defRPr/>
            </a:pPr>
            <a:r>
              <a:rPr lang="en-US" b="1" dirty="0" smtClean="0">
                <a:solidFill>
                  <a:schemeClr val="bg1"/>
                </a:solidFill>
                <a:latin typeface="Times New Roman" pitchFamily="18" charset="0"/>
                <a:cs typeface="Times New Roman" pitchFamily="18" charset="0"/>
              </a:rPr>
              <a:t>Family Relations 5 Year Old</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Gets along well with parents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May seek out parent more often than at age 4 for reassurance &amp; security esp. when entering school</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Begins to question parents thinking &amp; principles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Strongly identifies with parent of same sex esp. boys with their fathers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Enjoys activities such as sports, cooking &amp; shopping with parent of same sex</a:t>
            </a:r>
          </a:p>
          <a:p>
            <a:pPr fontAlgn="auto">
              <a:buClrTx/>
              <a:buFont typeface="Wingdings" pitchFamily="2" charset="2"/>
              <a:buChar char="q"/>
              <a:defRPr/>
            </a:pPr>
            <a:endParaRPr lang="en-US" sz="1400" b="1" dirty="0" smtClean="0">
              <a:solidFill>
                <a:schemeClr val="bg1"/>
              </a:solidFill>
              <a:latin typeface="Times New Roman" pitchFamily="18" charset="0"/>
              <a:cs typeface="Times New Roman" pitchFamily="18" charset="0"/>
            </a:endParaRPr>
          </a:p>
          <a:p>
            <a:pPr fontAlgn="auto">
              <a:buClrTx/>
              <a:buFont typeface="Wingdings" pitchFamily="2" charset="2"/>
              <a:buChar char="q"/>
              <a:defRPr/>
            </a:pPr>
            <a:endParaRPr lang="en-US" sz="1400" b="1" dirty="0">
              <a:solidFill>
                <a:schemeClr val="bg1"/>
              </a:solidFill>
              <a:latin typeface="Times New Roman" pitchFamily="18" charset="0"/>
              <a:cs typeface="Times New Roman" pitchFamily="18" charset="0"/>
            </a:endParaRPr>
          </a:p>
        </p:txBody>
      </p:sp>
      <p:pic>
        <p:nvPicPr>
          <p:cNvPr id="563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038600"/>
            <a:ext cx="14351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356100"/>
            <a:ext cx="2159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18025" y="4038600"/>
            <a:ext cx="14351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Autofit/>
          </a:bodyPr>
          <a:lstStyle/>
          <a:p>
            <a:pPr algn="ctr" fontAlgn="auto">
              <a:spcAft>
                <a:spcPts val="0"/>
              </a:spcAft>
              <a:defRPr/>
            </a:pP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rtlCol="0" anchor="t">
            <a:normAutofit/>
          </a:bodyPr>
          <a:lstStyle/>
          <a:p>
            <a:pPr marL="0" indent="0" fontAlgn="auto">
              <a:buFont typeface="Wingdings 2" charset="2"/>
              <a:buNone/>
              <a:defRPr/>
            </a:pPr>
            <a:r>
              <a:rPr lang="en-US" b="1" dirty="0" smtClean="0">
                <a:solidFill>
                  <a:schemeClr val="bg1"/>
                </a:solidFill>
                <a:latin typeface="Times New Roman" pitchFamily="18" charset="0"/>
                <a:cs typeface="Times New Roman" pitchFamily="18" charset="0"/>
              </a:rPr>
              <a:t>Moral Development of 3 to 5 year old</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Preconventional or Premoral Level (Kohlberg)</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Most basic level</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Little to no concern about why something is wrong</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Behavior is related to freedom or restriction placed on their actions by authorities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Ages 2-4 years old judge an action as good or bad depending on reward or punishment (punishment &amp; obedience orientated children)</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Punishment for an action = bad action</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No punishment for action = good action</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Naïve Instrumental Orientation (4-7 year old) actions are directed toward satisfying their needs &amp; less frequently the needs of others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Ages 4-7 have concrete senses of justice &amp; fairness</a:t>
            </a:r>
            <a:endParaRPr lang="en-US" sz="1400" b="1" dirty="0">
              <a:solidFill>
                <a:schemeClr val="bg1"/>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Autofit/>
          </a:bodyPr>
          <a:lstStyle/>
          <a:p>
            <a:pPr algn="ctr" fontAlgn="auto">
              <a:spcAft>
                <a:spcPts val="0"/>
              </a:spcAft>
              <a:defRPr/>
            </a:pP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rtlCol="0" anchor="t">
            <a:normAutofit/>
          </a:bodyPr>
          <a:lstStyle/>
          <a:p>
            <a:pPr marL="0" indent="0" fontAlgn="auto">
              <a:buFont typeface="Wingdings 2" charset="2"/>
              <a:buNone/>
              <a:defRPr/>
            </a:pPr>
            <a:r>
              <a:rPr lang="en-US" b="1" dirty="0" smtClean="0">
                <a:solidFill>
                  <a:schemeClr val="bg1"/>
                </a:solidFill>
                <a:latin typeface="Times New Roman" pitchFamily="18" charset="0"/>
                <a:cs typeface="Times New Roman" pitchFamily="18" charset="0"/>
              </a:rPr>
              <a:t>Moral Development of 3-5 Year Old</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Goal is the development for capacity of empathy</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Parents Should:  1)  Model helpfulness &amp; empathy themselves.  2)Talk about your feelings &amp; be honest with the child, explain why you feel this way.  3) Express concern for or consideration of others as reasons for rules or moral decisions EX: “I know you want the last piece of cake but </a:t>
            </a:r>
            <a:r>
              <a:rPr lang="en-US" sz="1400" b="1" dirty="0" err="1" smtClean="0">
                <a:solidFill>
                  <a:schemeClr val="bg1"/>
                </a:solidFill>
                <a:latin typeface="Times New Roman" pitchFamily="18" charset="0"/>
                <a:cs typeface="Times New Roman" pitchFamily="18" charset="0"/>
              </a:rPr>
              <a:t>chris</a:t>
            </a:r>
            <a:r>
              <a:rPr lang="en-US" sz="1400" b="1" dirty="0" smtClean="0">
                <a:solidFill>
                  <a:schemeClr val="bg1"/>
                </a:solidFill>
                <a:latin typeface="Times New Roman" pitchFamily="18" charset="0"/>
                <a:cs typeface="Times New Roman" pitchFamily="18" charset="0"/>
              </a:rPr>
              <a:t>  will be sad if he  doesn’t get a piece.” 4) Make connections between your child’s  behavior &amp; the feelings of others EX: “Did you see how the baby smiled when you gave her the rattle? That’s her way of saying thank you.”  5)  Emphasizing the Golden Rule: Treat others as you want to be treated.                                                                                                                                                                                                                                                 </a:t>
            </a:r>
            <a:r>
              <a:rPr lang="en-US" b="1" dirty="0" smtClean="0">
                <a:solidFill>
                  <a:schemeClr val="bg1"/>
                </a:solidFill>
                <a:latin typeface="Times New Roman" pitchFamily="18" charset="0"/>
                <a:cs typeface="Times New Roman" pitchFamily="18" charset="0"/>
              </a:rPr>
              <a:t> </a:t>
            </a:r>
            <a:endParaRPr lang="en-US" b="1" dirty="0">
              <a:solidFill>
                <a:schemeClr val="bg1"/>
              </a:solidFill>
              <a:latin typeface="Times New Roman" pitchFamily="18" charset="0"/>
              <a:cs typeface="Times New Roman" pitchFamily="18" charset="0"/>
            </a:endParaRPr>
          </a:p>
        </p:txBody>
      </p:sp>
      <p:pic>
        <p:nvPicPr>
          <p:cNvPr id="583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191000"/>
            <a:ext cx="3048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style>
          <a:lnRef idx="1">
            <a:schemeClr val="accent5"/>
          </a:lnRef>
          <a:fillRef idx="2">
            <a:schemeClr val="accent5"/>
          </a:fillRef>
          <a:effectRef idx="1">
            <a:schemeClr val="accent5"/>
          </a:effectRef>
          <a:fontRef idx="minor">
            <a:schemeClr val="dk1"/>
          </a:fontRef>
        </p:style>
        <p:txBody>
          <a:bodyPr rtlCol="0">
            <a:noAutofit/>
          </a:bodyPr>
          <a:lstStyle/>
          <a:p>
            <a:pPr algn="ctr" fontAlgn="auto">
              <a:spcAft>
                <a:spcPts val="0"/>
              </a:spcAft>
              <a:defRPr/>
            </a:pPr>
            <a:r>
              <a:rPr lang="en-US" sz="2800" b="1" dirty="0" smtClean="0">
                <a:solidFill>
                  <a:schemeClr val="bg1"/>
                </a:solidFill>
                <a:latin typeface="Times New Roman" pitchFamily="18" charset="0"/>
                <a:cs typeface="Times New Roman" pitchFamily="18" charset="0"/>
              </a:rPr>
              <a:t>Spirituality of the Preschooler</a:t>
            </a:r>
            <a:endParaRPr lang="en-US" sz="2800" b="1" dirty="0">
              <a:solidFill>
                <a:schemeClr val="bg1"/>
              </a:solidFill>
              <a:latin typeface="Times New Roman" pitchFamily="18" charset="0"/>
              <a:cs typeface="Times New Roman" pitchFamily="18" charset="0"/>
            </a:endParaRPr>
          </a:p>
        </p:txBody>
      </p:sp>
      <p:pic>
        <p:nvPicPr>
          <p:cNvPr id="4" name="Content Placeholder 3"/>
          <p:cNvPicPr>
            <a:picLocks noGrp="1" noChangeAspect="1"/>
          </p:cNvPicPr>
          <p:nvPr>
            <p:ph idx="4294967295"/>
          </p:nvPr>
        </p:nvPicPr>
        <p:blipFill>
          <a:blip r:embed="rId2"/>
          <a:stretch>
            <a:fillRect/>
          </a:stretch>
        </p:blipFill>
        <p:spPr>
          <a:xfrm>
            <a:off x="2895600" y="2133600"/>
            <a:ext cx="3657600" cy="3429000"/>
          </a:xfrm>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style>
          <a:lnRef idx="1">
            <a:schemeClr val="accent5"/>
          </a:lnRef>
          <a:fillRef idx="2">
            <a:schemeClr val="accent5"/>
          </a:fillRef>
          <a:effectRef idx="1">
            <a:schemeClr val="accent5"/>
          </a:effectRef>
          <a:fontRef idx="minor">
            <a:schemeClr val="dk1"/>
          </a:fontRef>
        </p:style>
        <p:txBody>
          <a:bodyPr rtlCol="0">
            <a:noAutofit/>
          </a:bodyPr>
          <a:lstStyle/>
          <a:p>
            <a:pPr algn="ctr" fontAlgn="auto">
              <a:spcAft>
                <a:spcPts val="0"/>
              </a:spcAft>
              <a:defRPr/>
            </a:pPr>
            <a:r>
              <a:rPr lang="en-US" sz="2800" b="1" dirty="0" smtClean="0">
                <a:solidFill>
                  <a:schemeClr val="bg1"/>
                </a:solidFill>
                <a:latin typeface="Times New Roman" pitchFamily="18" charset="0"/>
                <a:cs typeface="Times New Roman" pitchFamily="18" charset="0"/>
              </a:rPr>
              <a:t>Spirituality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4294967295"/>
          </p:nvPr>
        </p:nvSpPr>
        <p:spPr/>
        <p:style>
          <a:lnRef idx="2">
            <a:schemeClr val="accent2">
              <a:shade val="50000"/>
            </a:schemeClr>
          </a:lnRef>
          <a:fillRef idx="1">
            <a:schemeClr val="accent2"/>
          </a:fillRef>
          <a:effectRef idx="0">
            <a:schemeClr val="accent2"/>
          </a:effectRef>
          <a:fontRef idx="minor">
            <a:schemeClr val="lt1"/>
          </a:fontRef>
        </p:style>
        <p:txBody>
          <a:bodyPr rtlCol="0" anchor="t">
            <a:normAutofit/>
          </a:bodyPr>
          <a:lstStyle/>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May be an important part of family life</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Knowledge of faith &amp; religion is learned from parents or caregivers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Imitate the religious practices of the parents or Caregivers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Have concrete concept of God with physical characteristics  (much like imaginary friend)</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Understand simple Bible stories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Memorizes short prayers</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Misinterpret illness as punishment from God</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Important to view God as one who bestows unconditional love</a:t>
            </a:r>
          </a:p>
          <a:p>
            <a:pPr fontAlgn="auto">
              <a:buClrTx/>
              <a:buFont typeface="Wingdings" pitchFamily="2" charset="2"/>
              <a:buChar char="q"/>
              <a:defRPr/>
            </a:pPr>
            <a:r>
              <a:rPr lang="en-US" sz="1400" b="1" dirty="0" smtClean="0">
                <a:solidFill>
                  <a:schemeClr val="bg1"/>
                </a:solidFill>
                <a:latin typeface="Times New Roman" pitchFamily="18" charset="0"/>
                <a:cs typeface="Times New Roman" pitchFamily="18" charset="0"/>
              </a:rPr>
              <a:t>Observing religious traditions &amp; participating in religious community helps them to cope in stressful periods</a:t>
            </a:r>
          </a:p>
          <a:p>
            <a:pPr fontAlgn="auto">
              <a:buClrTx/>
              <a:buFont typeface="Wingdings" pitchFamily="2" charset="2"/>
              <a:buChar char="q"/>
              <a:defRPr/>
            </a:pPr>
            <a:endParaRPr lang="en-US" sz="1400" b="1" dirty="0">
              <a:solidFill>
                <a:schemeClr val="bg1"/>
              </a:solidFill>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p:txBody>
          <a:bodyPr/>
          <a:lstStyle/>
          <a:p>
            <a:r>
              <a:rPr lang="en-US" smtClean="0"/>
              <a:t>Language, Emotional, Cognitive</a:t>
            </a:r>
          </a:p>
        </p:txBody>
      </p:sp>
      <p:sp>
        <p:nvSpPr>
          <p:cNvPr id="62467" name="Rectangle 3"/>
          <p:cNvSpPr>
            <a:spLocks noGrp="1"/>
          </p:cNvSpPr>
          <p:nvPr>
            <p:ph type="body" idx="1"/>
          </p:nvPr>
        </p:nvSpPr>
        <p:spPr>
          <a:xfrm>
            <a:off x="990600" y="1752600"/>
            <a:ext cx="7124700" cy="4052888"/>
          </a:xfrm>
        </p:spPr>
        <p:txBody>
          <a:bodyPr/>
          <a:lstStyle/>
          <a:p>
            <a:r>
              <a:rPr lang="en-US" smtClean="0"/>
              <a:t>The most critical period for speech  development occurs between ages 2 and 4.</a:t>
            </a:r>
          </a:p>
          <a:p>
            <a:r>
              <a:rPr lang="en-US" smtClean="0"/>
              <a:t>The vocabulary for 2 year old is about 300 words. By the end of age 5 the vocabulary is increased dramatically to more than 2100 words.</a:t>
            </a:r>
          </a:p>
          <a:p>
            <a:r>
              <a:rPr lang="en-US" smtClean="0"/>
              <a:t>Stuttering and stammering are normal characteristics of language development in children ages 2 to 5. (This affects boys more frequently than girls and usually resolves during childhood.)</a:t>
            </a:r>
          </a:p>
          <a:p>
            <a:r>
              <a:rPr lang="en-US" smtClean="0"/>
              <a:t>Preschool children learn to express feelings of frustration or anger through language without acting them out.</a:t>
            </a:r>
          </a:p>
          <a:p>
            <a:pPr>
              <a:buFont typeface="Wingdings 2" pitchFamily="18" charset="2"/>
              <a:buNone/>
            </a:pPr>
            <a:endParaRPr 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p:txBody>
          <a:bodyPr/>
          <a:lstStyle/>
          <a:p>
            <a:r>
              <a:rPr lang="en-US" smtClean="0"/>
              <a:t>Language, Emotional, Cognitive</a:t>
            </a:r>
          </a:p>
        </p:txBody>
      </p:sp>
      <p:sp>
        <p:nvSpPr>
          <p:cNvPr id="63491" name="Rectangle 3"/>
          <p:cNvSpPr>
            <a:spLocks noGrp="1"/>
          </p:cNvSpPr>
          <p:nvPr>
            <p:ph type="body" idx="1"/>
          </p:nvPr>
        </p:nvSpPr>
        <p:spPr/>
        <p:txBody>
          <a:bodyPr/>
          <a:lstStyle/>
          <a:p>
            <a:pPr>
              <a:buFont typeface="Wingdings 2" pitchFamily="18" charset="2"/>
              <a:buNone/>
            </a:pPr>
            <a:r>
              <a:rPr lang="en-US" sz="2000" smtClean="0"/>
              <a:t>Common causes for speech problems are:</a:t>
            </a:r>
          </a:p>
          <a:p>
            <a:r>
              <a:rPr lang="en-US" smtClean="0"/>
              <a:t>Hearing loss</a:t>
            </a:r>
          </a:p>
          <a:p>
            <a:r>
              <a:rPr lang="en-US" smtClean="0"/>
              <a:t>Developmental delay</a:t>
            </a:r>
          </a:p>
          <a:p>
            <a:r>
              <a:rPr lang="en-US" smtClean="0"/>
              <a:t>Autism</a:t>
            </a:r>
          </a:p>
          <a:p>
            <a:r>
              <a:rPr lang="en-US" smtClean="0"/>
              <a:t>Lack of verbal or psychosocial stimulation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lstStyle/>
          <a:p>
            <a:r>
              <a:rPr lang="en-US" smtClean="0"/>
              <a:t>Language, Emotional, Cognitive</a:t>
            </a:r>
          </a:p>
        </p:txBody>
      </p:sp>
      <p:sp>
        <p:nvSpPr>
          <p:cNvPr id="64516" name="Rectangle 4"/>
          <p:cNvSpPr>
            <a:spLocks noGrp="1"/>
          </p:cNvSpPr>
          <p:nvPr>
            <p:ph type="body" idx="1"/>
          </p:nvPr>
        </p:nvSpPr>
        <p:spPr/>
        <p:txBody>
          <a:bodyPr/>
          <a:lstStyle/>
          <a:p>
            <a:pPr>
              <a:lnSpc>
                <a:spcPct val="90000"/>
              </a:lnSpc>
              <a:buFont typeface="Wingdings 2" pitchFamily="18" charset="2"/>
              <a:buNone/>
            </a:pPr>
            <a:r>
              <a:rPr lang="en-US" sz="1600" smtClean="0"/>
              <a:t>LANGUAGE: 3 year olds</a:t>
            </a:r>
          </a:p>
          <a:p>
            <a:pPr>
              <a:lnSpc>
                <a:spcPct val="90000"/>
              </a:lnSpc>
            </a:pPr>
            <a:r>
              <a:rPr lang="en-US" sz="1600" smtClean="0"/>
              <a:t>Follow a 2-3 part command</a:t>
            </a:r>
          </a:p>
          <a:p>
            <a:pPr>
              <a:lnSpc>
                <a:spcPct val="90000"/>
              </a:lnSpc>
            </a:pPr>
            <a:r>
              <a:rPr lang="en-US" sz="1600" smtClean="0"/>
              <a:t>Recognizes and identifies almost all common objects and pictures</a:t>
            </a:r>
          </a:p>
          <a:p>
            <a:pPr>
              <a:lnSpc>
                <a:spcPct val="90000"/>
              </a:lnSpc>
            </a:pPr>
            <a:r>
              <a:rPr lang="en-US" sz="1600" smtClean="0"/>
              <a:t>Understands most sentences</a:t>
            </a:r>
          </a:p>
          <a:p>
            <a:pPr>
              <a:lnSpc>
                <a:spcPct val="90000"/>
              </a:lnSpc>
            </a:pPr>
            <a:r>
              <a:rPr lang="en-US" sz="1600" smtClean="0"/>
              <a:t>Understands placement on space (on, in, under)</a:t>
            </a:r>
          </a:p>
          <a:p>
            <a:pPr>
              <a:lnSpc>
                <a:spcPct val="90000"/>
              </a:lnSpc>
            </a:pPr>
            <a:r>
              <a:rPr lang="en-US" sz="1600" smtClean="0"/>
              <a:t>Uses 4-5 word sentences</a:t>
            </a:r>
          </a:p>
          <a:p>
            <a:pPr>
              <a:lnSpc>
                <a:spcPct val="90000"/>
              </a:lnSpc>
            </a:pPr>
            <a:r>
              <a:rPr lang="en-US" sz="1600" smtClean="0"/>
              <a:t>Can say name, age, and sex</a:t>
            </a:r>
          </a:p>
          <a:p>
            <a:pPr>
              <a:lnSpc>
                <a:spcPct val="90000"/>
              </a:lnSpc>
            </a:pPr>
            <a:r>
              <a:rPr lang="en-US" sz="1600" smtClean="0"/>
              <a:t>Uses pronouns (I, you, me, we, they) and some plurals (cars, dogs, cats)</a:t>
            </a:r>
          </a:p>
          <a:p>
            <a:pPr>
              <a:lnSpc>
                <a:spcPct val="90000"/>
              </a:lnSpc>
            </a:pPr>
            <a:r>
              <a:rPr lang="en-US" sz="1600" smtClean="0"/>
              <a:t>Strangers can understand most words</a:t>
            </a:r>
          </a:p>
          <a:p>
            <a:pPr>
              <a:lnSpc>
                <a:spcPct val="90000"/>
              </a:lnSpc>
            </a:pPr>
            <a:r>
              <a:rPr lang="en-US" sz="1600" smtClean="0"/>
              <a:t>Asks many questions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a:xfrm>
            <a:off x="1009650" y="676275"/>
            <a:ext cx="7124700" cy="923925"/>
          </a:xfrm>
        </p:spPr>
        <p:txBody>
          <a:bodyPr/>
          <a:lstStyle/>
          <a:p>
            <a:r>
              <a:rPr lang="en-US" smtClean="0"/>
              <a:t>Language, Emotional, Cognitive</a:t>
            </a:r>
          </a:p>
        </p:txBody>
      </p:sp>
      <p:sp>
        <p:nvSpPr>
          <p:cNvPr id="67587" name="Rectangle 3"/>
          <p:cNvSpPr>
            <a:spLocks noGrp="1"/>
          </p:cNvSpPr>
          <p:nvPr>
            <p:ph type="body" sz="half" idx="1"/>
          </p:nvPr>
        </p:nvSpPr>
        <p:spPr>
          <a:xfrm>
            <a:off x="1009650" y="1806575"/>
            <a:ext cx="3486150" cy="4052888"/>
          </a:xfrm>
        </p:spPr>
        <p:txBody>
          <a:bodyPr/>
          <a:lstStyle/>
          <a:p>
            <a:pPr>
              <a:buFont typeface="Wingdings 2" pitchFamily="18" charset="2"/>
              <a:buNone/>
            </a:pPr>
            <a:r>
              <a:rPr lang="en-US" sz="1600" smtClean="0"/>
              <a:t>LANGUAGE: 4 year olds</a:t>
            </a:r>
          </a:p>
          <a:p>
            <a:r>
              <a:rPr lang="en-US" sz="1600" smtClean="0"/>
              <a:t>Has mastered some basic rules of grammar</a:t>
            </a:r>
          </a:p>
          <a:p>
            <a:r>
              <a:rPr lang="en-US" sz="1600" smtClean="0"/>
              <a:t>Speaks in sentences of 5-6 words</a:t>
            </a:r>
          </a:p>
          <a:p>
            <a:r>
              <a:rPr lang="en-US" sz="1600" smtClean="0"/>
              <a:t>Speaks clearly enough for strangers to understand</a:t>
            </a:r>
          </a:p>
          <a:p>
            <a:r>
              <a:rPr lang="en-US" sz="1600" smtClean="0"/>
              <a:t>Tells stories</a:t>
            </a:r>
          </a:p>
          <a:p>
            <a:r>
              <a:rPr lang="en-US" sz="1600" smtClean="0"/>
              <a:t>Knows simple songs</a:t>
            </a:r>
          </a:p>
          <a:p>
            <a:r>
              <a:rPr lang="en-US" sz="1600" smtClean="0"/>
              <a:t>Questioning is at its peak</a:t>
            </a:r>
          </a:p>
          <a:p>
            <a:pPr>
              <a:buFont typeface="Wingdings 2" pitchFamily="18" charset="2"/>
              <a:buNone/>
            </a:pPr>
            <a:endParaRPr lang="en-US" sz="1600" smtClean="0"/>
          </a:p>
          <a:p>
            <a:pPr>
              <a:buFont typeface="Wingdings 2" pitchFamily="18" charset="2"/>
              <a:buNone/>
            </a:pPr>
            <a:endParaRPr lang="en-US" sz="1600" smtClean="0"/>
          </a:p>
        </p:txBody>
      </p:sp>
      <p:sp>
        <p:nvSpPr>
          <p:cNvPr id="67588" name="Rectangle 4"/>
          <p:cNvSpPr>
            <a:spLocks noGrp="1"/>
          </p:cNvSpPr>
          <p:nvPr>
            <p:ph type="body" sz="half" idx="2"/>
          </p:nvPr>
        </p:nvSpPr>
        <p:spPr>
          <a:xfrm>
            <a:off x="4648200" y="1806575"/>
            <a:ext cx="3486150" cy="4052888"/>
          </a:xfrm>
        </p:spPr>
        <p:txBody>
          <a:bodyPr/>
          <a:lstStyle/>
          <a:p>
            <a:pPr>
              <a:buFont typeface="Wingdings 2" pitchFamily="18" charset="2"/>
              <a:buNone/>
            </a:pPr>
            <a:r>
              <a:rPr lang="en-US" sz="1600" smtClean="0"/>
              <a:t>LANGUAGE: 5 year olds</a:t>
            </a:r>
          </a:p>
          <a:p>
            <a:r>
              <a:rPr lang="en-US" sz="1600" smtClean="0"/>
              <a:t>Recalls part of a story</a:t>
            </a:r>
          </a:p>
          <a:p>
            <a:r>
              <a:rPr lang="en-US" sz="1600" smtClean="0"/>
              <a:t>Speaks sentences of more than 5 words</a:t>
            </a:r>
          </a:p>
          <a:p>
            <a:r>
              <a:rPr lang="en-US" sz="1600" smtClean="0"/>
              <a:t>Uses future tense</a:t>
            </a:r>
          </a:p>
          <a:p>
            <a:r>
              <a:rPr lang="en-US" sz="1600" smtClean="0"/>
              <a:t>Tells longer stories</a:t>
            </a:r>
          </a:p>
          <a:p>
            <a:r>
              <a:rPr lang="en-US" sz="1600" smtClean="0"/>
              <a:t>Says name and address</a:t>
            </a:r>
          </a:p>
          <a:p>
            <a:pPr>
              <a:buFont typeface="Wingdings 2" pitchFamily="18" charset="2"/>
              <a:buNone/>
            </a:pPr>
            <a:endParaRPr lang="en-US" sz="1600" smtClean="0"/>
          </a:p>
          <a:p>
            <a:pPr>
              <a:buFont typeface="Wingdings 2" pitchFamily="18" charset="2"/>
              <a:buNone/>
            </a:pPr>
            <a:endParaRPr lang="en-US" sz="1600" smtClean="0"/>
          </a:p>
          <a:p>
            <a:pPr>
              <a:buFont typeface="Wingdings 2" pitchFamily="18" charset="2"/>
              <a:buNone/>
            </a:pPr>
            <a:endParaRPr lang="en-US" sz="1600" smtClean="0"/>
          </a:p>
          <a:p>
            <a:pPr>
              <a:buFont typeface="Wingdings 2" pitchFamily="18" charset="2"/>
              <a:buNone/>
            </a:pPr>
            <a:endParaRPr lang="en-US" sz="160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1009650" y="676275"/>
            <a:ext cx="7124700" cy="923925"/>
          </a:xfrm>
        </p:spPr>
        <p:txBody>
          <a:bodyPr/>
          <a:lstStyle/>
          <a:p>
            <a:r>
              <a:rPr lang="en-US" smtClean="0"/>
              <a:t>Language, Emotional, Cognitive</a:t>
            </a:r>
          </a:p>
        </p:txBody>
      </p:sp>
      <p:sp>
        <p:nvSpPr>
          <p:cNvPr id="69636" name="Rectangle 4"/>
          <p:cNvSpPr>
            <a:spLocks noGrp="1"/>
          </p:cNvSpPr>
          <p:nvPr>
            <p:ph type="body" sz="half" idx="1"/>
          </p:nvPr>
        </p:nvSpPr>
        <p:spPr>
          <a:xfrm>
            <a:off x="1009650" y="1806575"/>
            <a:ext cx="3486150" cy="4052888"/>
          </a:xfrm>
        </p:spPr>
        <p:txBody>
          <a:bodyPr/>
          <a:lstStyle/>
          <a:p>
            <a:pPr>
              <a:buFont typeface="Wingdings 2" pitchFamily="18" charset="2"/>
              <a:buNone/>
            </a:pPr>
            <a:r>
              <a:rPr lang="en-US" sz="1600" smtClean="0"/>
              <a:t>EMOTIONAL: 3 year olds</a:t>
            </a:r>
          </a:p>
          <a:p>
            <a:r>
              <a:rPr lang="en-US" sz="1600" smtClean="0"/>
              <a:t>Expresses affection openly</a:t>
            </a:r>
          </a:p>
          <a:p>
            <a:r>
              <a:rPr lang="en-US" sz="1600" smtClean="0"/>
              <a:t>Expresses a wide range of emotions</a:t>
            </a:r>
          </a:p>
          <a:p>
            <a:r>
              <a:rPr lang="en-US" sz="1600" smtClean="0"/>
              <a:t>Separates easily from parents</a:t>
            </a:r>
          </a:p>
          <a:p>
            <a:r>
              <a:rPr lang="en-US" sz="1600" smtClean="0"/>
              <a:t>Objects to major change in routine</a:t>
            </a:r>
          </a:p>
          <a:p>
            <a:pPr>
              <a:buFont typeface="Wingdings 2" pitchFamily="18" charset="2"/>
              <a:buNone/>
            </a:pPr>
            <a:endParaRPr lang="en-US" sz="1600" smtClean="0"/>
          </a:p>
        </p:txBody>
      </p:sp>
      <p:sp>
        <p:nvSpPr>
          <p:cNvPr id="69637" name="Rectangle 5"/>
          <p:cNvSpPr>
            <a:spLocks noGrp="1"/>
          </p:cNvSpPr>
          <p:nvPr>
            <p:ph type="body" sz="half" idx="2"/>
          </p:nvPr>
        </p:nvSpPr>
        <p:spPr>
          <a:xfrm>
            <a:off x="4648200" y="1806575"/>
            <a:ext cx="3486150" cy="4052888"/>
          </a:xfrm>
        </p:spPr>
        <p:txBody>
          <a:bodyPr/>
          <a:lstStyle/>
          <a:p>
            <a:pPr>
              <a:buFont typeface="Wingdings 2" pitchFamily="18" charset="2"/>
              <a:buNone/>
            </a:pPr>
            <a:r>
              <a:rPr lang="en-US" sz="1600" smtClean="0"/>
              <a:t>EMOTIONAL: 4 year olds</a:t>
            </a:r>
          </a:p>
          <a:p>
            <a:r>
              <a:rPr lang="en-US" sz="1600" smtClean="0"/>
              <a:t>Imagines that many unfamiliar images may be “monsters”</a:t>
            </a:r>
          </a:p>
          <a:p>
            <a:r>
              <a:rPr lang="en-US" sz="1600" smtClean="0"/>
              <a:t>Views self as a whole person involving body, mind, and feelings</a:t>
            </a:r>
          </a:p>
          <a:p>
            <a:r>
              <a:rPr lang="en-US" sz="1600" smtClean="0"/>
              <a:t>Often cannot tell the difference between fantasy and reality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3"/>
          <p:cNvSpPr>
            <a:spLocks noGrp="1"/>
          </p:cNvSpPr>
          <p:nvPr>
            <p:ph type="title"/>
          </p:nvPr>
        </p:nvSpPr>
        <p:spPr>
          <a:xfrm>
            <a:off x="1009650" y="446088"/>
            <a:ext cx="2660650" cy="1185862"/>
          </a:xfrm>
        </p:spPr>
        <p:txBody>
          <a:bodyPr/>
          <a:lstStyle/>
          <a:p>
            <a:endParaRPr lang="en-US" smtClean="0"/>
          </a:p>
        </p:txBody>
      </p:sp>
      <p:sp>
        <p:nvSpPr>
          <p:cNvPr id="18434" name="Content Placeholder 2"/>
          <p:cNvSpPr>
            <a:spLocks noGrp="1"/>
          </p:cNvSpPr>
          <p:nvPr>
            <p:ph idx="1"/>
          </p:nvPr>
        </p:nvSpPr>
        <p:spPr>
          <a:xfrm>
            <a:off x="3852863" y="446088"/>
            <a:ext cx="4279900" cy="5414962"/>
          </a:xfrm>
        </p:spPr>
        <p:txBody>
          <a:bodyPr/>
          <a:lstStyle/>
          <a:p>
            <a:r>
              <a:rPr lang="en-US" smtClean="0"/>
              <a:t>During this period most children are toilet trained, motor development increases with increases in strength and refinement of previous skills such as running, walking and jumping. Muscle development and bone growth is far from mature. Excessive activity and overexertion can injure delicate tissues. During this period, good posture, appropriate exercise and adequate nutrition and rest are essential for optimal development.</a:t>
            </a:r>
          </a:p>
        </p:txBody>
      </p:sp>
      <p:sp>
        <p:nvSpPr>
          <p:cNvPr id="18435" name="Text Placeholder 4"/>
          <p:cNvSpPr>
            <a:spLocks noGrp="1"/>
          </p:cNvSpPr>
          <p:nvPr>
            <p:ph type="body" sz="half" idx="2"/>
          </p:nvPr>
        </p:nvSpPr>
        <p:spPr>
          <a:xfrm>
            <a:off x="1009650" y="1631950"/>
            <a:ext cx="2660650" cy="4229100"/>
          </a:xfrm>
        </p:spPr>
        <p:txBody>
          <a:bodyPr/>
          <a:lstStyle/>
          <a:p>
            <a:r>
              <a:rPr lang="en-US" smtClean="0"/>
              <a:t>Insert picture of toilet training here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a:lstStyle/>
          <a:p>
            <a:r>
              <a:rPr lang="en-US" smtClean="0"/>
              <a:t>Language, Emotional, Cognitive</a:t>
            </a:r>
          </a:p>
        </p:txBody>
      </p:sp>
      <p:sp>
        <p:nvSpPr>
          <p:cNvPr id="71683" name="Rectangle 3"/>
          <p:cNvSpPr>
            <a:spLocks noGrp="1"/>
          </p:cNvSpPr>
          <p:nvPr>
            <p:ph type="body" idx="1"/>
          </p:nvPr>
        </p:nvSpPr>
        <p:spPr/>
        <p:txBody>
          <a:bodyPr/>
          <a:lstStyle/>
          <a:p>
            <a:pPr>
              <a:buFont typeface="Wingdings 2" pitchFamily="18" charset="2"/>
              <a:buNone/>
            </a:pPr>
            <a:r>
              <a:rPr lang="en-US" smtClean="0"/>
              <a:t>EMOTIONAL: 5 year olds</a:t>
            </a:r>
          </a:p>
          <a:p>
            <a:r>
              <a:rPr lang="en-US" smtClean="0"/>
              <a:t>Aware of gender </a:t>
            </a:r>
          </a:p>
          <a:p>
            <a:r>
              <a:rPr lang="en-US" smtClean="0"/>
              <a:t>Able to distinguish fantasy from reality</a:t>
            </a:r>
          </a:p>
          <a:p>
            <a:r>
              <a:rPr lang="en-US" smtClean="0"/>
              <a:t>Sometimes demanding, sometimes eagerly cooperative</a:t>
            </a:r>
          </a:p>
          <a:p>
            <a:endParaRPr lang="en-US" smtClean="0"/>
          </a:p>
          <a:p>
            <a:pPr>
              <a:buFont typeface="Wingdings 2" pitchFamily="18" charset="2"/>
              <a:buNone/>
            </a:pPr>
            <a:endParaRPr 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r>
              <a:rPr lang="en-US" smtClean="0"/>
              <a:t>Language, Emotional, Cognitive</a:t>
            </a:r>
          </a:p>
        </p:txBody>
      </p:sp>
      <p:sp>
        <p:nvSpPr>
          <p:cNvPr id="72707" name="Rectangle 3"/>
          <p:cNvSpPr>
            <a:spLocks noGrp="1"/>
          </p:cNvSpPr>
          <p:nvPr>
            <p:ph type="body" idx="1"/>
          </p:nvPr>
        </p:nvSpPr>
        <p:spPr/>
        <p:txBody>
          <a:bodyPr/>
          <a:lstStyle/>
          <a:p>
            <a:pPr>
              <a:buFont typeface="Wingdings 2" pitchFamily="18" charset="2"/>
              <a:buNone/>
            </a:pPr>
            <a:r>
              <a:rPr lang="en-US" smtClean="0"/>
              <a:t>Piaget’s Preoperational Phase for cognitive theory is from ages 2 to 7. This phase is split into 2 stages: the preconceptual phase (ages 2 to 4) and the phase of intuitive thought (ages 4 to 7). </a:t>
            </a:r>
          </a:p>
          <a:p>
            <a:pPr>
              <a:buFont typeface="Wingdings 2" pitchFamily="18" charset="2"/>
              <a:buNone/>
            </a:pPr>
            <a:r>
              <a:rPr lang="en-US" smtClean="0"/>
              <a:t> Main transitions during these phases:</a:t>
            </a:r>
          </a:p>
          <a:p>
            <a:r>
              <a:rPr lang="en-US" smtClean="0"/>
              <a:t>Shift from totally egocentric thought to social awareness</a:t>
            </a:r>
          </a:p>
          <a:p>
            <a:r>
              <a:rPr lang="en-US" smtClean="0"/>
              <a:t>Ability to consider other viewpoints</a:t>
            </a:r>
          </a:p>
          <a:p>
            <a:endParaRPr lang="en-US" smtClean="0"/>
          </a:p>
          <a:p>
            <a:pPr>
              <a:buFont typeface="Wingdings 2" pitchFamily="18" charset="2"/>
              <a:buNone/>
            </a:pPr>
            <a:endParaRPr lang="en-US"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p:txBody>
          <a:bodyPr/>
          <a:lstStyle/>
          <a:p>
            <a:r>
              <a:rPr lang="en-US" smtClean="0"/>
              <a:t>Language, Emotional, Cognitive</a:t>
            </a:r>
          </a:p>
        </p:txBody>
      </p:sp>
      <p:sp>
        <p:nvSpPr>
          <p:cNvPr id="73731" name="Rectangle 3"/>
          <p:cNvSpPr>
            <a:spLocks noGrp="1"/>
          </p:cNvSpPr>
          <p:nvPr>
            <p:ph type="body" idx="1"/>
          </p:nvPr>
        </p:nvSpPr>
        <p:spPr/>
        <p:txBody>
          <a:bodyPr/>
          <a:lstStyle/>
          <a:p>
            <a:pPr>
              <a:buFont typeface="Wingdings 2" pitchFamily="18" charset="2"/>
              <a:buNone/>
            </a:pPr>
            <a:r>
              <a:rPr lang="en-US" smtClean="0"/>
              <a:t>COGNITIVE: 3 year olds</a:t>
            </a:r>
          </a:p>
          <a:p>
            <a:r>
              <a:rPr lang="en-US" smtClean="0"/>
              <a:t>In the preconceptual phase</a:t>
            </a:r>
          </a:p>
          <a:p>
            <a:r>
              <a:rPr lang="en-US" smtClean="0"/>
              <a:t>Egocentric in thought and behavior</a:t>
            </a:r>
          </a:p>
          <a:p>
            <a:r>
              <a:rPr lang="en-US" smtClean="0"/>
              <a:t>Makes mechanical toys work</a:t>
            </a:r>
          </a:p>
          <a:p>
            <a:r>
              <a:rPr lang="en-US" smtClean="0"/>
              <a:t>Matches an object in hand or room to a picture in a book</a:t>
            </a:r>
          </a:p>
          <a:p>
            <a:r>
              <a:rPr lang="en-US" smtClean="0"/>
              <a:t>Plays make believe with dolls, animals, and people</a:t>
            </a:r>
          </a:p>
          <a:p>
            <a:r>
              <a:rPr lang="en-US" smtClean="0"/>
              <a:t>Sorts objects by shape and color</a:t>
            </a:r>
          </a:p>
          <a:p>
            <a:r>
              <a:rPr lang="en-US" smtClean="0"/>
              <a:t>Completes puzzles with 3 to 4 pieces</a:t>
            </a:r>
          </a:p>
          <a:p>
            <a:r>
              <a:rPr lang="en-US" smtClean="0"/>
              <a:t>Understands concept of “2”</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p:txBody>
          <a:bodyPr/>
          <a:lstStyle/>
          <a:p>
            <a:r>
              <a:rPr lang="en-US" smtClean="0"/>
              <a:t>Language, Emotional, Cognitive</a:t>
            </a:r>
          </a:p>
        </p:txBody>
      </p:sp>
      <p:sp>
        <p:nvSpPr>
          <p:cNvPr id="74755" name="Rectangle 3"/>
          <p:cNvSpPr>
            <a:spLocks noGrp="1"/>
          </p:cNvSpPr>
          <p:nvPr>
            <p:ph type="body" idx="1"/>
          </p:nvPr>
        </p:nvSpPr>
        <p:spPr/>
        <p:txBody>
          <a:bodyPr/>
          <a:lstStyle/>
          <a:p>
            <a:pPr>
              <a:lnSpc>
                <a:spcPct val="90000"/>
              </a:lnSpc>
              <a:buFont typeface="Wingdings 2" pitchFamily="18" charset="2"/>
              <a:buNone/>
            </a:pPr>
            <a:r>
              <a:rPr lang="en-US" smtClean="0"/>
              <a:t>COGNITVE: 4 year olds</a:t>
            </a:r>
          </a:p>
          <a:p>
            <a:pPr>
              <a:lnSpc>
                <a:spcPct val="90000"/>
              </a:lnSpc>
            </a:pPr>
            <a:r>
              <a:rPr lang="en-US" smtClean="0"/>
              <a:t>In the phase of intuitive thought</a:t>
            </a:r>
          </a:p>
          <a:p>
            <a:pPr>
              <a:lnSpc>
                <a:spcPct val="90000"/>
              </a:lnSpc>
            </a:pPr>
            <a:r>
              <a:rPr lang="en-US" smtClean="0"/>
              <a:t>Correctly names some colors</a:t>
            </a:r>
          </a:p>
          <a:p>
            <a:pPr>
              <a:lnSpc>
                <a:spcPct val="90000"/>
              </a:lnSpc>
            </a:pPr>
            <a:r>
              <a:rPr lang="en-US" smtClean="0"/>
              <a:t>Understands the concept of counting and may know a few numbers</a:t>
            </a:r>
          </a:p>
          <a:p>
            <a:pPr>
              <a:lnSpc>
                <a:spcPct val="90000"/>
              </a:lnSpc>
            </a:pPr>
            <a:r>
              <a:rPr lang="en-US" smtClean="0"/>
              <a:t>Tries to solve problems from a single point of view</a:t>
            </a:r>
          </a:p>
          <a:p>
            <a:pPr>
              <a:lnSpc>
                <a:spcPct val="90000"/>
              </a:lnSpc>
            </a:pPr>
            <a:r>
              <a:rPr lang="en-US" smtClean="0"/>
              <a:t>Begins to have a clearer sense of time</a:t>
            </a:r>
          </a:p>
          <a:p>
            <a:pPr>
              <a:lnSpc>
                <a:spcPct val="90000"/>
              </a:lnSpc>
            </a:pPr>
            <a:r>
              <a:rPr lang="en-US" smtClean="0"/>
              <a:t>Follows 3 part commands</a:t>
            </a:r>
          </a:p>
          <a:p>
            <a:pPr>
              <a:lnSpc>
                <a:spcPct val="90000"/>
              </a:lnSpc>
            </a:pPr>
            <a:r>
              <a:rPr lang="en-US" smtClean="0"/>
              <a:t>Recalls parts of a story</a:t>
            </a:r>
          </a:p>
          <a:p>
            <a:pPr>
              <a:lnSpc>
                <a:spcPct val="90000"/>
              </a:lnSpc>
            </a:pPr>
            <a:r>
              <a:rPr lang="en-US" smtClean="0"/>
              <a:t>Understands the concept of “same” and “different”</a:t>
            </a:r>
          </a:p>
          <a:p>
            <a:pPr>
              <a:lnSpc>
                <a:spcPct val="90000"/>
              </a:lnSpc>
            </a:pPr>
            <a:r>
              <a:rPr lang="en-US" smtClean="0"/>
              <a:t>Engages in fantasy play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p:txBody>
          <a:bodyPr/>
          <a:lstStyle/>
          <a:p>
            <a:r>
              <a:rPr lang="en-US" smtClean="0"/>
              <a:t>Language, Emotional, Cognitive</a:t>
            </a:r>
          </a:p>
        </p:txBody>
      </p:sp>
      <p:sp>
        <p:nvSpPr>
          <p:cNvPr id="75779" name="Rectangle 3"/>
          <p:cNvSpPr>
            <a:spLocks noGrp="1"/>
          </p:cNvSpPr>
          <p:nvPr>
            <p:ph type="body" idx="1"/>
          </p:nvPr>
        </p:nvSpPr>
        <p:spPr/>
        <p:txBody>
          <a:bodyPr/>
          <a:lstStyle/>
          <a:p>
            <a:pPr>
              <a:buFont typeface="Wingdings 2" pitchFamily="18" charset="2"/>
              <a:buNone/>
            </a:pPr>
            <a:r>
              <a:rPr lang="en-US" smtClean="0"/>
              <a:t>COGNITIVE: 5 year olds</a:t>
            </a:r>
          </a:p>
          <a:p>
            <a:r>
              <a:rPr lang="en-US" smtClean="0"/>
              <a:t>Can count 10 or more objects</a:t>
            </a:r>
          </a:p>
          <a:p>
            <a:r>
              <a:rPr lang="en-US" smtClean="0"/>
              <a:t>Correctly names at least 4 colors</a:t>
            </a:r>
          </a:p>
          <a:p>
            <a:r>
              <a:rPr lang="en-US" smtClean="0"/>
              <a:t>Better understands the concept of time</a:t>
            </a:r>
          </a:p>
          <a:p>
            <a:r>
              <a:rPr lang="en-US" smtClean="0"/>
              <a:t>Knows about things used every day in the home (money, food, appliances)</a:t>
            </a:r>
          </a:p>
          <a:p>
            <a:pPr>
              <a:buFont typeface="Wingdings 2" pitchFamily="18" charset="2"/>
              <a:buNone/>
            </a:pPr>
            <a:endParaRPr lang="en-US" smtClean="0"/>
          </a:p>
          <a:p>
            <a:pPr>
              <a:buFont typeface="Wingdings 2" pitchFamily="18" charset="2"/>
              <a:buNone/>
            </a:pPr>
            <a:endParaRPr lang="en-US"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p:txBody>
          <a:bodyPr/>
          <a:lstStyle/>
          <a:p>
            <a:pPr algn="ctr"/>
            <a:r>
              <a:rPr lang="en-US" smtClean="0"/>
              <a:t>Safety</a:t>
            </a:r>
          </a:p>
        </p:txBody>
      </p:sp>
      <p:sp>
        <p:nvSpPr>
          <p:cNvPr id="76803" name="Rectangle 3"/>
          <p:cNvSpPr>
            <a:spLocks noGrp="1"/>
          </p:cNvSpPr>
          <p:nvPr>
            <p:ph type="body" idx="1"/>
          </p:nvPr>
        </p:nvSpPr>
        <p:spPr/>
        <p:txBody>
          <a:bodyPr/>
          <a:lstStyle/>
          <a:p>
            <a:pPr>
              <a:lnSpc>
                <a:spcPct val="80000"/>
              </a:lnSpc>
              <a:buFont typeface="Wingdings 2" pitchFamily="18" charset="2"/>
              <a:buNone/>
            </a:pPr>
            <a:r>
              <a:rPr lang="en-US" sz="1600" smtClean="0"/>
              <a:t>Accidents are the leading cause of death for children! </a:t>
            </a:r>
          </a:p>
          <a:p>
            <a:pPr>
              <a:lnSpc>
                <a:spcPct val="80000"/>
              </a:lnSpc>
              <a:buFont typeface="Wingdings 2" pitchFamily="18" charset="2"/>
              <a:buNone/>
            </a:pPr>
            <a:r>
              <a:rPr lang="en-US" sz="1600" smtClean="0"/>
              <a:t>Safety tips for preventing harm to a child are:</a:t>
            </a:r>
          </a:p>
          <a:p>
            <a:pPr>
              <a:lnSpc>
                <a:spcPct val="80000"/>
              </a:lnSpc>
            </a:pPr>
            <a:r>
              <a:rPr lang="en-US" sz="1600" smtClean="0"/>
              <a:t>Use a toddler/convertible safety seat in the back seat of the car. Continue to use it until your child outgrows it (about 40 lbs.) and then use a booster seat until the lap and shoulder belts fit correctly (child weighs 80 lbs and is 4ft 9 in tall).</a:t>
            </a:r>
          </a:p>
          <a:p>
            <a:pPr>
              <a:lnSpc>
                <a:spcPct val="80000"/>
              </a:lnSpc>
            </a:pPr>
            <a:r>
              <a:rPr lang="en-US" sz="1600" smtClean="0"/>
              <a:t>Never place child in the front seat of a car that has a passenger aide airbag.</a:t>
            </a:r>
          </a:p>
          <a:p>
            <a:pPr>
              <a:lnSpc>
                <a:spcPct val="80000"/>
              </a:lnSpc>
            </a:pPr>
            <a:r>
              <a:rPr lang="en-US" sz="1600" smtClean="0"/>
              <a:t>Make sure the used or hand-me-down equipment (car seats, strollers, toys, cribs, etc.) haven’t been recalled for safety reasons. </a:t>
            </a:r>
          </a:p>
          <a:p>
            <a:pPr>
              <a:lnSpc>
                <a:spcPct val="80000"/>
              </a:lnSpc>
              <a:buFont typeface="Wingdings 2" pitchFamily="18" charset="2"/>
              <a:buNone/>
            </a:pPr>
            <a:r>
              <a:rPr lang="en-US" sz="1600" smtClean="0"/>
              <a:t>			consumer product safety commission: 1-800-638-2772 or </a:t>
            </a:r>
            <a:r>
              <a:rPr lang="en-US" sz="1600" smtClean="0">
                <a:hlinkClick r:id="rId2"/>
              </a:rPr>
              <a:t>www.cpsc.gov</a:t>
            </a:r>
            <a:endParaRPr lang="en-US" sz="1600" smtClean="0"/>
          </a:p>
          <a:p>
            <a:pPr>
              <a:lnSpc>
                <a:spcPct val="80000"/>
              </a:lnSpc>
            </a:pPr>
            <a:r>
              <a:rPr lang="en-US" sz="1600" smtClean="0"/>
              <a:t>Install smoke and corbon monoxide detectors. Have an escape plan in case of a fire, use flame retardant sleepware and teach about fire safety</a:t>
            </a:r>
          </a:p>
          <a:p>
            <a:pPr>
              <a:lnSpc>
                <a:spcPct val="80000"/>
              </a:lnSpc>
              <a:buFont typeface="Wingdings 2" pitchFamily="18" charset="2"/>
              <a:buNone/>
            </a:pPr>
            <a:endParaRPr lang="en-US" sz="1600" smtClean="0"/>
          </a:p>
          <a:p>
            <a:pPr>
              <a:lnSpc>
                <a:spcPct val="80000"/>
              </a:lnSpc>
              <a:buFont typeface="Wingdings 2" pitchFamily="18" charset="2"/>
              <a:buNone/>
            </a:pPr>
            <a:endParaRPr lang="en-US" sz="160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p:txBody>
          <a:bodyPr/>
          <a:lstStyle/>
          <a:p>
            <a:pPr algn="ctr"/>
            <a:r>
              <a:rPr lang="en-US" smtClean="0"/>
              <a:t>Safety</a:t>
            </a:r>
          </a:p>
        </p:txBody>
      </p:sp>
      <p:sp>
        <p:nvSpPr>
          <p:cNvPr id="77827" name="Rectangle 3"/>
          <p:cNvSpPr>
            <a:spLocks noGrp="1"/>
          </p:cNvSpPr>
          <p:nvPr>
            <p:ph type="body" idx="1"/>
          </p:nvPr>
        </p:nvSpPr>
        <p:spPr/>
        <p:txBody>
          <a:bodyPr/>
          <a:lstStyle/>
          <a:p>
            <a:pPr>
              <a:lnSpc>
                <a:spcPct val="90000"/>
              </a:lnSpc>
            </a:pPr>
            <a:r>
              <a:rPr lang="en-US" smtClean="0"/>
              <a:t>Maintain smoke free environments for children</a:t>
            </a:r>
          </a:p>
          <a:p>
            <a:pPr>
              <a:lnSpc>
                <a:spcPct val="90000"/>
              </a:lnSpc>
            </a:pPr>
            <a:r>
              <a:rPr lang="en-US" smtClean="0"/>
              <a:t>Avoid exposing children to too much sun (USE SUNSCREEN)</a:t>
            </a:r>
          </a:p>
          <a:p>
            <a:pPr>
              <a:lnSpc>
                <a:spcPct val="90000"/>
              </a:lnSpc>
            </a:pPr>
            <a:r>
              <a:rPr lang="en-US" smtClean="0"/>
              <a:t>If there is a gun in the house, keep it and the bullets in a separate locked place</a:t>
            </a:r>
          </a:p>
          <a:p>
            <a:pPr>
              <a:lnSpc>
                <a:spcPct val="90000"/>
              </a:lnSpc>
            </a:pPr>
            <a:r>
              <a:rPr lang="en-US" smtClean="0"/>
              <a:t>Teach pedestrian (crossing streets, etc) and playground safety</a:t>
            </a:r>
          </a:p>
          <a:p>
            <a:pPr>
              <a:lnSpc>
                <a:spcPct val="90000"/>
              </a:lnSpc>
            </a:pPr>
            <a:r>
              <a:rPr lang="en-US" smtClean="0"/>
              <a:t>Teach stranger awareness</a:t>
            </a:r>
          </a:p>
          <a:p>
            <a:pPr>
              <a:lnSpc>
                <a:spcPct val="90000"/>
              </a:lnSpc>
            </a:pPr>
            <a:r>
              <a:rPr lang="en-US" smtClean="0"/>
              <a:t>Always wear a bicycle helmet and avoid bicycling near traffic</a:t>
            </a:r>
          </a:p>
          <a:p>
            <a:pPr>
              <a:lnSpc>
                <a:spcPct val="90000"/>
              </a:lnSpc>
            </a:pPr>
            <a:r>
              <a:rPr lang="en-US" smtClean="0"/>
              <a:t>Practice sports safely: teach to wear all appropriate safety equipment</a:t>
            </a:r>
          </a:p>
          <a:p>
            <a:pPr>
              <a:lnSpc>
                <a:spcPct val="90000"/>
              </a:lnSpc>
            </a:pPr>
            <a:endParaRPr lang="en-US" smtClean="0"/>
          </a:p>
          <a:p>
            <a:pPr>
              <a:lnSpc>
                <a:spcPct val="90000"/>
              </a:lnSpc>
            </a:pPr>
            <a:endParaRPr lang="en-US"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p:txBody>
          <a:bodyPr/>
          <a:lstStyle/>
          <a:p>
            <a:pPr algn="ctr"/>
            <a:r>
              <a:rPr lang="en-US" smtClean="0"/>
              <a:t>Safety</a:t>
            </a:r>
          </a:p>
        </p:txBody>
      </p:sp>
      <p:sp>
        <p:nvSpPr>
          <p:cNvPr id="78851" name="Rectangle 3"/>
          <p:cNvSpPr>
            <a:spLocks noGrp="1"/>
          </p:cNvSpPr>
          <p:nvPr>
            <p:ph type="body" idx="1"/>
          </p:nvPr>
        </p:nvSpPr>
        <p:spPr/>
        <p:txBody>
          <a:bodyPr/>
          <a:lstStyle/>
          <a:p>
            <a:pPr>
              <a:buFont typeface="Wingdings 2" pitchFamily="18" charset="2"/>
              <a:buNone/>
            </a:pPr>
            <a:r>
              <a:rPr lang="en-US" sz="1600" smtClean="0"/>
              <a:t>Child proofing your house:</a:t>
            </a:r>
          </a:p>
          <a:p>
            <a:r>
              <a:rPr lang="en-US" sz="1600" smtClean="0"/>
              <a:t>Use covers on electrical outlets and latches on cabinets</a:t>
            </a:r>
          </a:p>
          <a:p>
            <a:r>
              <a:rPr lang="en-US" sz="1600" smtClean="0"/>
              <a:t>Set the temperature of your hot water heater between 120 and 130 degrees F to prevent scalding burns</a:t>
            </a:r>
          </a:p>
          <a:p>
            <a:r>
              <a:rPr lang="en-US" sz="1600" smtClean="0"/>
              <a:t>Keep household cleaners, chemicals, and medicines completely out of reach and always store them in their original containers. Buy and use  products with child resistant caps. KNOW your local POISON CONTROL CENTER number!!!</a:t>
            </a:r>
          </a:p>
          <a:p>
            <a:r>
              <a:rPr lang="en-US" sz="1600" smtClean="0"/>
              <a:t>Use stair gates and window guards</a:t>
            </a:r>
          </a:p>
          <a:p>
            <a:r>
              <a:rPr lang="en-US" sz="1600" smtClean="0"/>
              <a:t>Remove breakables from low tables and shelves</a:t>
            </a:r>
          </a:p>
          <a:p>
            <a:r>
              <a:rPr lang="en-US" sz="1600" smtClean="0"/>
              <a:t>Tie cords of blinds, curtains, and appliances up out of reach</a:t>
            </a:r>
          </a:p>
          <a:p>
            <a:pPr>
              <a:buFont typeface="Wingdings 2" pitchFamily="18" charset="2"/>
              <a:buNone/>
            </a:pPr>
            <a:endParaRPr lang="en-US" sz="160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p:txBody>
          <a:bodyPr/>
          <a:lstStyle/>
          <a:p>
            <a:pPr algn="ctr"/>
            <a:r>
              <a:rPr lang="en-US" smtClean="0"/>
              <a:t>Safety</a:t>
            </a:r>
          </a:p>
        </p:txBody>
      </p:sp>
      <p:sp>
        <p:nvSpPr>
          <p:cNvPr id="79875" name="Rectangle 3"/>
          <p:cNvSpPr>
            <a:spLocks noGrp="1"/>
          </p:cNvSpPr>
          <p:nvPr>
            <p:ph type="body" idx="1"/>
          </p:nvPr>
        </p:nvSpPr>
        <p:spPr/>
        <p:txBody>
          <a:bodyPr/>
          <a:lstStyle/>
          <a:p>
            <a:r>
              <a:rPr lang="en-US" sz="1600" smtClean="0"/>
              <a:t>To prevent drowning , empty all water from bathtubs and pails, keep the door to the bathroom closed and never leave your child alone near any container of water</a:t>
            </a:r>
          </a:p>
          <a:p>
            <a:r>
              <a:rPr lang="en-US" sz="1600" smtClean="0"/>
              <a:t>Use life jackets on boats at all times</a:t>
            </a:r>
          </a:p>
          <a:p>
            <a:r>
              <a:rPr lang="en-US" sz="1600" smtClean="0"/>
              <a:t>Child proof swimming pool by enclosing it in a fence with a self-closing and self-latching gate and never leave your child alone in a swimming area (even if they are good swimmers!!!).</a:t>
            </a:r>
          </a:p>
          <a:p>
            <a:r>
              <a:rPr lang="en-US" sz="1600" smtClean="0"/>
              <a:t>Keep  list of emergency numbers near the phone</a:t>
            </a:r>
          </a:p>
          <a:p>
            <a:r>
              <a:rPr lang="en-US" sz="1600" smtClean="0"/>
              <a:t>Lock rooms not child proof</a:t>
            </a:r>
          </a:p>
          <a:p>
            <a:r>
              <a:rPr lang="en-US" sz="1600" smtClean="0"/>
              <a:t>Place burning candles, incense, hot foods, and cigarettes out of reach</a:t>
            </a:r>
          </a:p>
          <a:p>
            <a:r>
              <a:rPr lang="en-US" sz="1600" smtClean="0"/>
              <a:t>Keep electrical wires hidden or out of reach</a:t>
            </a:r>
          </a:p>
          <a:p>
            <a:pPr>
              <a:buFont typeface="Wingdings 2" pitchFamily="18" charset="2"/>
              <a:buNone/>
            </a:pPr>
            <a:endParaRPr lang="en-US" sz="1600" smtClean="0"/>
          </a:p>
          <a:p>
            <a:pPr>
              <a:buFont typeface="Wingdings 2" pitchFamily="18" charset="2"/>
              <a:buNone/>
            </a:pPr>
            <a:endParaRPr lang="en-US" sz="160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p:txBody>
          <a:bodyPr/>
          <a:lstStyle/>
          <a:p>
            <a:pPr algn="ctr"/>
            <a:r>
              <a:rPr lang="en-US" smtClean="0"/>
              <a:t>Safety</a:t>
            </a:r>
          </a:p>
        </p:txBody>
      </p:sp>
      <p:sp>
        <p:nvSpPr>
          <p:cNvPr id="82947" name="Rectangle 3"/>
          <p:cNvSpPr>
            <a:spLocks noGrp="1"/>
          </p:cNvSpPr>
          <p:nvPr>
            <p:ph type="body" idx="1"/>
          </p:nvPr>
        </p:nvSpPr>
        <p:spPr/>
        <p:txBody>
          <a:bodyPr/>
          <a:lstStyle/>
          <a:p>
            <a:pPr>
              <a:lnSpc>
                <a:spcPct val="90000"/>
              </a:lnSpc>
            </a:pPr>
            <a:r>
              <a:rPr lang="en-US" sz="1600" smtClean="0"/>
              <a:t>Administer medicines as a drug not “candy”</a:t>
            </a:r>
          </a:p>
          <a:p>
            <a:pPr>
              <a:lnSpc>
                <a:spcPct val="90000"/>
              </a:lnSpc>
            </a:pPr>
            <a:r>
              <a:rPr lang="en-US" sz="1600" smtClean="0"/>
              <a:t>Do not let electric cord from iron, curling iron, or other appliances hang within child’s reach</a:t>
            </a:r>
          </a:p>
          <a:p>
            <a:pPr>
              <a:lnSpc>
                <a:spcPct val="90000"/>
              </a:lnSpc>
            </a:pPr>
            <a:r>
              <a:rPr lang="en-US" sz="1600" smtClean="0"/>
              <a:t>Caution against eating non-food items such as plants</a:t>
            </a:r>
          </a:p>
          <a:p>
            <a:pPr>
              <a:lnSpc>
                <a:spcPct val="90000"/>
              </a:lnSpc>
            </a:pPr>
            <a:r>
              <a:rPr lang="en-US" sz="1600" smtClean="0"/>
              <a:t>Remove unsecured or scatter rugs</a:t>
            </a:r>
          </a:p>
          <a:p>
            <a:pPr>
              <a:lnSpc>
                <a:spcPct val="90000"/>
              </a:lnSpc>
            </a:pPr>
            <a:r>
              <a:rPr lang="en-US" sz="1600" smtClean="0"/>
              <a:t>Keep doors locked or use child proof doorknob covers at entry to stairs, high porch, or other elevated area, including laundry chute</a:t>
            </a:r>
          </a:p>
          <a:p>
            <a:pPr>
              <a:lnSpc>
                <a:spcPct val="90000"/>
              </a:lnSpc>
            </a:pPr>
            <a:r>
              <a:rPr lang="en-US" sz="1600" smtClean="0"/>
              <a:t>Store all dangerous tools and garden equipment in locked cabinet</a:t>
            </a:r>
          </a:p>
          <a:p>
            <a:pPr>
              <a:lnSpc>
                <a:spcPct val="90000"/>
              </a:lnSpc>
            </a:pPr>
            <a:r>
              <a:rPr lang="en-US" sz="1600" smtClean="0"/>
              <a:t>Be alert to danger of supervised animals and household pets</a:t>
            </a:r>
          </a:p>
          <a:p>
            <a:pPr>
              <a:lnSpc>
                <a:spcPct val="90000"/>
              </a:lnSpc>
            </a:pPr>
            <a:r>
              <a:rPr lang="en-US" sz="1600" smtClean="0"/>
              <a:t>Avoid giving sharp or pointed objects (knives, scissors, or toothpicks), especially when walking or running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4"/>
          <p:cNvSpPr>
            <a:spLocks noGrp="1"/>
          </p:cNvSpPr>
          <p:nvPr>
            <p:ph type="title"/>
          </p:nvPr>
        </p:nvSpPr>
        <p:spPr/>
        <p:txBody>
          <a:bodyPr/>
          <a:lstStyle/>
          <a:p>
            <a:r>
              <a:rPr lang="en-US" smtClean="0"/>
              <a:t>Nutrition</a:t>
            </a:r>
          </a:p>
        </p:txBody>
      </p:sp>
      <p:sp>
        <p:nvSpPr>
          <p:cNvPr id="6" name="Content Placeholder 5"/>
          <p:cNvSpPr>
            <a:spLocks noGrp="1"/>
          </p:cNvSpPr>
          <p:nvPr>
            <p:ph idx="1"/>
          </p:nvPr>
        </p:nvSpPr>
        <p:spPr/>
        <p:txBody>
          <a:bodyPr rtlCol="0">
            <a:normAutofit/>
          </a:bodyPr>
          <a:lstStyle/>
          <a:p>
            <a:pPr fontAlgn="auto">
              <a:buFont typeface="Wingdings 2" charset="2"/>
              <a:buChar char=""/>
              <a:defRPr/>
            </a:pPr>
            <a:r>
              <a:rPr lang="en-US" dirty="0" smtClean="0"/>
              <a:t>Nutritional requirements are similar to those for toddlers. </a:t>
            </a:r>
          </a:p>
          <a:p>
            <a:pPr fontAlgn="auto">
              <a:buFont typeface="Wingdings 2" charset="2"/>
              <a:buChar char=""/>
              <a:defRPr/>
            </a:pPr>
            <a:r>
              <a:rPr lang="en-US" dirty="0" smtClean="0"/>
              <a:t>Caloric requirements continue to decrease slightly. </a:t>
            </a:r>
          </a:p>
          <a:p>
            <a:pPr marL="0" indent="0" fontAlgn="auto">
              <a:buFont typeface="Wingdings 2" charset="2"/>
              <a:buNone/>
              <a:defRPr/>
            </a:pPr>
            <a:r>
              <a:rPr lang="en-US" dirty="0" smtClean="0"/>
              <a:t>	Caloric requirements = 90kcal/kg for an 	average intake of 1800cal per day</a:t>
            </a:r>
          </a:p>
          <a:p>
            <a:pPr fontAlgn="auto">
              <a:buFont typeface="Wingdings 2" charset="2"/>
              <a:buChar char=""/>
              <a:defRPr/>
            </a:pPr>
            <a:r>
              <a:rPr lang="en-US" dirty="0" smtClean="0"/>
              <a:t>Fluid requirements may also decrease slightly to around 100ml/kg/day but depend on activity level, climate conditions and state of health.</a:t>
            </a:r>
          </a:p>
          <a:p>
            <a:pPr fontAlgn="auto">
              <a:buFont typeface="Wingdings 2" charset="2"/>
              <a:buChar char=""/>
              <a:defRPr/>
            </a:pP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a:xfrm>
            <a:off x="990600" y="685800"/>
            <a:ext cx="7124700" cy="923925"/>
          </a:xfrm>
        </p:spPr>
        <p:txBody>
          <a:bodyPr/>
          <a:lstStyle/>
          <a:p>
            <a:pPr algn="ctr"/>
            <a:r>
              <a:rPr lang="en-US" smtClean="0"/>
              <a:t>Safety</a:t>
            </a:r>
          </a:p>
        </p:txBody>
      </p:sp>
      <p:sp>
        <p:nvSpPr>
          <p:cNvPr id="80899" name="Rectangle 3"/>
          <p:cNvSpPr>
            <a:spLocks noGrp="1"/>
          </p:cNvSpPr>
          <p:nvPr>
            <p:ph type="body" idx="1"/>
          </p:nvPr>
        </p:nvSpPr>
        <p:spPr/>
        <p:txBody>
          <a:bodyPr/>
          <a:lstStyle/>
          <a:p>
            <a:pPr>
              <a:buFont typeface="Wingdings 2" pitchFamily="18" charset="2"/>
              <a:buNone/>
            </a:pPr>
            <a:r>
              <a:rPr lang="en-US" smtClean="0"/>
              <a:t>Prevent choking:</a:t>
            </a:r>
          </a:p>
          <a:p>
            <a:r>
              <a:rPr lang="en-US" smtClean="0"/>
              <a:t>Cut food into bite size pieces. Be careful with foods like grapes, hotdogs, raw carrots, celery sticks, etc</a:t>
            </a:r>
          </a:p>
          <a:p>
            <a:r>
              <a:rPr lang="en-US" smtClean="0"/>
              <a:t>Do not let your child eat while playing or running</a:t>
            </a:r>
          </a:p>
          <a:p>
            <a:r>
              <a:rPr lang="en-US" smtClean="0"/>
              <a:t>Avoid foods such as peanuts, hard candy, whole grapes, popcorn, and whole hotdogs, since they can easily cause choking</a:t>
            </a:r>
          </a:p>
          <a:p>
            <a:r>
              <a:rPr lang="en-US" smtClean="0"/>
              <a:t>Avoid allowing your child to play with rubber or latex balloons. They can play with Mylar balloons instead.</a:t>
            </a:r>
          </a:p>
          <a:p>
            <a:r>
              <a:rPr lang="en-US" smtClean="0"/>
              <a:t>Take a first-aid course to learn what to do if your child is choking</a:t>
            </a:r>
          </a:p>
          <a:p>
            <a:pPr>
              <a:buFont typeface="Wingdings 2" pitchFamily="18" charset="2"/>
              <a:buNone/>
            </a:pPr>
            <a:endParaRPr lang="en-US" smtClean="0"/>
          </a:p>
          <a:p>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Nutrition</a:t>
            </a:r>
          </a:p>
        </p:txBody>
      </p:sp>
      <p:sp>
        <p:nvSpPr>
          <p:cNvPr id="21506" name="Content Placeholder 2"/>
          <p:cNvSpPr>
            <a:spLocks noGrp="1"/>
          </p:cNvSpPr>
          <p:nvPr>
            <p:ph idx="1"/>
          </p:nvPr>
        </p:nvSpPr>
        <p:spPr/>
        <p:txBody>
          <a:bodyPr/>
          <a:lstStyle/>
          <a:p>
            <a:r>
              <a:rPr lang="en-US" smtClean="0"/>
              <a:t>The American Academy of Pediatrics recommends the following intake levels for children over the age of 2</a:t>
            </a:r>
          </a:p>
          <a:p>
            <a:pPr lvl="1"/>
            <a:r>
              <a:rPr lang="en-US" smtClean="0"/>
              <a:t>Protein intake of 13-19g/day</a:t>
            </a:r>
          </a:p>
          <a:p>
            <a:pPr lvl="1"/>
            <a:r>
              <a:rPr lang="en-US" smtClean="0"/>
              <a:t>Saturated fats : less than 10% of total calories, with a total fat intake over several days between 20 and 30%</a:t>
            </a:r>
          </a:p>
          <a:p>
            <a:pPr lvl="1"/>
            <a:r>
              <a:rPr lang="en-US" smtClean="0"/>
              <a:t>Evidence has shown the decreased incidence of chronic disease with lower levels of fat intake.</a:t>
            </a:r>
          </a:p>
          <a:p>
            <a:pPr lvl="1"/>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Nutrition</a:t>
            </a:r>
          </a:p>
        </p:txBody>
      </p:sp>
      <p:sp>
        <p:nvSpPr>
          <p:cNvPr id="3" name="Content Placeholder 2"/>
          <p:cNvSpPr>
            <a:spLocks noGrp="1"/>
          </p:cNvSpPr>
          <p:nvPr>
            <p:ph idx="1"/>
          </p:nvPr>
        </p:nvSpPr>
        <p:spPr/>
        <p:txBody>
          <a:bodyPr rtlCol="0">
            <a:normAutofit/>
          </a:bodyPr>
          <a:lstStyle/>
          <a:p>
            <a:pPr fontAlgn="auto">
              <a:buFont typeface="Wingdings 2" charset="2"/>
              <a:buChar char=""/>
              <a:defRPr/>
            </a:pPr>
            <a:r>
              <a:rPr lang="en-US" dirty="0" smtClean="0"/>
              <a:t>Recommended daily calcium intake for children 1 to 3 years = 500mg , children 4 to 8 years = 800mg. </a:t>
            </a:r>
          </a:p>
          <a:p>
            <a:pPr lvl="1" fontAlgn="auto">
              <a:buFont typeface="Wingdings 2" charset="2"/>
              <a:buChar char=""/>
              <a:defRPr/>
            </a:pPr>
            <a:r>
              <a:rPr lang="en-US" dirty="0" smtClean="0"/>
              <a:t>Milk and dairy products are excellent sources of calcium and vit D. </a:t>
            </a:r>
          </a:p>
          <a:p>
            <a:pPr marL="457200" lvl="1" indent="0" fontAlgn="auto">
              <a:buFont typeface="Wingdings 2" charset="2"/>
              <a:buNone/>
              <a:defRPr/>
            </a:pPr>
            <a:endParaRPr lang="en-US" dirty="0"/>
          </a:p>
          <a:p>
            <a:pPr marL="457200" lvl="1" indent="0" fontAlgn="auto">
              <a:buFont typeface="Wingdings 2" charset="2"/>
              <a:buNone/>
              <a:defRPr/>
            </a:pPr>
            <a:r>
              <a:rPr lang="en-US" dirty="0" smtClean="0"/>
              <a:t>Insert some sort of milk drinking picture here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009650" y="1387475"/>
            <a:ext cx="3481388" cy="1112838"/>
          </a:xfrm>
        </p:spPr>
        <p:txBody>
          <a:bodyPr/>
          <a:lstStyle/>
          <a:p>
            <a:r>
              <a:rPr lang="en-US" sz="4800" smtClean="0"/>
              <a:t>Nutrition</a:t>
            </a:r>
          </a:p>
        </p:txBody>
      </p:sp>
      <p:sp>
        <p:nvSpPr>
          <p:cNvPr id="23554" name="Content Placeholder 2"/>
          <p:cNvSpPr>
            <a:spLocks noGrp="1"/>
          </p:cNvSpPr>
          <p:nvPr>
            <p:ph type="body" sz="half" idx="2"/>
          </p:nvPr>
        </p:nvSpPr>
        <p:spPr>
          <a:xfrm>
            <a:off x="1009650" y="2500313"/>
            <a:ext cx="3481388" cy="2530475"/>
          </a:xfrm>
        </p:spPr>
        <p:txBody>
          <a:bodyPr/>
          <a:lstStyle/>
          <a:p>
            <a:r>
              <a:rPr lang="en-US" sz="1800" smtClean="0"/>
              <a:t>MyPyramid for Kids is appropriate for preschoolers and children as young as 2 years of age. </a:t>
            </a:r>
          </a:p>
        </p:txBody>
      </p:sp>
      <p:pic>
        <p:nvPicPr>
          <p:cNvPr id="23555" name="Picture 2"/>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6617" r="16617"/>
          <a:stretch>
            <a:fillRect/>
          </a:stretch>
        </p:blipFill>
        <p:spPr>
          <a:prstGeom prst="rect">
            <a:avLst/>
          </a:prstGeom>
          <a:ln w="9525">
            <a:noFill/>
          </a:ln>
          <a:extLst>
            <a:ext uri="{91240B29-F687-4F45-9708-019B960494DF}">
              <a14:hiddenLine xmlns:a14="http://schemas.microsoft.com/office/drawing/2010/main" w="76200">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1829</TotalTime>
  <Words>3968</Words>
  <Application>Microsoft Office PowerPoint</Application>
  <PresentationFormat>On-screen Show (4:3)</PresentationFormat>
  <Paragraphs>422</Paragraphs>
  <Slides>60</Slides>
  <Notes>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Autumn</vt:lpstr>
      <vt:lpstr>Growth and Development: Preschool Period</vt:lpstr>
      <vt:lpstr>Introduction</vt:lpstr>
      <vt:lpstr>Physical Growth</vt:lpstr>
      <vt:lpstr>Physical Growth</vt:lpstr>
      <vt:lpstr>PowerPoint Presentation</vt:lpstr>
      <vt:lpstr>Nutrition</vt:lpstr>
      <vt:lpstr>Nutrition</vt:lpstr>
      <vt:lpstr>Nutrition</vt:lpstr>
      <vt:lpstr>Nutrition</vt:lpstr>
      <vt:lpstr>Nutrition</vt:lpstr>
      <vt:lpstr>Nutrition</vt:lpstr>
      <vt:lpstr>Nutrition</vt:lpstr>
      <vt:lpstr>Promoting Development in ADL’s</vt:lpstr>
      <vt:lpstr>Promoting Development in ADL’s</vt:lpstr>
      <vt:lpstr>Promoting Development in ADL’s</vt:lpstr>
      <vt:lpstr>Promoting Development in ADL’s</vt:lpstr>
      <vt:lpstr>Promoting Healthy Family Functioning</vt:lpstr>
      <vt:lpstr>Promoting Healthy Family Functioning</vt:lpstr>
      <vt:lpstr>Promoting Healthy Family Functioning</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 </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Spirituality of the Preschooler</vt:lpstr>
      <vt:lpstr>Spirituality of the Preschooler</vt:lpstr>
      <vt:lpstr>Language, Emotional, Cognitive</vt:lpstr>
      <vt:lpstr>Language, Emotional, Cognitive</vt:lpstr>
      <vt:lpstr>Language, Emotional, Cognitive</vt:lpstr>
      <vt:lpstr>Language, Emotional, Cognitive</vt:lpstr>
      <vt:lpstr>Language, Emotional, Cognitive</vt:lpstr>
      <vt:lpstr>Language, Emotional, Cognitive</vt:lpstr>
      <vt:lpstr>Language, Emotional, Cognitive</vt:lpstr>
      <vt:lpstr>Language, Emotional, Cognitive</vt:lpstr>
      <vt:lpstr>Language, Emotional, Cognitive</vt:lpstr>
      <vt:lpstr>Language, Emotional, Cognitive</vt:lpstr>
      <vt:lpstr>Safety</vt:lpstr>
      <vt:lpstr>Safety</vt:lpstr>
      <vt:lpstr>Safety</vt:lpstr>
      <vt:lpstr>Safety</vt:lpstr>
      <vt:lpstr>Safety</vt:lpstr>
      <vt:lpstr>Safety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and Development: Preschool Period</dc:title>
  <dc:creator>Mike</dc:creator>
  <cp:lastModifiedBy>Owner</cp:lastModifiedBy>
  <cp:revision>46</cp:revision>
  <dcterms:created xsi:type="dcterms:W3CDTF">2011-10-17T17:57:09Z</dcterms:created>
  <dcterms:modified xsi:type="dcterms:W3CDTF">2011-10-23T18:02:15Z</dcterms:modified>
</cp:coreProperties>
</file>