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2" autoAdjust="0"/>
    <p:restoredTop sz="94577" autoAdjust="0"/>
  </p:normalViewPr>
  <p:slideViewPr>
    <p:cSldViewPr>
      <p:cViewPr>
        <p:scale>
          <a:sx n="57" d="100"/>
          <a:sy n="57" d="100"/>
        </p:scale>
        <p:origin x="-672" y="-58"/>
      </p:cViewPr>
      <p:guideLst>
        <p:guide orient="horz" pos="2160"/>
        <p:guide pos="2880"/>
      </p:guideLst>
    </p:cSldViewPr>
  </p:slideViewPr>
  <p:outlineViewPr>
    <p:cViewPr>
      <p:scale>
        <a:sx n="33" d="100"/>
        <a:sy n="33" d="100"/>
      </p:scale>
      <p:origin x="0" y="4759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E3E94-6D8D-44C0-B27B-A49E9A1369D6}" type="datetimeFigureOut">
              <a:rPr lang="en-US" smtClean="0"/>
              <a:t>10/22/2011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9BCEE-D1C6-410C-B3F2-FEA344FAF874}" type="slidenum">
              <a:rPr lang="en-US" smtClean="0"/>
              <a:t>‹#›</a:t>
            </a:fld>
            <a:endParaRPr lang="en-US" dirty="0"/>
          </a:p>
        </p:txBody>
      </p:sp>
    </p:spTree>
    <p:extLst>
      <p:ext uri="{BB962C8B-B14F-4D97-AF65-F5344CB8AC3E}">
        <p14:creationId xmlns:p14="http://schemas.microsoft.com/office/powerpoint/2010/main" val="2701388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Louise, I don’t know if this cuts into your Milestone section. Go</a:t>
            </a:r>
            <a:r>
              <a:rPr lang="en-US" baseline="0" dirty="0" smtClean="0"/>
              <a:t> ahead and cut it out or make changes if it does overlap with yours.</a:t>
            </a:r>
            <a:endParaRPr lang="en-US" dirty="0"/>
          </a:p>
        </p:txBody>
      </p:sp>
      <p:sp>
        <p:nvSpPr>
          <p:cNvPr id="4" name="Slide Number Placeholder 3"/>
          <p:cNvSpPr>
            <a:spLocks noGrp="1"/>
          </p:cNvSpPr>
          <p:nvPr>
            <p:ph type="sldNum" sz="quarter" idx="10"/>
          </p:nvPr>
        </p:nvSpPr>
        <p:spPr/>
        <p:txBody>
          <a:bodyPr/>
          <a:lstStyle/>
          <a:p>
            <a:fld id="{37D9BCEE-D1C6-410C-B3F2-FEA344FAF874}" type="slidenum">
              <a:rPr lang="en-US" smtClean="0"/>
              <a:t>5</a:t>
            </a:fld>
            <a:endParaRPr lang="en-US" dirty="0"/>
          </a:p>
        </p:txBody>
      </p:sp>
    </p:spTree>
    <p:extLst>
      <p:ext uri="{BB962C8B-B14F-4D97-AF65-F5344CB8AC3E}">
        <p14:creationId xmlns:p14="http://schemas.microsoft.com/office/powerpoint/2010/main" val="201019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BCEE-D1C6-410C-B3F2-FEA344FAF874}" type="slidenum">
              <a:rPr lang="en-US" smtClean="0"/>
              <a:t>29</a:t>
            </a:fld>
            <a:endParaRPr lang="en-US" dirty="0"/>
          </a:p>
        </p:txBody>
      </p:sp>
    </p:spTree>
    <p:extLst>
      <p:ext uri="{BB962C8B-B14F-4D97-AF65-F5344CB8AC3E}">
        <p14:creationId xmlns:p14="http://schemas.microsoft.com/office/powerpoint/2010/main" val="426960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1DC08-BAEE-41CE-B0C3-DB6421939094}" type="datetimeFigureOut">
              <a:rPr lang="en-US" smtClean="0"/>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1DC08-BAEE-41CE-B0C3-DB6421939094}" type="datetimeFigureOut">
              <a:rPr lang="en-US" smtClean="0"/>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1DC08-BAEE-41CE-B0C3-DB6421939094}" type="datetimeFigureOut">
              <a:rPr lang="en-US" smtClean="0"/>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1DC08-BAEE-41CE-B0C3-DB6421939094}" type="datetimeFigureOut">
              <a:rPr lang="en-US" smtClean="0"/>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1DC08-BAEE-41CE-B0C3-DB6421939094}" type="datetimeFigureOut">
              <a:rPr lang="en-US" smtClean="0"/>
              <a:t>10/22/2011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61DC08-BAEE-41CE-B0C3-DB6421939094}" type="datetimeFigureOut">
              <a:rPr lang="en-US" smtClean="0"/>
              <a:t>10/22/2011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1DC08-BAEE-41CE-B0C3-DB6421939094}" type="datetimeFigureOut">
              <a:rPr lang="en-US" smtClean="0"/>
              <a:t>10/22/2011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1DC08-BAEE-41CE-B0C3-DB6421939094}" type="datetimeFigureOut">
              <a:rPr lang="en-US" smtClean="0"/>
              <a:t>10/22/2011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1DC08-BAEE-41CE-B0C3-DB6421939094}" type="datetimeFigureOut">
              <a:rPr lang="en-US" smtClean="0"/>
              <a:t>10/22/2011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1DC08-BAEE-41CE-B0C3-DB6421939094}" type="datetimeFigureOut">
              <a:rPr lang="en-US" smtClean="0"/>
              <a:t>10/22/2011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9C3FD-2956-4864-9655-DA0878D7FF5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1DC08-BAEE-41CE-B0C3-DB6421939094}" type="datetimeFigureOut">
              <a:rPr lang="en-US" smtClean="0"/>
              <a:t>10/22/2011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9C3FD-2956-4864-9655-DA0878D7FF5A}" type="slidenum">
              <a:rPr lang="en-US" smtClean="0"/>
              <a:t>‹#›</a:t>
            </a:fld>
            <a:endParaRPr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5261DC08-BAEE-41CE-B0C3-DB6421939094}" type="datetimeFigureOut">
              <a:rPr lang="en-US" smtClean="0"/>
              <a:t>10/22/2011</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0429C3FD-2956-4864-9655-DA0878D7FF5A}" type="slidenum">
              <a:rPr lang="en-US" smtClean="0"/>
              <a:t>‹#›</a:t>
            </a:fld>
            <a:endParaRPr lang="en-US" dirty="0"/>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7117180" cy="1470025"/>
          </a:xfrm>
        </p:spPr>
        <p:txBody>
          <a:bodyPr/>
          <a:lstStyle/>
          <a:p>
            <a:r>
              <a:rPr lang="en-US" dirty="0" smtClean="0"/>
              <a:t>Growth and Development: Preschool Period</a:t>
            </a:r>
            <a:endParaRPr lang="en-US" dirty="0"/>
          </a:p>
        </p:txBody>
      </p:sp>
      <p:sp>
        <p:nvSpPr>
          <p:cNvPr id="3" name="Subtitle 2"/>
          <p:cNvSpPr>
            <a:spLocks noGrp="1"/>
          </p:cNvSpPr>
          <p:nvPr>
            <p:ph type="subTitle" idx="1"/>
          </p:nvPr>
        </p:nvSpPr>
        <p:spPr>
          <a:xfrm>
            <a:off x="1009442" y="3733800"/>
            <a:ext cx="7117180" cy="1981200"/>
          </a:xfrm>
        </p:spPr>
        <p:txBody>
          <a:bodyPr>
            <a:normAutofit/>
          </a:bodyPr>
          <a:lstStyle/>
          <a:p>
            <a:r>
              <a:rPr lang="en-US" dirty="0" smtClean="0"/>
              <a:t>Erica Friend</a:t>
            </a:r>
          </a:p>
          <a:p>
            <a:r>
              <a:rPr lang="en-US" dirty="0" smtClean="0"/>
              <a:t>Mike Gedridge</a:t>
            </a:r>
          </a:p>
          <a:p>
            <a:r>
              <a:rPr lang="en-US" dirty="0" smtClean="0"/>
              <a:t>Louise Cook</a:t>
            </a:r>
          </a:p>
          <a:p>
            <a:r>
              <a:rPr lang="en-US" dirty="0" smtClean="0"/>
              <a:t>Nancy Montgomery</a:t>
            </a:r>
            <a:endParaRPr lang="en-US" dirty="0"/>
          </a:p>
        </p:txBody>
      </p:sp>
    </p:spTree>
    <p:extLst>
      <p:ext uri="{BB962C8B-B14F-4D97-AF65-F5344CB8AC3E}">
        <p14:creationId xmlns:p14="http://schemas.microsoft.com/office/powerpoint/2010/main" val="407843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Nutrition</a:t>
            </a:r>
            <a:endParaRPr lang="en-US" dirty="0"/>
          </a:p>
        </p:txBody>
      </p:sp>
      <p:sp>
        <p:nvSpPr>
          <p:cNvPr id="6" name="Content Placeholder 5"/>
          <p:cNvSpPr>
            <a:spLocks noGrp="1"/>
          </p:cNvSpPr>
          <p:nvPr>
            <p:ph idx="1"/>
          </p:nvPr>
        </p:nvSpPr>
        <p:spPr/>
        <p:txBody>
          <a:bodyPr>
            <a:normAutofit/>
          </a:bodyPr>
          <a:lstStyle/>
          <a:p>
            <a:r>
              <a:rPr lang="en-US" dirty="0" smtClean="0"/>
              <a:t>Excessive consumption of fruit juices has been associated with adverse health effects such as cavities and GI symptoms. Limit intake of fruit juice to 4 to 6 ounces/day for children 1 to 6 years of age. Be aware of nonnutritious fruit drinks containing less than 10% fruit juice and lots of sugar. </a:t>
            </a:r>
          </a:p>
          <a:p>
            <a:endParaRPr lang="en-US" dirty="0"/>
          </a:p>
          <a:p>
            <a:r>
              <a:rPr lang="en-US" dirty="0" smtClean="0"/>
              <a:t>Maybe put in a picture of some nasty teeth</a:t>
            </a:r>
            <a:endParaRPr lang="en-US" dirty="0"/>
          </a:p>
        </p:txBody>
      </p:sp>
    </p:spTree>
    <p:extLst>
      <p:ext uri="{BB962C8B-B14F-4D97-AF65-F5344CB8AC3E}">
        <p14:creationId xmlns:p14="http://schemas.microsoft.com/office/powerpoint/2010/main" val="259308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normAutofit/>
          </a:bodyPr>
          <a:lstStyle/>
          <a:p>
            <a:r>
              <a:rPr lang="en-US" dirty="0" smtClean="0"/>
              <a:t>Some preschoolers still have strong taste preferences and food fads. Around the age of 4, children enter another stage of picky eating. It is important for the parents to be adequate role models in regards to food intake and dietary habits. </a:t>
            </a:r>
          </a:p>
          <a:p>
            <a:endParaRPr lang="en-US" dirty="0"/>
          </a:p>
          <a:p>
            <a:r>
              <a:rPr lang="en-US" dirty="0" smtClean="0"/>
              <a:t>Insert pictures of us eating fast food, and healthy food</a:t>
            </a:r>
            <a:endParaRPr lang="en-US" dirty="0"/>
          </a:p>
        </p:txBody>
      </p:sp>
    </p:spTree>
    <p:extLst>
      <p:ext uri="{BB962C8B-B14F-4D97-AF65-F5344CB8AC3E}">
        <p14:creationId xmlns:p14="http://schemas.microsoft.com/office/powerpoint/2010/main" val="1190579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normAutofit/>
          </a:bodyPr>
          <a:lstStyle/>
          <a:p>
            <a:r>
              <a:rPr lang="en-US" dirty="0" smtClean="0"/>
              <a:t>Things to avoid</a:t>
            </a:r>
          </a:p>
          <a:p>
            <a:pPr lvl="1"/>
            <a:r>
              <a:rPr lang="en-US" dirty="0" smtClean="0"/>
              <a:t>Having the child remain at the table until the plate is clean. This promotes poor eating habits and overeating. Instead, give the child small portions of each item.</a:t>
            </a:r>
          </a:p>
          <a:p>
            <a:pPr lvl="1"/>
            <a:r>
              <a:rPr lang="en-US" dirty="0" smtClean="0"/>
              <a:t>Expecting perfect table manners : The 5 year old is normally ready for the social side of eating, but the 3 or 4 year old still has difficulty sitting still through a long family meal. </a:t>
            </a:r>
          </a:p>
          <a:p>
            <a:pPr lvl="1"/>
            <a:r>
              <a:rPr lang="en-US" dirty="0" smtClean="0"/>
              <a:t>Worrying about everything your child is eating. Remember, quality is much more important than quantity at this time. </a:t>
            </a:r>
          </a:p>
          <a:p>
            <a:pPr lvl="1"/>
            <a:endParaRPr lang="en-US" dirty="0"/>
          </a:p>
        </p:txBody>
      </p:sp>
    </p:spTree>
    <p:extLst>
      <p:ext uri="{BB962C8B-B14F-4D97-AF65-F5344CB8AC3E}">
        <p14:creationId xmlns:p14="http://schemas.microsoft.com/office/powerpoint/2010/main" val="414626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Promoting Development in ADL’s</a:t>
            </a:r>
            <a:endParaRPr lang="en-US" dirty="0"/>
          </a:p>
        </p:txBody>
      </p:sp>
      <p:sp>
        <p:nvSpPr>
          <p:cNvPr id="3" name="Content Placeholder 2"/>
          <p:cNvSpPr>
            <a:spLocks noGrp="1"/>
          </p:cNvSpPr>
          <p:nvPr>
            <p:ph idx="1"/>
          </p:nvPr>
        </p:nvSpPr>
        <p:spPr/>
        <p:txBody>
          <a:bodyPr>
            <a:normAutofit/>
          </a:bodyPr>
          <a:lstStyle/>
          <a:p>
            <a:r>
              <a:rPr lang="en-US" dirty="0" smtClean="0"/>
              <a:t>Playing helps preschoolers develop in their ADL’s</a:t>
            </a:r>
          </a:p>
          <a:p>
            <a:r>
              <a:rPr lang="en-US" dirty="0" smtClean="0"/>
              <a:t>Play should provide for physical, social and mental development</a:t>
            </a:r>
          </a:p>
          <a:p>
            <a:r>
              <a:rPr lang="en-US" dirty="0" smtClean="0"/>
              <a:t>Play activities for physical growth and refinement of motor skills include jumping, running, and climbing</a:t>
            </a:r>
          </a:p>
          <a:p>
            <a:r>
              <a:rPr lang="en-US" dirty="0" smtClean="0"/>
              <a:t>Play activities for muscle development and coordination include tricycles, wagons, gym and sports equipment, sandboxes, wading pools and activities at water parks</a:t>
            </a:r>
          </a:p>
          <a:p>
            <a:endParaRPr lang="en-US" dirty="0"/>
          </a:p>
        </p:txBody>
      </p:sp>
    </p:spTree>
    <p:extLst>
      <p:ext uri="{BB962C8B-B14F-4D97-AF65-F5344CB8AC3E}">
        <p14:creationId xmlns:p14="http://schemas.microsoft.com/office/powerpoint/2010/main" val="306487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Development in ADL’s</a:t>
            </a:r>
            <a:endParaRPr lang="en-US" dirty="0"/>
          </a:p>
        </p:txBody>
      </p:sp>
      <p:sp>
        <p:nvSpPr>
          <p:cNvPr id="3" name="Content Placeholder 2"/>
          <p:cNvSpPr>
            <a:spLocks noGrp="1"/>
          </p:cNvSpPr>
          <p:nvPr>
            <p:ph idx="1"/>
          </p:nvPr>
        </p:nvSpPr>
        <p:spPr/>
        <p:txBody>
          <a:bodyPr/>
          <a:lstStyle/>
          <a:p>
            <a:r>
              <a:rPr lang="en-US" dirty="0" smtClean="0"/>
              <a:t>Swimming and skating teach safety as well as muscle development and coordination</a:t>
            </a:r>
          </a:p>
          <a:p>
            <a:r>
              <a:rPr lang="en-US" dirty="0" smtClean="0"/>
              <a:t>Children often enjoy playing with common household items or even items adult consider junk (boxes, sticks, rocks and dirt)</a:t>
            </a:r>
          </a:p>
          <a:p>
            <a:r>
              <a:rPr lang="en-US" dirty="0" smtClean="0"/>
              <a:t>The preschooler’s imaginative mind enjoys playing for its own sake</a:t>
            </a:r>
            <a:endParaRPr lang="en-US" dirty="0"/>
          </a:p>
        </p:txBody>
      </p:sp>
    </p:spTree>
    <p:extLst>
      <p:ext uri="{BB962C8B-B14F-4D97-AF65-F5344CB8AC3E}">
        <p14:creationId xmlns:p14="http://schemas.microsoft.com/office/powerpoint/2010/main" val="18463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Development in ADL’s</a:t>
            </a:r>
            <a:endParaRPr lang="en-US" dirty="0"/>
          </a:p>
        </p:txBody>
      </p:sp>
      <p:sp>
        <p:nvSpPr>
          <p:cNvPr id="3" name="Content Placeholder 2"/>
          <p:cNvSpPr>
            <a:spLocks noGrp="1"/>
          </p:cNvSpPr>
          <p:nvPr>
            <p:ph idx="1"/>
          </p:nvPr>
        </p:nvSpPr>
        <p:spPr/>
        <p:txBody>
          <a:bodyPr>
            <a:normAutofit/>
          </a:bodyPr>
          <a:lstStyle/>
          <a:p>
            <a:r>
              <a:rPr lang="en-US" dirty="0" smtClean="0"/>
              <a:t>Manipulative, constructive, creative and educational toys provide for quiet activities, fine motor development, and self expression. Easy construction sets, large blocks of various sizes and shapes, a counting frame, alphabet or number flash cards, paints, crayons, simple carpentry tools, musical toys, illustrated books, simple sewing or handicraft sets, large puzzles and clay are suitable toys. (list of suitable toys pg1047)</a:t>
            </a:r>
          </a:p>
          <a:p>
            <a:r>
              <a:rPr lang="en-US" dirty="0" smtClean="0"/>
              <a:t>Electronic games and computer programs are especially valuable in helping children learn basic skills such as letters and simple words</a:t>
            </a:r>
          </a:p>
          <a:p>
            <a:endParaRPr lang="en-US" dirty="0"/>
          </a:p>
        </p:txBody>
      </p:sp>
    </p:spTree>
    <p:extLst>
      <p:ext uri="{BB962C8B-B14F-4D97-AF65-F5344CB8AC3E}">
        <p14:creationId xmlns:p14="http://schemas.microsoft.com/office/powerpoint/2010/main" val="51021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Development in ADL’s</a:t>
            </a:r>
            <a:endParaRPr lang="en-US" dirty="0"/>
          </a:p>
        </p:txBody>
      </p:sp>
      <p:sp>
        <p:nvSpPr>
          <p:cNvPr id="3" name="Content Placeholder 2"/>
          <p:cNvSpPr>
            <a:spLocks noGrp="1"/>
          </p:cNvSpPr>
          <p:nvPr>
            <p:ph idx="1"/>
          </p:nvPr>
        </p:nvSpPr>
        <p:spPr/>
        <p:txBody>
          <a:bodyPr>
            <a:normAutofit/>
          </a:bodyPr>
          <a:lstStyle/>
          <a:p>
            <a:r>
              <a:rPr lang="en-US" dirty="0" smtClean="0"/>
              <a:t>The most characteristic and pervasive preschool activity is imitative, imaginative, and dramatic play</a:t>
            </a:r>
          </a:p>
          <a:p>
            <a:r>
              <a:rPr lang="en-US" dirty="0" smtClean="0"/>
              <a:t>Toward the end of the preschool period, children are less satisfied with make believe or pretend objects and enjoy doing the actual activity, such as cooking or carpentry</a:t>
            </a:r>
          </a:p>
          <a:p>
            <a:r>
              <a:rPr lang="en-US" dirty="0" smtClean="0"/>
              <a:t>Imaginary companions serve many purposes, they become friends in times of loneliness, they accomplish what the child is still attempting and the child may even blame it for wrong doing, or play parent with it and punish them for wrongdoing and assume control and authority in a safe situation</a:t>
            </a:r>
          </a:p>
          <a:p>
            <a:r>
              <a:rPr lang="en-US" dirty="0" smtClean="0"/>
              <a:t>Imaginary playmates are very normal and useful</a:t>
            </a:r>
          </a:p>
          <a:p>
            <a:endParaRPr lang="en-US" dirty="0"/>
          </a:p>
        </p:txBody>
      </p:sp>
    </p:spTree>
    <p:extLst>
      <p:ext uri="{BB962C8B-B14F-4D97-AF65-F5344CB8AC3E}">
        <p14:creationId xmlns:p14="http://schemas.microsoft.com/office/powerpoint/2010/main" val="4151996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endParaRPr lang="en-US" dirty="0"/>
          </a:p>
        </p:txBody>
      </p:sp>
      <p:sp>
        <p:nvSpPr>
          <p:cNvPr id="3" name="Content Placeholder 2"/>
          <p:cNvSpPr>
            <a:spLocks noGrp="1"/>
          </p:cNvSpPr>
          <p:nvPr>
            <p:ph idx="1"/>
          </p:nvPr>
        </p:nvSpPr>
        <p:spPr/>
        <p:txBody>
          <a:bodyPr>
            <a:normAutofit/>
          </a:bodyPr>
          <a:lstStyle/>
          <a:p>
            <a:r>
              <a:rPr lang="en-US" dirty="0" smtClean="0"/>
              <a:t>Parental security, reassurance, guidance and approval is needed by the child, especially when entering preschool or elementary school</a:t>
            </a:r>
          </a:p>
          <a:p>
            <a:r>
              <a:rPr lang="en-US" dirty="0" smtClean="0"/>
              <a:t>Comfort the child when stressed, but remember discipline</a:t>
            </a:r>
          </a:p>
          <a:p>
            <a:r>
              <a:rPr lang="en-US" dirty="0" smtClean="0"/>
              <a:t>Give your child options to make simple decisions for themselves</a:t>
            </a:r>
          </a:p>
          <a:p>
            <a:endParaRPr lang="en-US" dirty="0"/>
          </a:p>
        </p:txBody>
      </p:sp>
    </p:spTree>
    <p:extLst>
      <p:ext uri="{BB962C8B-B14F-4D97-AF65-F5344CB8AC3E}">
        <p14:creationId xmlns:p14="http://schemas.microsoft.com/office/powerpoint/2010/main" val="247882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endParaRPr lang="en-US" dirty="0"/>
          </a:p>
        </p:txBody>
      </p:sp>
      <p:sp>
        <p:nvSpPr>
          <p:cNvPr id="4" name="Content Placeholder 3"/>
          <p:cNvSpPr>
            <a:spLocks noGrp="1"/>
          </p:cNvSpPr>
          <p:nvPr>
            <p:ph sz="half" idx="1"/>
          </p:nvPr>
        </p:nvSpPr>
        <p:spPr/>
        <p:txBody>
          <a:bodyPr/>
          <a:lstStyle/>
          <a:p>
            <a:r>
              <a:rPr lang="en-US" dirty="0" smtClean="0"/>
              <a:t>Incorporate the child into daily activities such as cooking and organizing, make games out of activities.</a:t>
            </a:r>
            <a:endParaRPr lang="en-US" dirty="0"/>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173498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endParaRPr lang="en-US" dirty="0"/>
          </a:p>
        </p:txBody>
      </p:sp>
      <p:sp>
        <p:nvSpPr>
          <p:cNvPr id="3" name="Content Placeholder 2"/>
          <p:cNvSpPr>
            <a:spLocks noGrp="1"/>
          </p:cNvSpPr>
          <p:nvPr>
            <p:ph idx="1"/>
          </p:nvPr>
        </p:nvSpPr>
        <p:spPr/>
        <p:txBody>
          <a:bodyPr>
            <a:normAutofit/>
          </a:bodyPr>
          <a:lstStyle/>
          <a:p>
            <a:r>
              <a:rPr lang="en-US" dirty="0" smtClean="0"/>
              <a:t>When entering another child into the family, the child requires special attention to prevent feelings of desertion and resentment</a:t>
            </a:r>
          </a:p>
          <a:p>
            <a:r>
              <a:rPr lang="en-US" dirty="0" smtClean="0"/>
              <a:t>Preschoolers believe in the power of words and take them literally, remember to say which actions are bad when disciplining the child, remember not to call the child bad because they take it personally and interpret themselves as a bad person.</a:t>
            </a:r>
          </a:p>
          <a:p>
            <a:endParaRPr lang="en-US" dirty="0"/>
          </a:p>
        </p:txBody>
      </p:sp>
    </p:spTree>
    <p:extLst>
      <p:ext uri="{BB962C8B-B14F-4D97-AF65-F5344CB8AC3E}">
        <p14:creationId xmlns:p14="http://schemas.microsoft.com/office/powerpoint/2010/main" val="354860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preschool period is from 3 to 5 years of age. Successful achievement of previous levels of growth and development during the toddler years is essential. In the preschool stage, tasks learned previously are refined.  The combined achievements during the preschool period prepare children for their most significant lifestyle change: entrance to school.</a:t>
            </a:r>
            <a:endParaRPr lang="en-US" dirty="0"/>
          </a:p>
        </p:txBody>
      </p:sp>
    </p:spTree>
    <p:extLst>
      <p:ext uri="{BB962C8B-B14F-4D97-AF65-F5344CB8AC3E}">
        <p14:creationId xmlns:p14="http://schemas.microsoft.com/office/powerpoint/2010/main" val="2446724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latin typeface="Times New Roman" pitchFamily="18" charset="0"/>
                <a:cs typeface="Times New Roman" pitchFamily="18" charset="0"/>
              </a:rPr>
              <a:t>Developmental Milestones of the preschooler</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1066800" y="1815963"/>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marL="0" indent="0">
              <a:lnSpc>
                <a:spcPct val="150000"/>
              </a:lnSpc>
              <a:buNone/>
            </a:pPr>
            <a:r>
              <a:rPr lang="en-US" b="1" dirty="0" smtClean="0">
                <a:solidFill>
                  <a:schemeClr val="bg1"/>
                </a:solidFill>
                <a:latin typeface="Times New Roman" pitchFamily="18" charset="0"/>
                <a:cs typeface="Times New Roman" pitchFamily="18" charset="0"/>
              </a:rPr>
              <a:t>Physical Milestones of 3 year Old:</a:t>
            </a:r>
          </a:p>
          <a:p>
            <a:pPr>
              <a:lnSpc>
                <a:spcPct val="150000"/>
              </a:lnSpc>
              <a:buClrTx/>
              <a:buFont typeface="Wingdings" pitchFamily="2" charset="2"/>
              <a:buChar char="q"/>
            </a:pPr>
            <a:r>
              <a:rPr lang="en-US" sz="1400" b="1" dirty="0" smtClean="0">
                <a:solidFill>
                  <a:schemeClr val="bg1"/>
                </a:solidFill>
                <a:latin typeface="Times New Roman" pitchFamily="18" charset="0"/>
                <a:cs typeface="Times New Roman" pitchFamily="18" charset="0"/>
              </a:rPr>
              <a:t>Average weight 32 pounds</a:t>
            </a:r>
          </a:p>
          <a:p>
            <a:pPr>
              <a:lnSpc>
                <a:spcPct val="150000"/>
              </a:lnSpc>
              <a:buClrTx/>
              <a:buFont typeface="Wingdings" pitchFamily="2" charset="2"/>
              <a:buChar char="q"/>
            </a:pPr>
            <a:r>
              <a:rPr lang="en-US" sz="1400" b="1" dirty="0" smtClean="0">
                <a:solidFill>
                  <a:schemeClr val="bg1"/>
                </a:solidFill>
                <a:latin typeface="Times New Roman" pitchFamily="18" charset="0"/>
                <a:cs typeface="Times New Roman" pitchFamily="18" charset="0"/>
              </a:rPr>
              <a:t>Average Height 37.5 inches</a:t>
            </a:r>
          </a:p>
          <a:p>
            <a:pPr>
              <a:lnSpc>
                <a:spcPct val="150000"/>
              </a:lnSpc>
              <a:buClrTx/>
              <a:buFont typeface="Wingdings" pitchFamily="2" charset="2"/>
              <a:buChar char="q"/>
            </a:pPr>
            <a:r>
              <a:rPr lang="en-US" sz="1400" b="1" dirty="0" smtClean="0">
                <a:solidFill>
                  <a:schemeClr val="bg1"/>
                </a:solidFill>
                <a:latin typeface="Times New Roman" pitchFamily="18" charset="0"/>
                <a:cs typeface="Times New Roman" pitchFamily="18" charset="0"/>
              </a:rPr>
              <a:t>Usual weight gain is 4 to 6 pounds</a:t>
            </a:r>
          </a:p>
          <a:p>
            <a:pPr>
              <a:lnSpc>
                <a:spcPct val="150000"/>
              </a:lnSpc>
              <a:buClrTx/>
              <a:buFont typeface="Wingdings" pitchFamily="2" charset="2"/>
              <a:buChar char="q"/>
            </a:pPr>
            <a:r>
              <a:rPr lang="en-US" sz="1400" b="1" dirty="0" smtClean="0">
                <a:solidFill>
                  <a:schemeClr val="bg1"/>
                </a:solidFill>
                <a:latin typeface="Times New Roman" pitchFamily="18" charset="0"/>
                <a:cs typeface="Times New Roman" pitchFamily="18" charset="0"/>
              </a:rPr>
              <a:t>May have achieved night time control of bladder</a:t>
            </a: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352800"/>
            <a:ext cx="2794000" cy="2209800"/>
          </a:xfrm>
          <a:prstGeom prst="rect">
            <a:avLst/>
          </a:prstGeom>
        </p:spPr>
      </p:pic>
    </p:spTree>
    <p:extLst>
      <p:ext uri="{BB962C8B-B14F-4D97-AF65-F5344CB8AC3E}">
        <p14:creationId xmlns:p14="http://schemas.microsoft.com/office/powerpoint/2010/main" val="146535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marL="0" indent="0">
              <a:buNone/>
            </a:pPr>
            <a:r>
              <a:rPr lang="en-US" b="1" dirty="0" smtClean="0">
                <a:solidFill>
                  <a:schemeClr val="bg1"/>
                </a:solidFill>
                <a:latin typeface="Times New Roman" pitchFamily="18" charset="0"/>
                <a:cs typeface="Times New Roman" pitchFamily="18" charset="0"/>
              </a:rPr>
              <a:t>Gross  Motor 3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Jumps off bottom step</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Stands on one foot for a few seconds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Rides tricycle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Goes upstairs using alternating feet but comes down using both feet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Broad jumps, hops on one foot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Tries to balance self but not adequate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Climbs well</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Runs easily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Bends over easily without falling</a:t>
            </a:r>
          </a:p>
          <a:p>
            <a:pPr>
              <a:buFont typeface="Wingdings" pitchFamily="2" charset="2"/>
              <a:buChar char="q"/>
            </a:pPr>
            <a:endParaRPr lang="en-US"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733800"/>
            <a:ext cx="3276600" cy="2079412"/>
          </a:xfrm>
          <a:prstGeom prst="rect">
            <a:avLst/>
          </a:prstGeom>
        </p:spPr>
      </p:pic>
    </p:spTree>
    <p:extLst>
      <p:ext uri="{BB962C8B-B14F-4D97-AF65-F5344CB8AC3E}">
        <p14:creationId xmlns:p14="http://schemas.microsoft.com/office/powerpoint/2010/main" val="2973039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Fine Motor Skills 3 Year old</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Builds tower of 9-10 cubes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Makes up and down, side to side &amp; circular lines with pencil or crayon. Can not draw stick figure. Names what has been done</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Builds bridge with 3 cubes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Places pellets in narrow necked bottle</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Turns book pages one at a time</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Screws &amp; unscrews jar lids, nuts &amp; bolts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Turns rotating handles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Feeds self, gets own drink of water, brushes teeth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92254">
            <a:off x="5084057" y="3357775"/>
            <a:ext cx="2609273" cy="2023574"/>
          </a:xfrm>
          <a:prstGeom prst="rect">
            <a:avLst/>
          </a:prstGeom>
        </p:spPr>
      </p:pic>
    </p:spTree>
    <p:extLst>
      <p:ext uri="{BB962C8B-B14F-4D97-AF65-F5344CB8AC3E}">
        <p14:creationId xmlns:p14="http://schemas.microsoft.com/office/powerpoint/2010/main" val="1028879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Language 3 Year Old</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Vocabulary of 900 words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Uses telegraphic speech</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Uses complete sentences of 3-4 words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Talks incessantly regardless of whether anyone is paying attention</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Repeats sentences of 6 syllables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Asks many questions, “Why?”</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Recognizes &amp; identifies almost all common objects &amp; pictures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Expresses affection openly</a:t>
            </a:r>
            <a:endParaRPr lang="en-US"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905000"/>
            <a:ext cx="1752599" cy="1559881"/>
          </a:xfrm>
          <a:prstGeom prst="rect">
            <a:avLst/>
          </a:prstGeom>
        </p:spPr>
      </p:pic>
    </p:spTree>
    <p:extLst>
      <p:ext uri="{BB962C8B-B14F-4D97-AF65-F5344CB8AC3E}">
        <p14:creationId xmlns:p14="http://schemas.microsoft.com/office/powerpoint/2010/main" val="1053709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Socialization 3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Dresses self with some assistance with buttons &amp; told which shoe is right or left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Pulls on shoes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Has increased attention span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Can prepare simple meals such as cereal &amp; milk</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Can helps set table, can dry dish without breaking it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have fears esp. of dark &amp; going to bed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Knows own gender &amp; gender of others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Play is parallel &amp; associative, begins to learn simple games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Begins to share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Imitates parents &amp; playmates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Is egocentric but understands concept of “mine” &amp; “his/hers”</a:t>
            </a: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953" y="2559424"/>
            <a:ext cx="2590800" cy="2057400"/>
          </a:xfrm>
          <a:prstGeom prst="rect">
            <a:avLst/>
          </a:prstGeom>
        </p:spPr>
      </p:pic>
    </p:spTree>
    <p:extLst>
      <p:ext uri="{BB962C8B-B14F-4D97-AF65-F5344CB8AC3E}">
        <p14:creationId xmlns:p14="http://schemas.microsoft.com/office/powerpoint/2010/main" val="416044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828800"/>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Cognition 3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Is in preconceptual phase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Egocentric in thought &amp; behavior</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Has beginning understanding of time, talks about past &amp; future as much as about present. Pretends to tell time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Improved concept of space as demonstrated by understanding prepositions &amp; ability to follow directional commands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Beginning ability to view concepts from another perspective</a:t>
            </a:r>
            <a:endParaRPr lang="en-US" sz="1400" b="1"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343400"/>
            <a:ext cx="2523564" cy="1371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343400"/>
            <a:ext cx="2159000" cy="1435100"/>
          </a:xfrm>
          <a:prstGeom prst="rect">
            <a:avLst/>
          </a:prstGeom>
        </p:spPr>
      </p:pic>
    </p:spTree>
    <p:extLst>
      <p:ext uri="{BB962C8B-B14F-4D97-AF65-F5344CB8AC3E}">
        <p14:creationId xmlns:p14="http://schemas.microsoft.com/office/powerpoint/2010/main" val="3176234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906724"/>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marL="0" indent="0">
              <a:buNone/>
            </a:pPr>
            <a:r>
              <a:rPr lang="en-US" b="1" dirty="0" smtClean="0">
                <a:solidFill>
                  <a:schemeClr val="bg1"/>
                </a:solidFill>
                <a:latin typeface="Times New Roman" pitchFamily="18" charset="0"/>
                <a:cs typeface="Times New Roman" pitchFamily="18" charset="0"/>
              </a:rPr>
              <a:t>Family Relations of 3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Attempts to please parents &amp; conform to their expectations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Is less jealous of younger sibling</a:t>
            </a:r>
          </a:p>
          <a:p>
            <a:pPr>
              <a:buClrTx/>
              <a:buFont typeface="Wingdings" pitchFamily="2" charset="2"/>
              <a:buChar char="q"/>
            </a:pPr>
            <a:r>
              <a:rPr lang="en-US" sz="1400" b="1" dirty="0">
                <a:solidFill>
                  <a:schemeClr val="bg1"/>
                </a:solidFill>
                <a:latin typeface="Times New Roman" pitchFamily="18" charset="0"/>
                <a:cs typeface="Times New Roman" pitchFamily="18" charset="0"/>
              </a:rPr>
              <a:t> </a:t>
            </a:r>
            <a:r>
              <a:rPr lang="en-US" sz="1400" b="1" dirty="0" smtClean="0">
                <a:solidFill>
                  <a:schemeClr val="bg1"/>
                </a:solidFill>
                <a:latin typeface="Times New Roman" pitchFamily="18" charset="0"/>
                <a:cs typeface="Times New Roman" pitchFamily="18" charset="0"/>
              </a:rPr>
              <a:t>Is aware of family relationships &amp; sex role function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Boys tend to identify more with father or other male figure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Increased ability to separate easily &amp; comfortably from parents for short periods</a:t>
            </a: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932443"/>
            <a:ext cx="2369820" cy="18440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136913"/>
            <a:ext cx="2514600" cy="1639570"/>
          </a:xfrm>
          <a:prstGeom prst="rect">
            <a:avLst/>
          </a:prstGeom>
        </p:spPr>
      </p:pic>
    </p:spTree>
    <p:extLst>
      <p:ext uri="{BB962C8B-B14F-4D97-AF65-F5344CB8AC3E}">
        <p14:creationId xmlns:p14="http://schemas.microsoft.com/office/powerpoint/2010/main" val="907603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Physical of 4 Year Old</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Pulse &amp; respirations decrease slightly</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Average weight 36 4/5 pounds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Average height 40 ½ inches</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Length at birth is doubled</a:t>
            </a:r>
          </a:p>
          <a:p>
            <a:pPr>
              <a:buClrTx/>
              <a:buFont typeface="Wingdings" pitchFamily="2" charset="2"/>
              <a:buChar char="q"/>
            </a:pPr>
            <a:r>
              <a:rPr lang="en-US" b="1" dirty="0" smtClean="0">
                <a:solidFill>
                  <a:schemeClr val="bg1"/>
                </a:solidFill>
                <a:latin typeface="Times New Roman" pitchFamily="18" charset="0"/>
                <a:cs typeface="Times New Roman" pitchFamily="18" charset="0"/>
              </a:rPr>
              <a:t>Maximum potential for development</a:t>
            </a:r>
          </a:p>
          <a:p>
            <a:pPr marL="0" indent="0">
              <a:buClrTx/>
              <a:buNone/>
            </a:pPr>
            <a:r>
              <a:rPr lang="en-US" b="1" dirty="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      amblyopia</a:t>
            </a:r>
          </a:p>
          <a:p>
            <a:pPr>
              <a:buClrTx/>
              <a:buFont typeface="Wingdings" pitchFamily="2" charset="2"/>
              <a:buChar char="q"/>
            </a:pPr>
            <a:endParaRPr lang="en-US"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905000"/>
            <a:ext cx="2804016" cy="3733800"/>
          </a:xfrm>
          <a:prstGeom prst="rect">
            <a:avLst/>
          </a:prstGeom>
        </p:spPr>
      </p:pic>
    </p:spTree>
    <p:extLst>
      <p:ext uri="{BB962C8B-B14F-4D97-AF65-F5344CB8AC3E}">
        <p14:creationId xmlns:p14="http://schemas.microsoft.com/office/powerpoint/2010/main" val="3711736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Gross Motor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Skips &amp; hops on one foot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Throws ball overhead &amp; catches ball reliably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Walks downstairs using alternate footing</a:t>
            </a:r>
          </a:p>
          <a:p>
            <a:pPr>
              <a:buClrTx/>
              <a:buFont typeface="Wingdings" pitchFamily="2" charset="2"/>
              <a:buChar char="q"/>
            </a:pP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819400"/>
            <a:ext cx="2857500" cy="279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447" y="3472329"/>
            <a:ext cx="2209800" cy="2159000"/>
          </a:xfrm>
          <a:prstGeom prst="rect">
            <a:avLst/>
          </a:prstGeom>
        </p:spPr>
      </p:pic>
    </p:spTree>
    <p:extLst>
      <p:ext uri="{BB962C8B-B14F-4D97-AF65-F5344CB8AC3E}">
        <p14:creationId xmlns:p14="http://schemas.microsoft.com/office/powerpoint/2010/main" val="464918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Language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Vocabulary of 1500 words or more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sentences of 4-5 words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Questioning is at a peak</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Tells exaggerated stories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Knows simple songs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use mildly profane language when around other children &amp; may say something to shock you</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Obeys 4 prepositional phrases such as under, on top of, beside, in back of or in front of</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Names one or more colors</a:t>
            </a:r>
          </a:p>
          <a:p>
            <a:pPr marL="0" indent="0">
              <a:buClrTx/>
              <a:buNone/>
            </a:pPr>
            <a:endParaRPr lang="en-US" sz="1400" b="1" dirty="0" smtClean="0">
              <a:solidFill>
                <a:schemeClr val="bg1"/>
              </a:solidFill>
              <a:latin typeface="Times New Roman" pitchFamily="18" charset="0"/>
              <a:cs typeface="Times New Roman" pitchFamily="18" charset="0"/>
            </a:endParaRPr>
          </a:p>
          <a:p>
            <a:pPr marL="0" indent="0">
              <a:buClrTx/>
              <a:buNone/>
            </a:pPr>
            <a:endParaRPr lang="en-US" sz="1400" b="1" dirty="0" smtClean="0">
              <a:solidFill>
                <a:schemeClr val="bg1"/>
              </a:solidFill>
              <a:latin typeface="Times New Roman" pitchFamily="18" charset="0"/>
              <a:cs typeface="Times New Roman" pitchFamily="18" charset="0"/>
            </a:endParaRPr>
          </a:p>
          <a:p>
            <a:pPr>
              <a:buClrTx/>
              <a:buFont typeface="Wingdings" pitchFamily="2" charset="2"/>
              <a:buChar char="q"/>
            </a:pPr>
            <a:endParaRPr lang="en-US" sz="1400" b="1" dirty="0" smtClean="0">
              <a:solidFill>
                <a:schemeClr val="bg1"/>
              </a:solidFill>
              <a:latin typeface="Times New Roman" pitchFamily="18" charset="0"/>
              <a:cs typeface="Times New Roman" pitchFamily="18" charset="0"/>
            </a:endParaRPr>
          </a:p>
          <a:p>
            <a:pPr>
              <a:buClrTx/>
              <a:buFont typeface="Wingdings" pitchFamily="2" charset="2"/>
              <a:buChar char="q"/>
            </a:pPr>
            <a:endParaRPr lang="en-US" sz="1400" dirty="0">
              <a:solidFill>
                <a:schemeClr val="bg1"/>
              </a:solidFill>
              <a:latin typeface="Times New Roman" pitchFamily="18" charset="0"/>
              <a:cs typeface="Times New Roman" pitchFamily="18" charset="0"/>
            </a:endParaRPr>
          </a:p>
          <a:p>
            <a:pPr marL="0" indent="0">
              <a:buNone/>
            </a:pPr>
            <a:endParaRPr lang="en-US"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4999"/>
            <a:ext cx="3238500" cy="1981201"/>
          </a:xfrm>
          <a:prstGeom prst="rect">
            <a:avLst/>
          </a:prstGeom>
        </p:spPr>
      </p:pic>
    </p:spTree>
    <p:extLst>
      <p:ext uri="{BB962C8B-B14F-4D97-AF65-F5344CB8AC3E}">
        <p14:creationId xmlns:p14="http://schemas.microsoft.com/office/powerpoint/2010/main" val="135869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Growth</a:t>
            </a:r>
            <a:endParaRPr lang="en-US" dirty="0"/>
          </a:p>
        </p:txBody>
      </p:sp>
      <p:sp>
        <p:nvSpPr>
          <p:cNvPr id="3" name="Content Placeholder 2"/>
          <p:cNvSpPr>
            <a:spLocks noGrp="1"/>
          </p:cNvSpPr>
          <p:nvPr>
            <p:ph idx="1"/>
          </p:nvPr>
        </p:nvSpPr>
        <p:spPr/>
        <p:txBody>
          <a:bodyPr/>
          <a:lstStyle/>
          <a:p>
            <a:r>
              <a:rPr lang="en-US" dirty="0" smtClean="0"/>
              <a:t>Rate of physical growth slows and stabilizes.</a:t>
            </a:r>
          </a:p>
          <a:p>
            <a:pPr>
              <a:buFont typeface="Wingdings" pitchFamily="2" charset="2"/>
              <a:buChar char="ü"/>
            </a:pPr>
            <a:r>
              <a:rPr lang="en-US" dirty="0" smtClean="0"/>
              <a:t>	Average weight at 3 years = 32lbs</a:t>
            </a:r>
          </a:p>
          <a:p>
            <a:pPr>
              <a:buFont typeface="Wingdings" pitchFamily="2" charset="2"/>
              <a:buChar char="ü"/>
            </a:pPr>
            <a:r>
              <a:rPr lang="en-US" dirty="0" smtClean="0"/>
              <a:t>	Average weight at 4 years = 37lbs</a:t>
            </a:r>
          </a:p>
          <a:p>
            <a:pPr>
              <a:buFont typeface="Wingdings" pitchFamily="2" charset="2"/>
              <a:buChar char="ü"/>
            </a:pPr>
            <a:r>
              <a:rPr lang="en-US" dirty="0" smtClean="0"/>
              <a:t>	Average weight at 5 years = 41.5lbs</a:t>
            </a:r>
          </a:p>
          <a:p>
            <a:r>
              <a:rPr lang="en-US" dirty="0" smtClean="0"/>
              <a:t>The average weight gain per year remains around 4.5 to 6.5 pounds</a:t>
            </a:r>
          </a:p>
          <a:p>
            <a:endParaRPr lang="en-US" dirty="0"/>
          </a:p>
        </p:txBody>
      </p:sp>
    </p:spTree>
    <p:extLst>
      <p:ext uri="{BB962C8B-B14F-4D97-AF65-F5344CB8AC3E}">
        <p14:creationId xmlns:p14="http://schemas.microsoft.com/office/powerpoint/2010/main" val="457150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187824" y="1775622"/>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Fine Motor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scissors successfully to cut out picture following outline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Able to lace shoes but not able to tie bow</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Able to copy a square, traces a cross  &amp; diamond adds 3 parts to a stick figure</a:t>
            </a:r>
          </a:p>
          <a:p>
            <a:pPr marL="0" indent="0">
              <a:buClrTx/>
              <a:buNone/>
            </a:pP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200400"/>
            <a:ext cx="228600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657600"/>
            <a:ext cx="2788920" cy="2133600"/>
          </a:xfrm>
          <a:prstGeom prst="rect">
            <a:avLst/>
          </a:prstGeom>
        </p:spPr>
      </p:pic>
    </p:spTree>
    <p:extLst>
      <p:ext uri="{BB962C8B-B14F-4D97-AF65-F5344CB8AC3E}">
        <p14:creationId xmlns:p14="http://schemas.microsoft.com/office/powerpoint/2010/main" val="2851564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 </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828800"/>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marL="0" indent="0">
              <a:buClrTx/>
              <a:buNone/>
            </a:pPr>
            <a:r>
              <a:rPr lang="en-US" b="1" dirty="0" smtClean="0">
                <a:solidFill>
                  <a:schemeClr val="bg1"/>
                </a:solidFill>
                <a:latin typeface="Times New Roman" pitchFamily="18" charset="0"/>
                <a:cs typeface="Times New Roman" pitchFamily="18" charset="0"/>
              </a:rPr>
              <a:t>Socialization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Very independent, has mood swings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Tends to be selfish &amp; impatient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Physically &amp; verbally aggressive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Takes pride in accomplishment, </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Enjoys entertaining &amp; shows off dramatically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Tells family tails to others with no restraint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Play is associative, still has many fears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Imaginary playmates are common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dramatic, imaginative &amp; imitative devices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Sexual exploration &amp; curiosity is demonstrated through play (Doctor or Nurse)</a:t>
            </a:r>
          </a:p>
          <a:p>
            <a:pPr marL="0" indent="0">
              <a:buClrTx/>
              <a:buNone/>
            </a:pPr>
            <a:endParaRPr lang="en-US" sz="1400" b="1" dirty="0" smtClean="0">
              <a:solidFill>
                <a:schemeClr val="bg1"/>
              </a:solidFill>
              <a:latin typeface="Times New Roman" pitchFamily="18" charset="0"/>
              <a:cs typeface="Times New Roman" pitchFamily="18" charset="0"/>
            </a:endParaRPr>
          </a:p>
          <a:p>
            <a:pPr marL="0" indent="0">
              <a:buClrTx/>
              <a:buNone/>
            </a:pPr>
            <a:endParaRPr lang="en-US" b="1" dirty="0" smtClean="0">
              <a:solidFill>
                <a:schemeClr val="bg1"/>
              </a:solidFill>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81200"/>
            <a:ext cx="2895600" cy="3200400"/>
          </a:xfrm>
          <a:prstGeom prst="rect">
            <a:avLst/>
          </a:prstGeom>
        </p:spPr>
      </p:pic>
    </p:spTree>
    <p:extLst>
      <p:ext uri="{BB962C8B-B14F-4D97-AF65-F5344CB8AC3E}">
        <p14:creationId xmlns:p14="http://schemas.microsoft.com/office/powerpoint/2010/main" val="2905389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Cognition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Is in phase of intuitive thought </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The Cause of something is related to proximity of the event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Understands time in terms of sequence of daily events. Judges everything in one dimension according to weight, height, width or order</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Beginning to develop more social awareness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count accurately but has poor mathematic concept of numbers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Obeys because parents have set limits not because of understanding of right or wrong</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 Understands analogies as if ice is cold then fire is ______.</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Has mood swings</a:t>
            </a:r>
          </a:p>
        </p:txBody>
      </p:sp>
    </p:spTree>
    <p:extLst>
      <p:ext uri="{BB962C8B-B14F-4D97-AF65-F5344CB8AC3E}">
        <p14:creationId xmlns:p14="http://schemas.microsoft.com/office/powerpoint/2010/main" val="2926233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marL="0" indent="0">
              <a:buNone/>
            </a:pPr>
            <a:r>
              <a:rPr lang="en-US" b="1" dirty="0" smtClean="0">
                <a:solidFill>
                  <a:schemeClr val="bg1"/>
                </a:solidFill>
                <a:latin typeface="Times New Roman" pitchFamily="18" charset="0"/>
                <a:cs typeface="Times New Roman" pitchFamily="18" charset="0"/>
              </a:rPr>
              <a:t>Family Relations of 4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Rebels if parent expects to much, may run away from home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Takes aggression  &amp; frustrations out on parents or siblings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Do’s &amp; don’ts become important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have rivalry with older or younger siblings &amp; may resent older siblings privileges &amp; younger siblings invasion of privacy</a:t>
            </a:r>
          </a:p>
          <a:p>
            <a:pPr>
              <a:buClrTx/>
              <a:buFont typeface="Wingdings" pitchFamily="2" charset="2"/>
              <a:buChar char="q"/>
            </a:pPr>
            <a:endParaRPr lang="en-US" sz="1400" b="1" dirty="0" smtClean="0">
              <a:solidFill>
                <a:schemeClr val="bg1"/>
              </a:solidFill>
              <a:latin typeface="Times New Roman" pitchFamily="18" charset="0"/>
              <a:cs typeface="Times New Roman" pitchFamily="18" charset="0"/>
            </a:endParaRPr>
          </a:p>
          <a:p>
            <a:pPr marL="0" indent="0">
              <a:buClrTx/>
              <a:buNone/>
            </a:pPr>
            <a:endParaRPr lang="en-US" sz="1400" b="1" dirty="0" smtClean="0">
              <a:solidFill>
                <a:schemeClr val="bg1"/>
              </a:solidFill>
              <a:latin typeface="Times New Roman" pitchFamily="18" charset="0"/>
              <a:cs typeface="Times New Roman" pitchFamily="18" charset="0"/>
            </a:endParaRPr>
          </a:p>
          <a:p>
            <a:pPr>
              <a:buClrTx/>
              <a:buFont typeface="Wingdings" pitchFamily="2" charset="2"/>
              <a:buChar char="q"/>
            </a:pP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818965"/>
            <a:ext cx="24384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383" y="3760695"/>
            <a:ext cx="2159000" cy="1801906"/>
          </a:xfrm>
          <a:prstGeom prst="rect">
            <a:avLst/>
          </a:prstGeom>
        </p:spPr>
      </p:pic>
    </p:spTree>
    <p:extLst>
      <p:ext uri="{BB962C8B-B14F-4D97-AF65-F5344CB8AC3E}">
        <p14:creationId xmlns:p14="http://schemas.microsoft.com/office/powerpoint/2010/main" val="1842359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Physical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Pulse &amp; respirations decrease slightly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Average weight 41.2 pounds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Eruption of permanent teeth may begin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Handedness is established (90% right handed)</a:t>
            </a:r>
          </a:p>
          <a:p>
            <a:pPr marL="0" indent="0">
              <a:buClrTx/>
              <a:buNone/>
            </a:pP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514600"/>
            <a:ext cx="3048000" cy="2997851"/>
          </a:xfrm>
          <a:prstGeom prst="rect">
            <a:avLst/>
          </a:prstGeom>
        </p:spPr>
      </p:pic>
    </p:spTree>
    <p:extLst>
      <p:ext uri="{BB962C8B-B14F-4D97-AF65-F5344CB8AC3E}">
        <p14:creationId xmlns:p14="http://schemas.microsoft.com/office/powerpoint/2010/main" val="110668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990600" y="1878106"/>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Gross Motor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Skips &amp; hops on alternate feet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Throws &amp; catches ball well</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Jumps rope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Skates with good balance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Walks backward with heel to toe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Jumps from height of 12 inches &amp; lands on toes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Balances on alternate feet with eyes closed</a:t>
            </a:r>
          </a:p>
          <a:p>
            <a:pPr>
              <a:buClrTx/>
              <a:buFont typeface="Wingdings" pitchFamily="2" charset="2"/>
              <a:buChar char="q"/>
            </a:pPr>
            <a:endParaRPr lang="en-US" sz="1400" b="1"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1" y="1905000"/>
            <a:ext cx="2133600" cy="1524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733800"/>
            <a:ext cx="2133600" cy="2006600"/>
          </a:xfrm>
          <a:prstGeom prst="rect">
            <a:avLst/>
          </a:prstGeom>
        </p:spPr>
      </p:pic>
    </p:spTree>
    <p:extLst>
      <p:ext uri="{BB962C8B-B14F-4D97-AF65-F5344CB8AC3E}">
        <p14:creationId xmlns:p14="http://schemas.microsoft.com/office/powerpoint/2010/main" val="3727006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Fine Motor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Ties shoes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scissors, simple tools, or pencil very well</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Draws copies of diamond &amp; triangle, adds 7-9 parts to stick figure, prints a few letters, numbers or words such as first name</a:t>
            </a: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657600"/>
            <a:ext cx="1905000" cy="1905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835" y="3429000"/>
            <a:ext cx="2590800" cy="2133600"/>
          </a:xfrm>
          <a:prstGeom prst="rect">
            <a:avLst/>
          </a:prstGeom>
        </p:spPr>
      </p:pic>
    </p:spTree>
    <p:extLst>
      <p:ext uri="{BB962C8B-B14F-4D97-AF65-F5344CB8AC3E}">
        <p14:creationId xmlns:p14="http://schemas.microsoft.com/office/powerpoint/2010/main" val="246964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066800" y="1676400"/>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Language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Vocabulary of 2100 words </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sentences of 6-8 words with all parts of speech</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 Names coins ex. nickel/dime/penny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Names 4 or more colors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Describes drawings or pictures with much comment &amp; elaboration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Knows the days of week, months, &amp; other time associated words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Knows composition of objects such as, “A shoe is made of____.”</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Able to follow 3 commands in succession</a:t>
            </a: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828800"/>
            <a:ext cx="2159000" cy="1435100"/>
          </a:xfrm>
          <a:prstGeom prst="rect">
            <a:avLst/>
          </a:prstGeom>
        </p:spPr>
      </p:pic>
    </p:spTree>
    <p:extLst>
      <p:ext uri="{BB962C8B-B14F-4D97-AF65-F5344CB8AC3E}">
        <p14:creationId xmlns:p14="http://schemas.microsoft.com/office/powerpoint/2010/main" val="2976655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ClrTx/>
              <a:buNone/>
            </a:pPr>
            <a:r>
              <a:rPr lang="en-US" b="1" dirty="0" smtClean="0">
                <a:solidFill>
                  <a:schemeClr val="bg1"/>
                </a:solidFill>
                <a:latin typeface="Times New Roman" pitchFamily="18" charset="0"/>
                <a:cs typeface="Times New Roman" pitchFamily="18" charset="0"/>
              </a:rPr>
              <a:t>Socialization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Less rebellious &amp; quarrelsome that at age 4</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More settled &amp; eager to get down to business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Not as open with their thoughts &amp; behaviors as previous years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Independent but trustworthy, not foolhardy; more responsible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Has fewer fears &amp; relies on authority to control world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Eager to do things right&amp; try to please; tries to live by the rules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Has better manners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Cares for self with only minimal assistance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Not ready for concentrated close work or small print because of slight farsightedness &amp; still unrefined eye-hand coordination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Play is associative, tries to follow the rules but may cheat to avoid losing</a:t>
            </a:r>
          </a:p>
          <a:p>
            <a:pPr marL="0" indent="0">
              <a:buClrTx/>
              <a:buNone/>
            </a:pPr>
            <a:endParaRPr lang="en-US" b="1" dirty="0" smtClean="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905000"/>
            <a:ext cx="1778000" cy="1905000"/>
          </a:xfrm>
          <a:prstGeom prst="rect">
            <a:avLst/>
          </a:prstGeom>
        </p:spPr>
      </p:pic>
    </p:spTree>
    <p:extLst>
      <p:ext uri="{BB962C8B-B14F-4D97-AF65-F5344CB8AC3E}">
        <p14:creationId xmlns:p14="http://schemas.microsoft.com/office/powerpoint/2010/main" val="358480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Cognition of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Begins to question what parents think by comparing them with others their age &amp; other adults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notice prejudice &amp; bias in outside world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Is more able to view others perspective but only tolerates difference rather than understanding them</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begin to show understanding of conservation of numbers through counting objects regardless of order &amp; arrangement</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time oriented words with increased understanding</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Cautious about accepting or believing information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Can follow 3 commands in succession. Understands time &amp; sequential order.</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Wants to do things alone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Uses imagination to create stories</a:t>
            </a:r>
            <a:endParaRPr lang="en-US" sz="1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5095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Growth</a:t>
            </a:r>
            <a:endParaRPr lang="en-US" dirty="0"/>
          </a:p>
        </p:txBody>
      </p:sp>
      <p:sp>
        <p:nvSpPr>
          <p:cNvPr id="3" name="Content Placeholder 2"/>
          <p:cNvSpPr>
            <a:spLocks noGrp="1"/>
          </p:cNvSpPr>
          <p:nvPr>
            <p:ph idx="1"/>
          </p:nvPr>
        </p:nvSpPr>
        <p:spPr/>
        <p:txBody>
          <a:bodyPr>
            <a:normAutofit/>
          </a:bodyPr>
          <a:lstStyle/>
          <a:p>
            <a:r>
              <a:rPr lang="en-US" dirty="0" smtClean="0"/>
              <a:t>Growth in height remains steady with a yearly increase of around 2.5 to 3.5 inches. This growth occurs mainly in the legs rather than the trunk. The preschooler is slender but sturdy, agile and posturally erect. There is little difference in gender except by dress and hairstyle.</a:t>
            </a:r>
          </a:p>
          <a:p>
            <a:r>
              <a:rPr lang="en-US" dirty="0" smtClean="0"/>
              <a:t>	Average height at 3 years = 37.5 inches</a:t>
            </a:r>
          </a:p>
          <a:p>
            <a:r>
              <a:rPr lang="en-US" dirty="0" smtClean="0"/>
              <a:t>	Average height at 4 years = 40.5 inches</a:t>
            </a:r>
          </a:p>
          <a:p>
            <a:r>
              <a:rPr lang="en-US" dirty="0" smtClean="0"/>
              <a:t>	Average height at 5 years = 43.5 inches</a:t>
            </a:r>
          </a:p>
          <a:p>
            <a:endParaRPr lang="en-US" dirty="0"/>
          </a:p>
        </p:txBody>
      </p:sp>
    </p:spTree>
    <p:extLst>
      <p:ext uri="{BB962C8B-B14F-4D97-AF65-F5344CB8AC3E}">
        <p14:creationId xmlns:p14="http://schemas.microsoft.com/office/powerpoint/2010/main" val="62128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975247" y="1818951"/>
            <a:ext cx="7125112" cy="4051437"/>
          </a:xfrm>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Family Relations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Gets along well with parents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seek out parent more often than at age 4 for reassurance &amp; security esp. when entering school</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Begins to question parents thinking &amp; principles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Strongly identifies with parent of same sex esp. boys with their fathers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Enjoys activities such as sports, cooking &amp; shopping with parent of same sex</a:t>
            </a:r>
          </a:p>
          <a:p>
            <a:pPr>
              <a:buClrTx/>
              <a:buFont typeface="Wingdings" pitchFamily="2" charset="2"/>
              <a:buChar char="q"/>
            </a:pPr>
            <a:endParaRPr lang="en-US" sz="1400" b="1" dirty="0" smtClean="0">
              <a:solidFill>
                <a:schemeClr val="bg1"/>
              </a:solidFill>
              <a:latin typeface="Times New Roman" pitchFamily="18" charset="0"/>
              <a:cs typeface="Times New Roman" pitchFamily="18" charset="0"/>
            </a:endParaRPr>
          </a:p>
          <a:p>
            <a:pPr>
              <a:buClrTx/>
              <a:buFont typeface="Wingdings" pitchFamily="2" charset="2"/>
              <a:buChar char="q"/>
            </a:pPr>
            <a:endParaRPr lang="en-US" sz="14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038600"/>
            <a:ext cx="1435100" cy="1752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356100"/>
            <a:ext cx="2159000" cy="1435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585" y="4038600"/>
            <a:ext cx="1435100" cy="2114550"/>
          </a:xfrm>
          <a:prstGeom prst="rect">
            <a:avLst/>
          </a:prstGeom>
        </p:spPr>
      </p:pic>
    </p:spTree>
    <p:extLst>
      <p:ext uri="{BB962C8B-B14F-4D97-AF65-F5344CB8AC3E}">
        <p14:creationId xmlns:p14="http://schemas.microsoft.com/office/powerpoint/2010/main" val="1023690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Moral Development of 3 to 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Preconventional or Premoral Level (Kohlberg)</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Most basic level</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Little to no concern about why something is wrong</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Behavior is related to freedom or restriction placed on their actions by authorities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Ages 2-4 years old judge an action as good or bad depending on reward or punishment (punishment &amp; obedience orientated children)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Punishment for an action = bad action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No punishment for action = good action</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Naïve Instrumental Orientation (4-7 year old) actions are directed toward satisfying their needs &amp; less frequently the needs of others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Ages 4-7 have concrete senses of justice &amp; fairness</a:t>
            </a:r>
            <a:endParaRPr lang="en-US" sz="1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04012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Developmental Milestones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lstStyle/>
          <a:p>
            <a:pPr marL="0" indent="0">
              <a:buNone/>
            </a:pPr>
            <a:r>
              <a:rPr lang="en-US" b="1" dirty="0" smtClean="0">
                <a:solidFill>
                  <a:schemeClr val="bg1"/>
                </a:solidFill>
                <a:latin typeface="Times New Roman" pitchFamily="18" charset="0"/>
                <a:cs typeface="Times New Roman" pitchFamily="18" charset="0"/>
              </a:rPr>
              <a:t>Moral Development of 3-5 Year Old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Goal is the development for capacity of empathy</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Parents Should:  1)  Model helpfulness &amp; empathy themselves.  2)Talk about your feelings &amp; be honest with the child, explain why you feel this way.  3) Express concern for or consideration of others as reasons for rules or moral decisions EX: “I know you want the last piece of cake but </a:t>
            </a:r>
            <a:r>
              <a:rPr lang="en-US" sz="1400" b="1" dirty="0" err="1" smtClean="0">
                <a:solidFill>
                  <a:schemeClr val="bg1"/>
                </a:solidFill>
                <a:latin typeface="Times New Roman" pitchFamily="18" charset="0"/>
                <a:cs typeface="Times New Roman" pitchFamily="18" charset="0"/>
              </a:rPr>
              <a:t>chris</a:t>
            </a:r>
            <a:r>
              <a:rPr lang="en-US" sz="1400" b="1" dirty="0" smtClean="0">
                <a:solidFill>
                  <a:schemeClr val="bg1"/>
                </a:solidFill>
                <a:latin typeface="Times New Roman" pitchFamily="18" charset="0"/>
                <a:cs typeface="Times New Roman" pitchFamily="18" charset="0"/>
              </a:rPr>
              <a:t>  will be sad if he  doesn’t get a piece.” 4) Make connections between your child’s  behavior &amp; the feelings of others EX: “Did you see how the baby smiled when you gave her the rattle? That’s her way of saying thank you.”  5)  Emphasizing the Golden Rule: Treat others as you want to be treated.                                                                                                                                                                                                                                                 </a:t>
            </a:r>
            <a:r>
              <a:rPr lang="en-US" b="1" dirty="0" smtClean="0">
                <a:solidFill>
                  <a:schemeClr val="bg1"/>
                </a:solidFill>
                <a:latin typeface="Times New Roman" pitchFamily="18" charset="0"/>
                <a:cs typeface="Times New Roman" pitchFamily="18" charset="0"/>
              </a:rPr>
              <a:t> </a:t>
            </a:r>
            <a:endParaRPr lang="en-US"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4191000"/>
            <a:ext cx="3048000" cy="1828800"/>
          </a:xfrm>
          <a:prstGeom prst="rect">
            <a:avLst/>
          </a:prstGeom>
        </p:spPr>
      </p:pic>
    </p:spTree>
    <p:extLst>
      <p:ext uri="{BB962C8B-B14F-4D97-AF65-F5344CB8AC3E}">
        <p14:creationId xmlns:p14="http://schemas.microsoft.com/office/powerpoint/2010/main" val="3517895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Spirituality of the Preschooler</a:t>
            </a:r>
            <a:endParaRPr lang="en-US" sz="2800" b="1" dirty="0">
              <a:solidFill>
                <a:schemeClr val="bg1"/>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2133600"/>
            <a:ext cx="3657600" cy="3429000"/>
          </a:xfrm>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1582350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2800" b="1" dirty="0" smtClean="0">
                <a:solidFill>
                  <a:schemeClr val="bg1"/>
                </a:solidFill>
                <a:latin typeface="Times New Roman" pitchFamily="18" charset="0"/>
                <a:cs typeface="Times New Roman" pitchFamily="18" charset="0"/>
              </a:rPr>
              <a:t>Spirituality of the Preschooler</a:t>
            </a:r>
            <a:endParaRPr lang="en-US" sz="28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May be an important part of family life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Knowledge of faith &amp; religion is learned from parents or caregivers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Imitate the religious practices of the parents or Caregivers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Have concrete concept of God with physical characteristics  (much like imaginary friend)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Understand simple Bible stories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Memorizes short prayers</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Misinterpret illness as punishment from God</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Important to view God as one who bestows unconditional love</a:t>
            </a:r>
          </a:p>
          <a:p>
            <a:pPr>
              <a:buClrTx/>
              <a:buFont typeface="Wingdings" pitchFamily="2" charset="2"/>
              <a:buChar char="q"/>
            </a:pPr>
            <a:r>
              <a:rPr lang="en-US" sz="1400" b="1" dirty="0" smtClean="0">
                <a:solidFill>
                  <a:schemeClr val="bg1"/>
                </a:solidFill>
                <a:latin typeface="Times New Roman" pitchFamily="18" charset="0"/>
                <a:cs typeface="Times New Roman" pitchFamily="18" charset="0"/>
              </a:rPr>
              <a:t>Observing religious traditions &amp; participating in religious community helps them to cope in </a:t>
            </a:r>
            <a:r>
              <a:rPr lang="en-US" sz="1400" b="1" smtClean="0">
                <a:solidFill>
                  <a:schemeClr val="bg1"/>
                </a:solidFill>
                <a:latin typeface="Times New Roman" pitchFamily="18" charset="0"/>
                <a:cs typeface="Times New Roman" pitchFamily="18" charset="0"/>
              </a:rPr>
              <a:t>stressful periods</a:t>
            </a:r>
            <a:endParaRPr lang="en-US" sz="1400" b="1" dirty="0" smtClean="0">
              <a:solidFill>
                <a:schemeClr val="bg1"/>
              </a:solidFill>
              <a:latin typeface="Times New Roman" pitchFamily="18" charset="0"/>
              <a:cs typeface="Times New Roman" pitchFamily="18" charset="0"/>
            </a:endParaRPr>
          </a:p>
          <a:p>
            <a:pPr>
              <a:buClrTx/>
              <a:buFont typeface="Wingdings" pitchFamily="2" charset="2"/>
              <a:buChar char="q"/>
            </a:pPr>
            <a:endParaRPr lang="en-US" sz="1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9912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During this period most children are toilet trained, motor development increases with increases in strength and refinement of previous skills such as running, walking and jumping. Muscle development and bone growth is far from mature. Excessive activity and overexertion can injure delicate tissues. During this period, good posture, appropriate exercise and adequate nutrition and rest are essential for optimal development.</a:t>
            </a:r>
            <a:endParaRPr lang="en-US" dirty="0"/>
          </a:p>
        </p:txBody>
      </p:sp>
      <p:sp>
        <p:nvSpPr>
          <p:cNvPr id="5" name="Text Placeholder 4"/>
          <p:cNvSpPr>
            <a:spLocks noGrp="1"/>
          </p:cNvSpPr>
          <p:nvPr>
            <p:ph type="body" sz="half" idx="2"/>
          </p:nvPr>
        </p:nvSpPr>
        <p:spPr/>
        <p:txBody>
          <a:bodyPr/>
          <a:lstStyle/>
          <a:p>
            <a:r>
              <a:rPr lang="en-US" dirty="0" smtClean="0"/>
              <a:t>Insert picture of toilet training here</a:t>
            </a:r>
            <a:endParaRPr lang="en-US" dirty="0"/>
          </a:p>
        </p:txBody>
      </p:sp>
    </p:spTree>
    <p:extLst>
      <p:ext uri="{BB962C8B-B14F-4D97-AF65-F5344CB8AC3E}">
        <p14:creationId xmlns:p14="http://schemas.microsoft.com/office/powerpoint/2010/main" val="223159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Nutrition</a:t>
            </a:r>
            <a:endParaRPr lang="en-US" dirty="0"/>
          </a:p>
        </p:txBody>
      </p:sp>
      <p:sp>
        <p:nvSpPr>
          <p:cNvPr id="6" name="Content Placeholder 5"/>
          <p:cNvSpPr>
            <a:spLocks noGrp="1"/>
          </p:cNvSpPr>
          <p:nvPr>
            <p:ph idx="1"/>
          </p:nvPr>
        </p:nvSpPr>
        <p:spPr/>
        <p:txBody>
          <a:bodyPr>
            <a:normAutofit/>
          </a:bodyPr>
          <a:lstStyle/>
          <a:p>
            <a:r>
              <a:rPr lang="en-US" dirty="0" smtClean="0"/>
              <a:t>Nutritional requirements are similar to those for toddlers. </a:t>
            </a:r>
          </a:p>
          <a:p>
            <a:r>
              <a:rPr lang="en-US" dirty="0" smtClean="0"/>
              <a:t>Caloric requirements continue to decrease slightly. </a:t>
            </a:r>
          </a:p>
          <a:p>
            <a:pPr marL="0" indent="0">
              <a:buNone/>
            </a:pPr>
            <a:r>
              <a:rPr lang="en-US" dirty="0" smtClean="0"/>
              <a:t>	Caloric requirements = 90kcal/kg for an 	average intake of 1800cal per day</a:t>
            </a:r>
          </a:p>
          <a:p>
            <a:r>
              <a:rPr lang="en-US" dirty="0" smtClean="0"/>
              <a:t>Fluid requirements may also decrease slightly to around 100ml/kg/day but depend on activity level, climate conditions and state of health.</a:t>
            </a:r>
          </a:p>
          <a:p>
            <a:endParaRPr lang="en-US" dirty="0"/>
          </a:p>
        </p:txBody>
      </p:sp>
    </p:spTree>
    <p:extLst>
      <p:ext uri="{BB962C8B-B14F-4D97-AF65-F5344CB8AC3E}">
        <p14:creationId xmlns:p14="http://schemas.microsoft.com/office/powerpoint/2010/main" val="118963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lstStyle/>
          <a:p>
            <a:r>
              <a:rPr lang="en-US" dirty="0" smtClean="0"/>
              <a:t>The American Academy of Pediatrics recommends the following intake levels for children over the age of 2</a:t>
            </a:r>
          </a:p>
          <a:p>
            <a:pPr lvl="1"/>
            <a:r>
              <a:rPr lang="en-US" dirty="0" smtClean="0"/>
              <a:t>Protein intake of 13-19g/day</a:t>
            </a:r>
          </a:p>
          <a:p>
            <a:pPr lvl="1"/>
            <a:r>
              <a:rPr lang="en-US" dirty="0" smtClean="0"/>
              <a:t>Saturated fats : less than 10% of total calories, with a total fat intake over several days between 20 and 30%</a:t>
            </a:r>
          </a:p>
          <a:p>
            <a:pPr lvl="1"/>
            <a:r>
              <a:rPr lang="en-US" dirty="0" smtClean="0"/>
              <a:t>Evidence has shown the decreased incidence of chronic disease with lower levels of fat intake.</a:t>
            </a:r>
          </a:p>
          <a:p>
            <a:pPr lvl="1"/>
            <a:endParaRPr lang="en-US" dirty="0"/>
          </a:p>
        </p:txBody>
      </p:sp>
    </p:spTree>
    <p:extLst>
      <p:ext uri="{BB962C8B-B14F-4D97-AF65-F5344CB8AC3E}">
        <p14:creationId xmlns:p14="http://schemas.microsoft.com/office/powerpoint/2010/main" val="407100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p:txBody>
          <a:bodyPr/>
          <a:lstStyle/>
          <a:p>
            <a:r>
              <a:rPr lang="en-US" dirty="0" smtClean="0"/>
              <a:t>Recommended daily calcium intake for children 1 to 3 years = 500mg , children 4 to 8 years = 800mg. </a:t>
            </a:r>
          </a:p>
          <a:p>
            <a:pPr lvl="1"/>
            <a:r>
              <a:rPr lang="en-US" dirty="0" smtClean="0"/>
              <a:t>Milk and dairy products are excellent sources of calcium and vit D. </a:t>
            </a:r>
          </a:p>
          <a:p>
            <a:pPr marL="457200" lvl="1" indent="0">
              <a:buNone/>
            </a:pPr>
            <a:endParaRPr lang="en-US" dirty="0"/>
          </a:p>
          <a:p>
            <a:pPr marL="457200" lvl="1" indent="0">
              <a:buNone/>
            </a:pPr>
            <a:r>
              <a:rPr lang="en-US" dirty="0" smtClean="0"/>
              <a:t>Insert some sort of milk drinking picture here</a:t>
            </a:r>
          </a:p>
        </p:txBody>
      </p:sp>
    </p:spTree>
    <p:extLst>
      <p:ext uri="{BB962C8B-B14F-4D97-AF65-F5344CB8AC3E}">
        <p14:creationId xmlns:p14="http://schemas.microsoft.com/office/powerpoint/2010/main" val="64603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Nutrition</a:t>
            </a:r>
            <a:endParaRPr lang="en-US" sz="4800" dirty="0"/>
          </a:p>
        </p:txBody>
      </p:sp>
      <p:sp>
        <p:nvSpPr>
          <p:cNvPr id="3" name="Content Placeholder 2"/>
          <p:cNvSpPr>
            <a:spLocks noGrp="1"/>
          </p:cNvSpPr>
          <p:nvPr>
            <p:ph type="body" sz="half" idx="2"/>
          </p:nvPr>
        </p:nvSpPr>
        <p:spPr/>
        <p:txBody>
          <a:bodyPr>
            <a:normAutofit/>
          </a:bodyPr>
          <a:lstStyle/>
          <a:p>
            <a:r>
              <a:rPr lang="en-US" sz="1800" dirty="0" smtClean="0"/>
              <a:t>MyPyramid for Kids is appropriate for preschoolers and children as young as 2 years of age. </a:t>
            </a:r>
            <a:endParaRPr lang="en-US" sz="1800" dirty="0"/>
          </a:p>
        </p:txBody>
      </p:sp>
      <p:pic>
        <p:nvPicPr>
          <p:cNvPr id="1026" name="Picture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6617" r="1661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144913"/>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1500</TotalTime>
  <Words>2769</Words>
  <Application>Microsoft Office PowerPoint</Application>
  <PresentationFormat>On-screen Show (4:3)</PresentationFormat>
  <Paragraphs>289</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Autumn</vt:lpstr>
      <vt:lpstr>Growth and Development: Preschool Period</vt:lpstr>
      <vt:lpstr>Introduction</vt:lpstr>
      <vt:lpstr>Physical Growth</vt:lpstr>
      <vt:lpstr>Physical Growth</vt:lpstr>
      <vt:lpstr>PowerPoint Presentation</vt:lpstr>
      <vt:lpstr>Nutrition</vt:lpstr>
      <vt:lpstr>Nutrition</vt:lpstr>
      <vt:lpstr>Nutrition</vt:lpstr>
      <vt:lpstr>Nutrition</vt:lpstr>
      <vt:lpstr>Nutrition</vt:lpstr>
      <vt:lpstr>Nutrition</vt:lpstr>
      <vt:lpstr>Nutrition</vt:lpstr>
      <vt:lpstr>Promoting Development in ADL’s</vt:lpstr>
      <vt:lpstr>Promoting Development in ADL’s</vt:lpstr>
      <vt:lpstr>Promoting Development in ADL’s</vt:lpstr>
      <vt:lpstr>Promoting Development in ADL’s</vt:lpstr>
      <vt:lpstr>Promoting Healthy Family Functioning</vt:lpstr>
      <vt:lpstr>Promoting Healthy Family Functioning</vt:lpstr>
      <vt:lpstr>Promoting Healthy Family Functioning</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 </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Developmental Milestones  of the Preschooler</vt:lpstr>
      <vt:lpstr>Spirituality of the Preschooler</vt:lpstr>
      <vt:lpstr>Spirituality of the Preschooler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Development: Preschool Period</dc:title>
  <dc:creator>Mike</dc:creator>
  <cp:lastModifiedBy>Owner</cp:lastModifiedBy>
  <cp:revision>44</cp:revision>
  <dcterms:created xsi:type="dcterms:W3CDTF">2011-10-17T17:57:09Z</dcterms:created>
  <dcterms:modified xsi:type="dcterms:W3CDTF">2011-10-23T00:54:11Z</dcterms:modified>
</cp:coreProperties>
</file>