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EE3E94-6D8D-44C0-B27B-A49E9A1369D6}" type="datetimeFigureOut">
              <a:rPr lang="en-US" smtClean="0"/>
              <a:t>10/17/2011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D9BCEE-D1C6-410C-B3F2-FEA344FAF874}" type="slidenum">
              <a:rPr lang="en-US" smtClean="0"/>
              <a:t>‹#›</a:t>
            </a:fld>
            <a:endParaRPr lang="en-US"/>
          </a:p>
        </p:txBody>
      </p:sp>
    </p:spTree>
    <p:extLst>
      <p:ext uri="{BB962C8B-B14F-4D97-AF65-F5344CB8AC3E}">
        <p14:creationId xmlns:p14="http://schemas.microsoft.com/office/powerpoint/2010/main" val="2701388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Louise, I don’t know if this cuts into your Milestone section. Go</a:t>
            </a:r>
            <a:r>
              <a:rPr lang="en-US" baseline="0" dirty="0" smtClean="0"/>
              <a:t> ahead and cut it out or make changes if it does overlap with yours.</a:t>
            </a:r>
            <a:endParaRPr lang="en-US" dirty="0"/>
          </a:p>
        </p:txBody>
      </p:sp>
      <p:sp>
        <p:nvSpPr>
          <p:cNvPr id="4" name="Slide Number Placeholder 3"/>
          <p:cNvSpPr>
            <a:spLocks noGrp="1"/>
          </p:cNvSpPr>
          <p:nvPr>
            <p:ph type="sldNum" sz="quarter" idx="10"/>
          </p:nvPr>
        </p:nvSpPr>
        <p:spPr/>
        <p:txBody>
          <a:bodyPr/>
          <a:lstStyle/>
          <a:p>
            <a:fld id="{37D9BCEE-D1C6-410C-B3F2-FEA344FAF874}" type="slidenum">
              <a:rPr lang="en-US" smtClean="0"/>
              <a:t>5</a:t>
            </a:fld>
            <a:endParaRPr lang="en-US"/>
          </a:p>
        </p:txBody>
      </p:sp>
    </p:spTree>
    <p:extLst>
      <p:ext uri="{BB962C8B-B14F-4D97-AF65-F5344CB8AC3E}">
        <p14:creationId xmlns:p14="http://schemas.microsoft.com/office/powerpoint/2010/main" val="2010195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61DC08-BAEE-41CE-B0C3-DB6421939094}" type="datetimeFigureOut">
              <a:rPr lang="en-US" smtClean="0"/>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61DC08-BAEE-41CE-B0C3-DB6421939094}" type="datetimeFigureOut">
              <a:rPr lang="en-US" smtClean="0"/>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61DC08-BAEE-41CE-B0C3-DB6421939094}" type="datetimeFigureOut">
              <a:rPr lang="en-US" smtClean="0"/>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61DC08-BAEE-41CE-B0C3-DB6421939094}" type="datetimeFigureOut">
              <a:rPr lang="en-US" smtClean="0"/>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61DC08-BAEE-41CE-B0C3-DB6421939094}" type="datetimeFigureOut">
              <a:rPr lang="en-US" smtClean="0"/>
              <a:t>10/17/2011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261DC08-BAEE-41CE-B0C3-DB6421939094}" type="datetimeFigureOut">
              <a:rPr lang="en-US" smtClean="0"/>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61DC08-BAEE-41CE-B0C3-DB6421939094}" type="datetimeFigureOut">
              <a:rPr lang="en-US" smtClean="0"/>
              <a:t>10/17/2011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61DC08-BAEE-41CE-B0C3-DB6421939094}" type="datetimeFigureOut">
              <a:rPr lang="en-US" smtClean="0"/>
              <a:t>10/17/2011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61DC08-BAEE-41CE-B0C3-DB6421939094}" type="datetimeFigureOut">
              <a:rPr lang="en-US" smtClean="0"/>
              <a:t>10/17/2011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61DC08-BAEE-41CE-B0C3-DB6421939094}" type="datetimeFigureOut">
              <a:rPr lang="en-US" smtClean="0"/>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9C3FD-2956-4864-9655-DA0878D7FF5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61DC08-BAEE-41CE-B0C3-DB6421939094}" type="datetimeFigureOut">
              <a:rPr lang="en-US" smtClean="0"/>
              <a:t>10/17/2011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9C3FD-2956-4864-9655-DA0878D7FF5A}" type="slidenum">
              <a:rPr lang="en-US" smtClean="0"/>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5261DC08-BAEE-41CE-B0C3-DB6421939094}" type="datetimeFigureOut">
              <a:rPr lang="en-US" smtClean="0"/>
              <a:t>10/17/2011</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0429C3FD-2956-4864-9655-DA0878D7FF5A}" type="slidenum">
              <a:rPr lang="en-US" smtClean="0"/>
              <a:t>‹#›</a:t>
            </a:fld>
            <a:endParaRPr lang="en-US"/>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0"/>
            <a:ext cx="7117180" cy="1470025"/>
          </a:xfrm>
        </p:spPr>
        <p:txBody>
          <a:bodyPr/>
          <a:lstStyle/>
          <a:p>
            <a:r>
              <a:rPr lang="en-US" dirty="0" smtClean="0"/>
              <a:t>Growth and Development: Preschool Period</a:t>
            </a:r>
            <a:endParaRPr lang="en-US" dirty="0"/>
          </a:p>
        </p:txBody>
      </p:sp>
      <p:sp>
        <p:nvSpPr>
          <p:cNvPr id="3" name="Subtitle 2"/>
          <p:cNvSpPr>
            <a:spLocks noGrp="1"/>
          </p:cNvSpPr>
          <p:nvPr>
            <p:ph type="subTitle" idx="1"/>
          </p:nvPr>
        </p:nvSpPr>
        <p:spPr>
          <a:xfrm>
            <a:off x="1009442" y="3733800"/>
            <a:ext cx="7117180" cy="1981200"/>
          </a:xfrm>
        </p:spPr>
        <p:txBody>
          <a:bodyPr>
            <a:normAutofit/>
          </a:bodyPr>
          <a:lstStyle/>
          <a:p>
            <a:r>
              <a:rPr lang="en-US" dirty="0" smtClean="0"/>
              <a:t>Erica Friend</a:t>
            </a:r>
          </a:p>
          <a:p>
            <a:r>
              <a:rPr lang="en-US" dirty="0" smtClean="0"/>
              <a:t>Mike </a:t>
            </a:r>
            <a:r>
              <a:rPr lang="en-US" dirty="0" err="1" smtClean="0"/>
              <a:t>Gedridge</a:t>
            </a:r>
            <a:endParaRPr lang="en-US" dirty="0" smtClean="0"/>
          </a:p>
          <a:p>
            <a:r>
              <a:rPr lang="en-US" dirty="0" smtClean="0"/>
              <a:t>Louise Cook</a:t>
            </a:r>
          </a:p>
          <a:p>
            <a:r>
              <a:rPr lang="en-US" dirty="0" smtClean="0"/>
              <a:t>Nancy Montgomery</a:t>
            </a:r>
            <a:endParaRPr lang="en-US" dirty="0"/>
          </a:p>
        </p:txBody>
      </p:sp>
    </p:spTree>
    <p:extLst>
      <p:ext uri="{BB962C8B-B14F-4D97-AF65-F5344CB8AC3E}">
        <p14:creationId xmlns:p14="http://schemas.microsoft.com/office/powerpoint/2010/main" val="4078432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Nutrition</a:t>
            </a:r>
            <a:endParaRPr lang="en-US" dirty="0"/>
          </a:p>
        </p:txBody>
      </p:sp>
      <p:sp>
        <p:nvSpPr>
          <p:cNvPr id="6" name="Content Placeholder 5"/>
          <p:cNvSpPr>
            <a:spLocks noGrp="1"/>
          </p:cNvSpPr>
          <p:nvPr>
            <p:ph idx="1"/>
          </p:nvPr>
        </p:nvSpPr>
        <p:spPr/>
        <p:txBody>
          <a:bodyPr>
            <a:normAutofit/>
          </a:bodyPr>
          <a:lstStyle/>
          <a:p>
            <a:r>
              <a:rPr lang="en-US" dirty="0" smtClean="0"/>
              <a:t>Excessive consumption of fruit juices has been associated with adverse health effects such as cavities and GI symptoms. Limit intake of fruit juice to 4 to 6 ounces/day for children 1 to 6 years of age. Be aware of </a:t>
            </a:r>
            <a:r>
              <a:rPr lang="en-US" dirty="0" err="1" smtClean="0"/>
              <a:t>nonnutritious</a:t>
            </a:r>
            <a:r>
              <a:rPr lang="en-US" dirty="0" smtClean="0"/>
              <a:t> fruit drinks containing less than 10% fruit juice and lots of sugar. </a:t>
            </a:r>
          </a:p>
          <a:p>
            <a:endParaRPr lang="en-US" dirty="0"/>
          </a:p>
          <a:p>
            <a:r>
              <a:rPr lang="en-US" dirty="0" smtClean="0"/>
              <a:t>Maybe put in a picture of some nasty teeth</a:t>
            </a:r>
            <a:endParaRPr lang="en-US" dirty="0"/>
          </a:p>
        </p:txBody>
      </p:sp>
    </p:spTree>
    <p:extLst>
      <p:ext uri="{BB962C8B-B14F-4D97-AF65-F5344CB8AC3E}">
        <p14:creationId xmlns:p14="http://schemas.microsoft.com/office/powerpoint/2010/main" val="2593082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t>
            </a:r>
            <a:endParaRPr lang="en-US" dirty="0"/>
          </a:p>
        </p:txBody>
      </p:sp>
      <p:sp>
        <p:nvSpPr>
          <p:cNvPr id="3" name="Content Placeholder 2"/>
          <p:cNvSpPr>
            <a:spLocks noGrp="1"/>
          </p:cNvSpPr>
          <p:nvPr>
            <p:ph idx="1"/>
          </p:nvPr>
        </p:nvSpPr>
        <p:spPr/>
        <p:txBody>
          <a:bodyPr>
            <a:normAutofit/>
          </a:bodyPr>
          <a:lstStyle/>
          <a:p>
            <a:r>
              <a:rPr lang="en-US" dirty="0" smtClean="0"/>
              <a:t>Some preschoolers still have strong taste preferences and food fads. Around the age of 4, children enter another stage of picky eating. It is important for the parents to be adequate role models in regards to food intake and dietary habits. </a:t>
            </a:r>
          </a:p>
          <a:p>
            <a:endParaRPr lang="en-US" dirty="0"/>
          </a:p>
          <a:p>
            <a:r>
              <a:rPr lang="en-US" dirty="0" smtClean="0"/>
              <a:t>Insert pictures of us eating fast food, and healthy food</a:t>
            </a:r>
            <a:endParaRPr lang="en-US" dirty="0"/>
          </a:p>
        </p:txBody>
      </p:sp>
    </p:spTree>
    <p:extLst>
      <p:ext uri="{BB962C8B-B14F-4D97-AF65-F5344CB8AC3E}">
        <p14:creationId xmlns:p14="http://schemas.microsoft.com/office/powerpoint/2010/main" val="1190579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t>
            </a:r>
            <a:endParaRPr lang="en-US" dirty="0"/>
          </a:p>
        </p:txBody>
      </p:sp>
      <p:sp>
        <p:nvSpPr>
          <p:cNvPr id="3" name="Content Placeholder 2"/>
          <p:cNvSpPr>
            <a:spLocks noGrp="1"/>
          </p:cNvSpPr>
          <p:nvPr>
            <p:ph idx="1"/>
          </p:nvPr>
        </p:nvSpPr>
        <p:spPr/>
        <p:txBody>
          <a:bodyPr>
            <a:normAutofit/>
          </a:bodyPr>
          <a:lstStyle/>
          <a:p>
            <a:r>
              <a:rPr lang="en-US" dirty="0" smtClean="0"/>
              <a:t>Things to avoid</a:t>
            </a:r>
          </a:p>
          <a:p>
            <a:pPr lvl="1"/>
            <a:r>
              <a:rPr lang="en-US" dirty="0" smtClean="0"/>
              <a:t>Having the child remain at the table until the plate is clean. This promotes poor eating habits and overeating. Instead, give the child small portions of each item.</a:t>
            </a:r>
          </a:p>
          <a:p>
            <a:pPr lvl="1"/>
            <a:r>
              <a:rPr lang="en-US" dirty="0" smtClean="0"/>
              <a:t>Expecting perfect table manners : The 5 year old is normally ready for the social side of eating, but the 3 or 4 year old still has difficulty sitting still through a long family meal. </a:t>
            </a:r>
          </a:p>
          <a:p>
            <a:pPr lvl="1"/>
            <a:r>
              <a:rPr lang="en-US" dirty="0" smtClean="0"/>
              <a:t>Worrying about everything your child is eating. Remember, quality is much more important than quantity at this time. </a:t>
            </a:r>
          </a:p>
          <a:p>
            <a:pPr lvl="1"/>
            <a:endParaRPr lang="en-US" dirty="0"/>
          </a:p>
        </p:txBody>
      </p:sp>
    </p:spTree>
    <p:extLst>
      <p:ext uri="{BB962C8B-B14F-4D97-AF65-F5344CB8AC3E}">
        <p14:creationId xmlns:p14="http://schemas.microsoft.com/office/powerpoint/2010/main" val="4146263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Promoting Development in ADL’s</a:t>
            </a:r>
            <a:endParaRPr lang="en-US" dirty="0"/>
          </a:p>
        </p:txBody>
      </p:sp>
      <p:sp>
        <p:nvSpPr>
          <p:cNvPr id="3" name="Content Placeholder 2"/>
          <p:cNvSpPr>
            <a:spLocks noGrp="1"/>
          </p:cNvSpPr>
          <p:nvPr>
            <p:ph idx="1"/>
          </p:nvPr>
        </p:nvSpPr>
        <p:spPr/>
        <p:txBody>
          <a:bodyPr>
            <a:normAutofit/>
          </a:bodyPr>
          <a:lstStyle/>
          <a:p>
            <a:r>
              <a:rPr lang="en-US" dirty="0" smtClean="0"/>
              <a:t>Playing helps preschoolers develop in their ADL’s</a:t>
            </a:r>
          </a:p>
          <a:p>
            <a:r>
              <a:rPr lang="en-US" dirty="0" smtClean="0"/>
              <a:t>Play should provide for physical, social and mental development</a:t>
            </a:r>
          </a:p>
          <a:p>
            <a:r>
              <a:rPr lang="en-US" dirty="0" smtClean="0"/>
              <a:t>Play activities for physical growth and refinement of motor skills include jumping, running, and climbing</a:t>
            </a:r>
          </a:p>
          <a:p>
            <a:r>
              <a:rPr lang="en-US" dirty="0" smtClean="0"/>
              <a:t>Play activities for muscle development and coordination include tricycles, wagons, gym and sports equipment, sandboxes, wading pools and activities at water parks</a:t>
            </a:r>
          </a:p>
          <a:p>
            <a:endParaRPr lang="en-US" dirty="0"/>
          </a:p>
        </p:txBody>
      </p:sp>
    </p:spTree>
    <p:extLst>
      <p:ext uri="{BB962C8B-B14F-4D97-AF65-F5344CB8AC3E}">
        <p14:creationId xmlns:p14="http://schemas.microsoft.com/office/powerpoint/2010/main" val="30648709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ADL’s</a:t>
            </a:r>
            <a:endParaRPr lang="en-US" dirty="0"/>
          </a:p>
        </p:txBody>
      </p:sp>
      <p:sp>
        <p:nvSpPr>
          <p:cNvPr id="3" name="Content Placeholder 2"/>
          <p:cNvSpPr>
            <a:spLocks noGrp="1"/>
          </p:cNvSpPr>
          <p:nvPr>
            <p:ph idx="1"/>
          </p:nvPr>
        </p:nvSpPr>
        <p:spPr/>
        <p:txBody>
          <a:bodyPr/>
          <a:lstStyle/>
          <a:p>
            <a:r>
              <a:rPr lang="en-US" dirty="0" smtClean="0"/>
              <a:t>Swimming and skating teach safety as well as muscle development and coordination</a:t>
            </a:r>
          </a:p>
          <a:p>
            <a:r>
              <a:rPr lang="en-US" dirty="0" smtClean="0"/>
              <a:t>Children often enjoy playing with common household items or even items adult consider junk (boxes, sticks, rocks and dirt)</a:t>
            </a:r>
          </a:p>
          <a:p>
            <a:r>
              <a:rPr lang="en-US" dirty="0" smtClean="0"/>
              <a:t>The preschooler’s imaginative mind enjoys playing for its own sake</a:t>
            </a:r>
            <a:endParaRPr lang="en-US" dirty="0"/>
          </a:p>
        </p:txBody>
      </p:sp>
    </p:spTree>
    <p:extLst>
      <p:ext uri="{BB962C8B-B14F-4D97-AF65-F5344CB8AC3E}">
        <p14:creationId xmlns:p14="http://schemas.microsoft.com/office/powerpoint/2010/main" val="184635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ADL’s</a:t>
            </a:r>
            <a:endParaRPr lang="en-US" dirty="0"/>
          </a:p>
        </p:txBody>
      </p:sp>
      <p:sp>
        <p:nvSpPr>
          <p:cNvPr id="3" name="Content Placeholder 2"/>
          <p:cNvSpPr>
            <a:spLocks noGrp="1"/>
          </p:cNvSpPr>
          <p:nvPr>
            <p:ph idx="1"/>
          </p:nvPr>
        </p:nvSpPr>
        <p:spPr/>
        <p:txBody>
          <a:bodyPr>
            <a:normAutofit/>
          </a:bodyPr>
          <a:lstStyle/>
          <a:p>
            <a:r>
              <a:rPr lang="en-US" dirty="0" smtClean="0"/>
              <a:t>Manipulative, constructive, creative and educational toys provide for quiet activities, fine motor development, and self expression. Easy construction sets, large blocks of various sizes and shapes, a counting frame, alphabet or number flash cards, paints, crayons, simple carpentry tools, musical toys, illustrated books, simple sewing or handicraft sets, large puzzles and clay are suitable toys. (list of suitable toys pg1047)</a:t>
            </a:r>
          </a:p>
          <a:p>
            <a:r>
              <a:rPr lang="en-US" dirty="0" smtClean="0"/>
              <a:t>Electronic games and computer programs are especially valuable in helping children learn basic skills such as letters and simple words</a:t>
            </a:r>
          </a:p>
          <a:p>
            <a:endParaRPr lang="en-US" dirty="0"/>
          </a:p>
        </p:txBody>
      </p:sp>
    </p:spTree>
    <p:extLst>
      <p:ext uri="{BB962C8B-B14F-4D97-AF65-F5344CB8AC3E}">
        <p14:creationId xmlns:p14="http://schemas.microsoft.com/office/powerpoint/2010/main" val="5102157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Promoting Development in ADL’s</a:t>
            </a:r>
            <a:endParaRPr lang="en-US" dirty="0"/>
          </a:p>
        </p:txBody>
      </p:sp>
      <p:sp>
        <p:nvSpPr>
          <p:cNvPr id="3" name="Content Placeholder 2"/>
          <p:cNvSpPr>
            <a:spLocks noGrp="1"/>
          </p:cNvSpPr>
          <p:nvPr>
            <p:ph idx="1"/>
          </p:nvPr>
        </p:nvSpPr>
        <p:spPr/>
        <p:txBody>
          <a:bodyPr>
            <a:normAutofit/>
          </a:bodyPr>
          <a:lstStyle/>
          <a:p>
            <a:r>
              <a:rPr lang="en-US" dirty="0" smtClean="0"/>
              <a:t>The most characteristic and pervasive preschool activity is imitative, imaginative, and dramatic play</a:t>
            </a:r>
          </a:p>
          <a:p>
            <a:r>
              <a:rPr lang="en-US" dirty="0" smtClean="0"/>
              <a:t>Toward the end of the preschool period, children are less satisfied with make believe or pretend objects and enjoy doing the actual activity, such as cooking or carpentry</a:t>
            </a:r>
          </a:p>
          <a:p>
            <a:r>
              <a:rPr lang="en-US" dirty="0" smtClean="0"/>
              <a:t>Imaginary companions serve many purposes, they become friends in times of loneliness, they accomplish what the child is still attempting and the child may even blame it for wrong doing, or play parent with it and punish them for wrongdoing and assume control and authority in a safe situation</a:t>
            </a:r>
          </a:p>
          <a:p>
            <a:r>
              <a:rPr lang="en-US" dirty="0" smtClean="0"/>
              <a:t>Imaginary playmates are very normal and useful</a:t>
            </a:r>
          </a:p>
          <a:p>
            <a:endParaRPr lang="en-US" dirty="0"/>
          </a:p>
        </p:txBody>
      </p:sp>
    </p:spTree>
    <p:extLst>
      <p:ext uri="{BB962C8B-B14F-4D97-AF65-F5344CB8AC3E}">
        <p14:creationId xmlns:p14="http://schemas.microsoft.com/office/powerpoint/2010/main" val="4151996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Promoting Healthy Family Functioning</a:t>
            </a:r>
            <a:endParaRPr lang="en-US" dirty="0"/>
          </a:p>
        </p:txBody>
      </p:sp>
      <p:sp>
        <p:nvSpPr>
          <p:cNvPr id="3" name="Content Placeholder 2"/>
          <p:cNvSpPr>
            <a:spLocks noGrp="1"/>
          </p:cNvSpPr>
          <p:nvPr>
            <p:ph idx="1"/>
          </p:nvPr>
        </p:nvSpPr>
        <p:spPr/>
        <p:txBody>
          <a:bodyPr>
            <a:normAutofit/>
          </a:bodyPr>
          <a:lstStyle/>
          <a:p>
            <a:r>
              <a:rPr lang="en-US" dirty="0" smtClean="0"/>
              <a:t>Parental security, reassurance, guidance and approval is needed by the child, especially when entering preschool or elementary school</a:t>
            </a:r>
          </a:p>
          <a:p>
            <a:r>
              <a:rPr lang="en-US" dirty="0" smtClean="0"/>
              <a:t>Comfort the child when stressed, but remember discipline</a:t>
            </a:r>
          </a:p>
          <a:p>
            <a:r>
              <a:rPr lang="en-US" dirty="0" smtClean="0"/>
              <a:t>Give your child options to make simple decisions for themselves</a:t>
            </a:r>
          </a:p>
          <a:p>
            <a:endParaRPr lang="en-US" dirty="0"/>
          </a:p>
        </p:txBody>
      </p:sp>
    </p:spTree>
    <p:extLst>
      <p:ext uri="{BB962C8B-B14F-4D97-AF65-F5344CB8AC3E}">
        <p14:creationId xmlns:p14="http://schemas.microsoft.com/office/powerpoint/2010/main" val="2478828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Promoting Healthy Family Functioning</a:t>
            </a:r>
            <a:endParaRPr lang="en-US" dirty="0"/>
          </a:p>
        </p:txBody>
      </p:sp>
      <p:sp>
        <p:nvSpPr>
          <p:cNvPr id="4" name="Content Placeholder 3"/>
          <p:cNvSpPr>
            <a:spLocks noGrp="1"/>
          </p:cNvSpPr>
          <p:nvPr>
            <p:ph sz="half" idx="1"/>
          </p:nvPr>
        </p:nvSpPr>
        <p:spPr/>
        <p:txBody>
          <a:bodyPr/>
          <a:lstStyle/>
          <a:p>
            <a:r>
              <a:rPr lang="en-US" dirty="0" smtClean="0"/>
              <a:t>Incorporate the child into daily activities such as cooking and organizing, make games out of activities.</a:t>
            </a:r>
            <a:endParaRPr lang="en-US" dirty="0"/>
          </a:p>
        </p:txBody>
      </p:sp>
      <p:sp>
        <p:nvSpPr>
          <p:cNvPr id="5" name="Content Placeholder 4"/>
          <p:cNvSpPr>
            <a:spLocks noGrp="1"/>
          </p:cNvSpPr>
          <p:nvPr>
            <p:ph sz="half" idx="2"/>
          </p:nvPr>
        </p:nvSpPr>
        <p:spPr/>
        <p:txBody>
          <a:bodyPr/>
          <a:lstStyle/>
          <a:p>
            <a:endParaRPr lang="en-US"/>
          </a:p>
        </p:txBody>
      </p:sp>
    </p:spTree>
    <p:extLst>
      <p:ext uri="{BB962C8B-B14F-4D97-AF65-F5344CB8AC3E}">
        <p14:creationId xmlns:p14="http://schemas.microsoft.com/office/powerpoint/2010/main" val="1173498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Promoting Healthy Family Functioning</a:t>
            </a:r>
            <a:endParaRPr lang="en-US" dirty="0"/>
          </a:p>
        </p:txBody>
      </p:sp>
      <p:sp>
        <p:nvSpPr>
          <p:cNvPr id="3" name="Content Placeholder 2"/>
          <p:cNvSpPr>
            <a:spLocks noGrp="1"/>
          </p:cNvSpPr>
          <p:nvPr>
            <p:ph idx="1"/>
          </p:nvPr>
        </p:nvSpPr>
        <p:spPr/>
        <p:txBody>
          <a:bodyPr>
            <a:normAutofit/>
          </a:bodyPr>
          <a:lstStyle/>
          <a:p>
            <a:r>
              <a:rPr lang="en-US" dirty="0" smtClean="0"/>
              <a:t>When entering another child into the family, the child requires special attention to prevent feelings of desertion and resentment</a:t>
            </a:r>
          </a:p>
          <a:p>
            <a:r>
              <a:rPr lang="en-US" dirty="0" smtClean="0"/>
              <a:t>Preschoolers believe in the power of words and take them literally, remember to say which actions are bad when disciplining the child, remember not to call the child bad because they take it personally and interpret themselves as a bad person.</a:t>
            </a:r>
          </a:p>
          <a:p>
            <a:endParaRPr lang="en-US" dirty="0"/>
          </a:p>
        </p:txBody>
      </p:sp>
    </p:spTree>
    <p:extLst>
      <p:ext uri="{BB962C8B-B14F-4D97-AF65-F5344CB8AC3E}">
        <p14:creationId xmlns:p14="http://schemas.microsoft.com/office/powerpoint/2010/main" val="3548608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The preschool period is from 3 to 5 years of age. Successful achievement of previous levels of growth and development during the toddler years is essential. In the preschool stage, tasks learned previously are refined.  The combined achievements during the preschool period prepare children for their most significant lifestyle change: entrance to school.</a:t>
            </a:r>
            <a:endParaRPr lang="en-US" dirty="0"/>
          </a:p>
        </p:txBody>
      </p:sp>
    </p:spTree>
    <p:extLst>
      <p:ext uri="{BB962C8B-B14F-4D97-AF65-F5344CB8AC3E}">
        <p14:creationId xmlns:p14="http://schemas.microsoft.com/office/powerpoint/2010/main" val="2446724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Growth</a:t>
            </a:r>
            <a:endParaRPr lang="en-US" dirty="0"/>
          </a:p>
        </p:txBody>
      </p:sp>
      <p:sp>
        <p:nvSpPr>
          <p:cNvPr id="3" name="Content Placeholder 2"/>
          <p:cNvSpPr>
            <a:spLocks noGrp="1"/>
          </p:cNvSpPr>
          <p:nvPr>
            <p:ph idx="1"/>
          </p:nvPr>
        </p:nvSpPr>
        <p:spPr/>
        <p:txBody>
          <a:bodyPr/>
          <a:lstStyle/>
          <a:p>
            <a:r>
              <a:rPr lang="en-US" dirty="0" smtClean="0"/>
              <a:t>Rate of physical growth slows and stabilizes.</a:t>
            </a:r>
          </a:p>
          <a:p>
            <a:pPr>
              <a:buFont typeface="Wingdings" pitchFamily="2" charset="2"/>
              <a:buChar char="ü"/>
            </a:pPr>
            <a:r>
              <a:rPr lang="en-US" dirty="0" smtClean="0"/>
              <a:t>	Average weight at 3 years = 32lbs</a:t>
            </a:r>
          </a:p>
          <a:p>
            <a:pPr>
              <a:buFont typeface="Wingdings" pitchFamily="2" charset="2"/>
              <a:buChar char="ü"/>
            </a:pPr>
            <a:r>
              <a:rPr lang="en-US" dirty="0" smtClean="0"/>
              <a:t>	Average weight at 4 years = 37lbs</a:t>
            </a:r>
          </a:p>
          <a:p>
            <a:pPr>
              <a:buFont typeface="Wingdings" pitchFamily="2" charset="2"/>
              <a:buChar char="ü"/>
            </a:pPr>
            <a:r>
              <a:rPr lang="en-US" dirty="0" smtClean="0"/>
              <a:t>	Average weight at 5 years = 41.5lbs</a:t>
            </a:r>
          </a:p>
          <a:p>
            <a:r>
              <a:rPr lang="en-US" dirty="0" smtClean="0"/>
              <a:t>The average weight gain per year remains around 4.5 to 6.5 pounds</a:t>
            </a:r>
          </a:p>
          <a:p>
            <a:endParaRPr lang="en-US" dirty="0"/>
          </a:p>
        </p:txBody>
      </p:sp>
    </p:spTree>
    <p:extLst>
      <p:ext uri="{BB962C8B-B14F-4D97-AF65-F5344CB8AC3E}">
        <p14:creationId xmlns:p14="http://schemas.microsoft.com/office/powerpoint/2010/main" val="457150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Growth</a:t>
            </a:r>
            <a:endParaRPr lang="en-US" dirty="0"/>
          </a:p>
        </p:txBody>
      </p:sp>
      <p:sp>
        <p:nvSpPr>
          <p:cNvPr id="3" name="Content Placeholder 2"/>
          <p:cNvSpPr>
            <a:spLocks noGrp="1"/>
          </p:cNvSpPr>
          <p:nvPr>
            <p:ph idx="1"/>
          </p:nvPr>
        </p:nvSpPr>
        <p:spPr/>
        <p:txBody>
          <a:bodyPr>
            <a:normAutofit/>
          </a:bodyPr>
          <a:lstStyle/>
          <a:p>
            <a:r>
              <a:rPr lang="en-US" dirty="0" smtClean="0"/>
              <a:t>Growth in height remains steady with a yearly increase of around 2.5 to 3.5 inches. This growth occurs mainly in the legs rather than the trunk. The preschooler is slender but sturdy, agile and </a:t>
            </a:r>
            <a:r>
              <a:rPr lang="en-US" dirty="0" err="1" smtClean="0"/>
              <a:t>posturally</a:t>
            </a:r>
            <a:r>
              <a:rPr lang="en-US" dirty="0" smtClean="0"/>
              <a:t> erect. There is little difference in gender except by dress and hairstyle.</a:t>
            </a:r>
          </a:p>
          <a:p>
            <a:r>
              <a:rPr lang="en-US" dirty="0" smtClean="0"/>
              <a:t>	Average height at 3 years = 37.5 inches</a:t>
            </a:r>
          </a:p>
          <a:p>
            <a:r>
              <a:rPr lang="en-US" dirty="0" smtClean="0"/>
              <a:t>	Average height at 4 years = 40.5 inches</a:t>
            </a:r>
          </a:p>
          <a:p>
            <a:r>
              <a:rPr lang="en-US" dirty="0" smtClean="0"/>
              <a:t>	Average height at 5 years = 43.5 inches</a:t>
            </a:r>
          </a:p>
          <a:p>
            <a:endParaRPr lang="en-US" dirty="0"/>
          </a:p>
        </p:txBody>
      </p:sp>
    </p:spTree>
    <p:extLst>
      <p:ext uri="{BB962C8B-B14F-4D97-AF65-F5344CB8AC3E}">
        <p14:creationId xmlns:p14="http://schemas.microsoft.com/office/powerpoint/2010/main" val="62128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During this period most children are toilet trained, motor development increases with increases in strength and refinement of previous skills such as running, walking and jumping. Muscle development and bone growth is far from mature. Excessive activity and overexertion can injure delicate tissues. During this period, good posture, appropriate exercise and adequate nutrition and rest are essential for optimal development.</a:t>
            </a:r>
            <a:endParaRPr lang="en-US" dirty="0"/>
          </a:p>
        </p:txBody>
      </p:sp>
      <p:sp>
        <p:nvSpPr>
          <p:cNvPr id="5" name="Text Placeholder 4"/>
          <p:cNvSpPr>
            <a:spLocks noGrp="1"/>
          </p:cNvSpPr>
          <p:nvPr>
            <p:ph type="body" sz="half" idx="2"/>
          </p:nvPr>
        </p:nvSpPr>
        <p:spPr/>
        <p:txBody>
          <a:bodyPr/>
          <a:lstStyle/>
          <a:p>
            <a:r>
              <a:rPr lang="en-US" dirty="0" smtClean="0"/>
              <a:t>Insert picture of toilet training here</a:t>
            </a:r>
            <a:endParaRPr lang="en-US" dirty="0"/>
          </a:p>
        </p:txBody>
      </p:sp>
    </p:spTree>
    <p:extLst>
      <p:ext uri="{BB962C8B-B14F-4D97-AF65-F5344CB8AC3E}">
        <p14:creationId xmlns:p14="http://schemas.microsoft.com/office/powerpoint/2010/main" val="2231596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Nutrition</a:t>
            </a:r>
            <a:endParaRPr lang="en-US" dirty="0"/>
          </a:p>
        </p:txBody>
      </p:sp>
      <p:sp>
        <p:nvSpPr>
          <p:cNvPr id="6" name="Content Placeholder 5"/>
          <p:cNvSpPr>
            <a:spLocks noGrp="1"/>
          </p:cNvSpPr>
          <p:nvPr>
            <p:ph idx="1"/>
          </p:nvPr>
        </p:nvSpPr>
        <p:spPr/>
        <p:txBody>
          <a:bodyPr>
            <a:normAutofit/>
          </a:bodyPr>
          <a:lstStyle/>
          <a:p>
            <a:r>
              <a:rPr lang="en-US" dirty="0" smtClean="0"/>
              <a:t>Nutritional requirements are similar to those for toddlers. </a:t>
            </a:r>
          </a:p>
          <a:p>
            <a:r>
              <a:rPr lang="en-US" dirty="0" smtClean="0"/>
              <a:t>Caloric requirements continue to decrease slightly. </a:t>
            </a:r>
          </a:p>
          <a:p>
            <a:pPr marL="0" indent="0">
              <a:buNone/>
            </a:pPr>
            <a:r>
              <a:rPr lang="en-US" dirty="0" smtClean="0"/>
              <a:t>	Caloric requirements = 90kcal/kg for an 	average intake of 1800cal per day</a:t>
            </a:r>
          </a:p>
          <a:p>
            <a:r>
              <a:rPr lang="en-US" dirty="0" smtClean="0"/>
              <a:t>Fluid requirements may also decrease slightly to around 100ml/kg/day but depend on activity level, climate conditions and state of health.</a:t>
            </a:r>
          </a:p>
          <a:p>
            <a:endParaRPr lang="en-US" dirty="0"/>
          </a:p>
        </p:txBody>
      </p:sp>
    </p:spTree>
    <p:extLst>
      <p:ext uri="{BB962C8B-B14F-4D97-AF65-F5344CB8AC3E}">
        <p14:creationId xmlns:p14="http://schemas.microsoft.com/office/powerpoint/2010/main" val="1189635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t>
            </a:r>
            <a:endParaRPr lang="en-US" dirty="0"/>
          </a:p>
        </p:txBody>
      </p:sp>
      <p:sp>
        <p:nvSpPr>
          <p:cNvPr id="3" name="Content Placeholder 2"/>
          <p:cNvSpPr>
            <a:spLocks noGrp="1"/>
          </p:cNvSpPr>
          <p:nvPr>
            <p:ph idx="1"/>
          </p:nvPr>
        </p:nvSpPr>
        <p:spPr/>
        <p:txBody>
          <a:bodyPr/>
          <a:lstStyle/>
          <a:p>
            <a:r>
              <a:rPr lang="en-US" dirty="0" smtClean="0"/>
              <a:t>The American Academy of Pediatrics recommends the following intake levels for children over the age of 2</a:t>
            </a:r>
          </a:p>
          <a:p>
            <a:pPr lvl="1"/>
            <a:r>
              <a:rPr lang="en-US" dirty="0" smtClean="0"/>
              <a:t>Protein intake of 13-19g/day</a:t>
            </a:r>
          </a:p>
          <a:p>
            <a:pPr lvl="1"/>
            <a:r>
              <a:rPr lang="en-US" dirty="0" smtClean="0"/>
              <a:t>Saturated fats : less than 10% of total calories, with a total fat intake over several days between 20 and 30%</a:t>
            </a:r>
          </a:p>
          <a:p>
            <a:pPr lvl="1"/>
            <a:r>
              <a:rPr lang="en-US" dirty="0" smtClean="0"/>
              <a:t>Evidence has shown the decreased incidence of chronic disease with lower levels of fat intake.</a:t>
            </a:r>
          </a:p>
          <a:p>
            <a:pPr lvl="1"/>
            <a:endParaRPr lang="en-US" dirty="0"/>
          </a:p>
        </p:txBody>
      </p:sp>
    </p:spTree>
    <p:extLst>
      <p:ext uri="{BB962C8B-B14F-4D97-AF65-F5344CB8AC3E}">
        <p14:creationId xmlns:p14="http://schemas.microsoft.com/office/powerpoint/2010/main" val="4071004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Nutrition</a:t>
            </a:r>
            <a:endParaRPr lang="en-US" dirty="0"/>
          </a:p>
        </p:txBody>
      </p:sp>
      <p:sp>
        <p:nvSpPr>
          <p:cNvPr id="3" name="Content Placeholder 2"/>
          <p:cNvSpPr>
            <a:spLocks noGrp="1"/>
          </p:cNvSpPr>
          <p:nvPr>
            <p:ph idx="1"/>
          </p:nvPr>
        </p:nvSpPr>
        <p:spPr/>
        <p:txBody>
          <a:bodyPr/>
          <a:lstStyle/>
          <a:p>
            <a:r>
              <a:rPr lang="en-US" dirty="0" smtClean="0"/>
              <a:t>Recommended daily calcium intake for children 1 to 3 years = 500mg , children 4 to 8 years = 800mg. </a:t>
            </a:r>
          </a:p>
          <a:p>
            <a:pPr lvl="1"/>
            <a:r>
              <a:rPr lang="en-US" dirty="0" smtClean="0"/>
              <a:t>Milk and dairy products are excellent sources of calcium and </a:t>
            </a:r>
            <a:r>
              <a:rPr lang="en-US" dirty="0" err="1" smtClean="0"/>
              <a:t>vit</a:t>
            </a:r>
            <a:r>
              <a:rPr lang="en-US" dirty="0" smtClean="0"/>
              <a:t> D. </a:t>
            </a:r>
          </a:p>
          <a:p>
            <a:pPr marL="457200" lvl="1" indent="0">
              <a:buNone/>
            </a:pPr>
            <a:endParaRPr lang="en-US" dirty="0"/>
          </a:p>
          <a:p>
            <a:pPr marL="457200" lvl="1" indent="0">
              <a:buNone/>
            </a:pPr>
            <a:r>
              <a:rPr lang="en-US" dirty="0" smtClean="0"/>
              <a:t>Insert some sort of milk drinking picture here</a:t>
            </a:r>
          </a:p>
        </p:txBody>
      </p:sp>
    </p:spTree>
    <p:extLst>
      <p:ext uri="{BB962C8B-B14F-4D97-AF65-F5344CB8AC3E}">
        <p14:creationId xmlns:p14="http://schemas.microsoft.com/office/powerpoint/2010/main" val="646037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Nutrition</a:t>
            </a:r>
            <a:endParaRPr lang="en-US" sz="4800" dirty="0"/>
          </a:p>
        </p:txBody>
      </p:sp>
      <p:sp>
        <p:nvSpPr>
          <p:cNvPr id="3" name="Content Placeholder 2"/>
          <p:cNvSpPr>
            <a:spLocks noGrp="1"/>
          </p:cNvSpPr>
          <p:nvPr>
            <p:ph type="body" sz="half" idx="2"/>
          </p:nvPr>
        </p:nvSpPr>
        <p:spPr/>
        <p:txBody>
          <a:bodyPr>
            <a:normAutofit/>
          </a:bodyPr>
          <a:lstStyle/>
          <a:p>
            <a:r>
              <a:rPr lang="en-US" sz="1800" dirty="0" smtClean="0"/>
              <a:t>MyPyramid for Kids is appropriate for preschoolers and children as young as 2 years of age. </a:t>
            </a:r>
            <a:endParaRPr lang="en-US" sz="1800" dirty="0"/>
          </a:p>
        </p:txBody>
      </p:sp>
      <p:pic>
        <p:nvPicPr>
          <p:cNvPr id="1026" name="Picture 2"/>
          <p:cNvPicPr>
            <a:picLocks noGrp="1" noChangeAspect="1" noChangeArrowheads="1"/>
          </p:cNvPicPr>
          <p:nvPr>
            <p:ph type="pic" sz="quarter" idx="14"/>
          </p:nvPr>
        </p:nvPicPr>
        <p:blipFill>
          <a:blip r:embed="rId2">
            <a:extLst>
              <a:ext uri="{28A0092B-C50C-407E-A947-70E740481C1C}">
                <a14:useLocalDpi xmlns:a14="http://schemas.microsoft.com/office/drawing/2010/main" val="0"/>
              </a:ext>
            </a:extLst>
          </a:blip>
          <a:srcRect l="16617" r="16617"/>
          <a:stretch>
            <a:fillRect/>
          </a:stretch>
        </p:blipFill>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8144913"/>
      </p:ext>
    </p:extLst>
  </p:cSld>
  <p:clrMapOvr>
    <a:masterClrMapping/>
  </p:clrMapOvr>
</p:sld>
</file>

<file path=ppt/theme/theme1.xml><?xml version="1.0" encoding="utf-8"?>
<a:theme xmlns:a="http://schemas.openxmlformats.org/drawingml/2006/main" name="Autumn">
  <a:themeElements>
    <a:clrScheme name="Autumn">
      <a:dk1>
        <a:sysClr val="windowText" lastClr="000000"/>
      </a:dk1>
      <a:lt1>
        <a:sysClr val="window" lastClr="FFFFFF"/>
      </a:lt1>
      <a:dk2>
        <a:srgbClr val="B01F0F"/>
      </a:dk2>
      <a:lt2>
        <a:srgbClr val="FF9000"/>
      </a:lt2>
      <a:accent1>
        <a:srgbClr val="ED4600"/>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TC102455610[[fn=Autumn]]</Template>
  <TotalTime>49</TotalTime>
  <Words>1056</Words>
  <Application>Microsoft Office PowerPoint</Application>
  <PresentationFormat>On-screen Show (4:3)</PresentationFormat>
  <Paragraphs>78</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Autumn</vt:lpstr>
      <vt:lpstr>Growth and Development: Preschool Period</vt:lpstr>
      <vt:lpstr>Introduction</vt:lpstr>
      <vt:lpstr>Physical Growth</vt:lpstr>
      <vt:lpstr>Physical Growth</vt:lpstr>
      <vt:lpstr>PowerPoint Presentation</vt:lpstr>
      <vt:lpstr>Nutrition</vt:lpstr>
      <vt:lpstr>Nutrition</vt:lpstr>
      <vt:lpstr>Nutrition</vt:lpstr>
      <vt:lpstr>Nutrition</vt:lpstr>
      <vt:lpstr>Nutrition</vt:lpstr>
      <vt:lpstr>Nutrition</vt:lpstr>
      <vt:lpstr>Nutrition</vt:lpstr>
      <vt:lpstr>Promoting Development in ADL’s</vt:lpstr>
      <vt:lpstr>Promoting Development in ADL’s</vt:lpstr>
      <vt:lpstr>Promoting Development in ADL’s</vt:lpstr>
      <vt:lpstr>Promoting Development in ADL’s</vt:lpstr>
      <vt:lpstr>Promoting Healthy Family Functioning</vt:lpstr>
      <vt:lpstr>Promoting Healthy Family Functioning</vt:lpstr>
      <vt:lpstr>Promoting Healthy Family Functioning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and Development: Preschool Period</dc:title>
  <dc:creator>Mike</dc:creator>
  <cp:lastModifiedBy>Mike</cp:lastModifiedBy>
  <cp:revision>5</cp:revision>
  <dcterms:created xsi:type="dcterms:W3CDTF">2011-10-17T17:57:09Z</dcterms:created>
  <dcterms:modified xsi:type="dcterms:W3CDTF">2011-10-17T18:46:24Z</dcterms:modified>
</cp:coreProperties>
</file>