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86" r:id="rId10"/>
    <p:sldId id="284" r:id="rId11"/>
    <p:sldId id="28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8" r:id="rId20"/>
    <p:sldId id="283" r:id="rId21"/>
    <p:sldId id="270" r:id="rId22"/>
    <p:sldId id="271" r:id="rId23"/>
    <p:sldId id="272" r:id="rId24"/>
    <p:sldId id="277" r:id="rId25"/>
    <p:sldId id="291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DC982-101E-447C-91DF-EC9BFB4DEB98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B1125-FF04-4595-AFD3-8A907C275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end</a:t>
            </a:r>
            <a:r>
              <a:rPr lang="en-US" baseline="0" dirty="0" smtClean="0"/>
              <a:t> of these years a child will have added almost one to two feet to their height  and will almost double their weight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average 6 year old is 45 7/10 inches tall and weighs about 46 pounds , the average 12 year old is about 59 inches tall and weighs about 88 pounds </a:t>
            </a:r>
          </a:p>
          <a:p>
            <a:r>
              <a:rPr lang="en-US" baseline="0" dirty="0" smtClean="0"/>
              <a:t>In the end of school age girls tend to surpass boys in both height and weight often to the discomfort of both girls and boys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children develop</a:t>
            </a:r>
            <a:r>
              <a:rPr lang="en-US" baseline="0" dirty="0" smtClean="0"/>
              <a:t> an ability to see a situation from </a:t>
            </a:r>
            <a:r>
              <a:rPr lang="en-US" baseline="0" dirty="0" err="1" smtClean="0"/>
              <a:t>anothers</a:t>
            </a:r>
            <a:r>
              <a:rPr lang="en-US" baseline="0" dirty="0" smtClean="0"/>
              <a:t> point of view they are also able to understand the effects of their reactions on themselves and others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Discipline should take place in a positive supportive environment with use of strategies to instruct  and guide desired behaviors and eliminate undesired behaviors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Disciplinary strategies- with holding </a:t>
            </a:r>
            <a:r>
              <a:rPr lang="en-US" baseline="0" dirty="0" err="1" smtClean="0"/>
              <a:t>priveliges</a:t>
            </a:r>
            <a:r>
              <a:rPr lang="en-US" baseline="0" dirty="0" smtClean="0"/>
              <a:t> requiring compensation, imposing </a:t>
            </a:r>
            <a:r>
              <a:rPr lang="en-US" baseline="0" dirty="0" err="1" smtClean="0"/>
              <a:t>penalities</a:t>
            </a:r>
            <a:r>
              <a:rPr lang="en-US" baseline="0" dirty="0" smtClean="0"/>
              <a:t>, and contracting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parents set examples of honesty the children are more likely to conform this</a:t>
            </a:r>
          </a:p>
          <a:p>
            <a:endParaRPr lang="en-US" baseline="0" dirty="0" smtClean="0"/>
          </a:p>
          <a:p>
            <a:r>
              <a:rPr lang="en-US" dirty="0" smtClean="0"/>
              <a:t>Reasons for</a:t>
            </a:r>
            <a:r>
              <a:rPr lang="en-US" baseline="0" dirty="0" smtClean="0"/>
              <a:t> stealing- revenge, bribery, attempt to acquire a coveted item,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Children should</a:t>
            </a:r>
            <a:r>
              <a:rPr lang="en-US" baseline="0" dirty="0" smtClean="0"/>
              <a:t> be able to bathe themselves at age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What is a normal relationship change in regards to family functioning that parents should expect during the school age years?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Children needs parents as friends rather than adults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Children typically spend more time with peers at this age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Independence is not encouraged by parents at this age</a:t>
            </a:r>
          </a:p>
          <a:p>
            <a:pPr marL="514350" indent="-514350">
              <a:buAutoNum type="alphaUcPeriod"/>
            </a:pPr>
            <a:r>
              <a:rPr lang="en-US" sz="1200" dirty="0" smtClean="0"/>
              <a:t>Children become more tolerant and less critical of parents at this time</a:t>
            </a:r>
          </a:p>
          <a:p>
            <a:r>
              <a:rPr lang="en-US" dirty="0" smtClean="0"/>
              <a:t>Answer</a:t>
            </a:r>
            <a:r>
              <a:rPr lang="en-US" baseline="0" dirty="0" smtClean="0"/>
              <a:t> is B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 2 answer is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Ugly Duckling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stage- when the permanent teeth appear too large for the face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Proportional Development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 are more graceful and steadier, appearing with slimmer, longer legs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Posture improves along with use of arms &amp; legs, making climbing, bicycling &amp; other activities easier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 diminishes &amp; its distribution patterns change, body wt increases R/T muscle tissue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end of SA double in strength and physical activities, steady consistent coordination increases poise and skill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Muscles are immature &amp; easily damaged due to overuse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head circumference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waist circumference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Correlation in physical indications of maturity and success in school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 grows faster in R/T the remainder of the cranium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Skull and brain grow slowly and increase little in size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Proportional Development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SA are more graceful and steadier, appearing with slimmer, longer legs 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Posture improves along with use of arms &amp; legs, making climbing, bicycling &amp; other activities easier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Fat diminishes &amp; its distribution patterns change, body wt increases R/T muscle tissue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By the end of SA double in strength and physical activities, steady consistent coordination increases poise and skill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Muscles are immature &amp; easily damaged due to overuse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Decrease in head circumference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Decrease in waist circumference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Correlation in physical indications of maturity and success in school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Face grows faster in R/T the remainder of the cranium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Skull and brain grow slowly and increase little in size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 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 System: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upset stomachs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BG levels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Retention of food for longer periods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Caloric needs are less than before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Urinary system: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Bladder capacity &gt; in girls than boys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 grows more slowly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 in R/T rest of the body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 &amp; RR decrease and BP increases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Immune System: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Stronger, localizes infections, producing antibody antigen response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infection rate due to exposure 1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 yrs of school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 to ossify, yield to pressure, muscle pulls more readily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(Caution heavy loads, distribute wt evenly)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Wider physical changes can effect self esteem and may create emotional problems these changes occur at the end of MCH.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Prepubescence: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Lasting two years 11- 13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y.o.a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 growth of ht &amp; wt esp. in girls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signs appear in girls at age 9 and are evident by age 11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Onset of secondary sex characteristics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Emotional period of time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Puberty at 10 in girls &amp; 12 in boys or as early as 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y.o.a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both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Psychosocial Development: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Freud: The Latency Period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Tranquility of the Oedipal phase of ECH &amp; the Eroticism of Adolescence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a Self Concept: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 concept includes awareness of self perceptions, physical characteristics, abilities, values, self ideals, expectations, and self in relation to others, body image, self esteem and sexuality.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Parents, peers, and teachers provide valuable input during MCH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small success in a child’s environment  increases a child’s self image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 self concept leads to self respect, self confidence, and happiness.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Body Image: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 children have accurate and positive body image, but like themselves less as they grow older, the head is the most important part of SA  child image of self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 image is influenced by significant others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are aware of their body, the bodies of peers and adults, deviations from the norm.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Relationships and Cooperation: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join groups with enthusiasm &amp; steady participation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learn to appreciate others viewpoints w/in a group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 aware of the limits of their own point of view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influence on decreasing the egocentric outlook of the child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learn to argue, persuade, bargain, cooperate, compromise to maintain friendships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modify their behavior for acceptance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 among peers leads to intimate friendships, best friends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relationships where a child experiences love &amp; closeness for a peer are an important foundation for adult relationships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Peer group identification &amp; association are essential to a child’s socialization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 w/ Families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 are the primary influence of in shaping the child’s personality &amp; standards of behavior, and establishing values.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values usually take precedence over peers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MSC want to begin to spend more time w/ peers than family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become intolerant to and critical of parents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question parents and authority, but still need and want restrictions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feel more secure having an authority figure, they respect adults that set limits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needs parents as adults not friends, they need stable secure strength from mature adults that they can turn to with troubles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secure base in a loving family allows self confidence, and maturity needed to be independent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enjoying a game is knowing the rules, because knowing the rules means belonging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Conformity &amp; ritual permeate their play and are also evident in their behavior &amp; language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derive a sense of power &amp; pleasure from childhood sayings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 play teaches children to modify or exchange personal goals of the group, it teaches that division of labor is an effective strategy for attaining a goal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 play also contributes to children’s social, intellectual, &amp; skill growth., team play helps stimulate cognitive growth due to rules, judgments about rules, strategies, assessment of strengths &amp; weakness of both team and opposing members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expand their world through knowledge acquired in quiet play such as reading books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 affords children the means to acquire mastery over themselves the environment and others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Ego mastery- play affords children the means to acquire mastery over themselves their environment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others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 w/ Families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 are the primary influence of in shaping the child’s personality &amp; standards of behavior, and establishing values.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values usually take precedence over peers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MSC want to begin to spend more time w/ peers than family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become intolerant to and critical of parents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question parents and authority, but still need and want restrictions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feel more secure having an authority figure, they respect adults that set limits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needs parents as adults not friends, they need stable secure strength from mature adults that they can turn to with troubles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secure base in a loving family allows self confidence, and maturity needed to be independent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2ABA58-490D-4083-867E-3176D06E0D3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40D6225-3E95-42AA-BFDA-D812D463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kids+playing&amp;hl=en&amp;safe=active&amp;biw=1014&amp;bih=551&amp;tbm=isch&amp;tbnid=_TQUyba6CGBWJM:&amp;imgrefurl=http://psych-your-mind.blogspot.com/2012/09/kids-school-and-play-look-at-what.html&amp;docid=hdniUCAeXpYYAM&amp;imgurl=http://3.bp.blogspot.com/-bIcvi7I2f2A/UEl6TBauoqI/AAAAAAAAAGc/VACaWH5bcW0/s1600/kids+in+circle.jpg&amp;w=988&amp;h=763&amp;ei=JDZ4UPOkBbGu0AH95ICABQ&amp;zoom=1&amp;iact=hc&amp;vpx=83&amp;vpy=135&amp;dur=859&amp;hovh=197&amp;hovw=256&amp;tx=149&amp;ty=103&amp;sig=102462122021523787291&amp;page=1&amp;tbnh=113&amp;tbnw=145&amp;start=0&amp;ndsp=18&amp;ved=1t:429,r:0,s:0,i:7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/imgres?q=kids+playing&amp;hl=en&amp;safe=active&amp;biw=1014&amp;bih=551&amp;tbm=isch&amp;tbnid=ySoin1iFTCX-FM:&amp;imgrefurl=http://emmaschildren.wordpress.com/2011/07/05/let-your-kids-be-kids/&amp;docid=oAxbiTLV9rs-6M&amp;imgurl=http://emmaschildren.files.wordpress.com/2011/07/kids_playing_with_leaves_istock_000.jpg&amp;w=400&amp;h=265&amp;ei=JDZ4UPOkBbGu0AH95ICABQ&amp;zoom=1&amp;iact=hc&amp;vpx=459&amp;vpy=164&amp;dur=141&amp;hovh=183&amp;hovw=276&amp;tx=160&amp;ty=128&amp;sig=102462122021523787291&amp;page=1&amp;tbnh=105&amp;tbnw=135&amp;start=0&amp;ndsp=18&amp;ved=1t:429,r:15,s:0,i:120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imgres?q=cooties&amp;num=10&amp;hl=en&amp;safe=active&amp;biw=1014&amp;bih=551&amp;tbm=isch&amp;tbnid=B6INjVD0WxsAwM:&amp;imgrefurl=http://www.lawyersgunsmoneyblog.com/2007/01/cootie-patrol&amp;docid=uXl9Jt_MezBhoM&amp;imgurl=http://i71.photobucket.com/albums/i151/slemieux66/cooties.jpg&amp;w=320&amp;h=306&amp;ei=TS94UJOkI9O20AGgn4CIDA&amp;zoom=1&amp;iact=hc&amp;vpx=305&amp;vpy=150&amp;dur=63&amp;hovh=220&amp;hovw=230&amp;tx=89&amp;ty=96&amp;sig=102462122021523787291&amp;page=3&amp;tbnh=164&amp;tbnw=172&amp;start=32&amp;ndsp=12&amp;ved=1t:429,r:1,s:32,i:184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q=cooties&amp;num=10&amp;hl=en&amp;safe=active&amp;biw=1014&amp;bih=551&amp;tbm=isch&amp;tbnid=FpfrAxVPUMG5GM:&amp;imgrefurl=http://www.zazzle.co.uk/cooties_awareness_card-137379187247806629&amp;docid=0GeYbhDrlvvPGM&amp;imgurl=http://rlv.zcache.co.uk/cooties_awareness_card-p137379187247806629envwi_400.jpg&amp;w=400&amp;h=400&amp;ei=TS94UJOkI9O20AGgn4CIDA&amp;zoom=1&amp;iact=hc&amp;vpx=118&amp;vpy=148&amp;dur=703&amp;hovh=225&amp;hovw=225&amp;tx=128&amp;ty=129&amp;sig=102462122021523787291&amp;page=3&amp;tbnh=164&amp;tbnw=184&amp;start=32&amp;ndsp=12&amp;ved=1t:429,r:0,s:32,i:18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Lara Wilken</a:t>
            </a:r>
          </a:p>
          <a:p>
            <a:r>
              <a:rPr lang="en-US" b="1" dirty="0" smtClean="0"/>
              <a:t>Samantha Paris</a:t>
            </a:r>
          </a:p>
          <a:p>
            <a:r>
              <a:rPr lang="en-US" b="1" dirty="0" smtClean="0"/>
              <a:t>John Muscetta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Age Child: Growth and Development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americasangel.org/wp-content/uploads/2010/06/growthSt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7976">
            <a:off x="5638800" y="4191000"/>
            <a:ext cx="311467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3.bp.blogspot.com/-ux4dXcSzuKQ/T3SKFYY72XI/AAAAAAAABBk/fmC47tkKkJs/s1600/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3697">
            <a:off x="609600" y="3962400"/>
            <a:ext cx="22860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34200" cy="1295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Kohlberg)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282440" cy="48006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3200" dirty="0" smtClean="0"/>
              <a:t>Young </a:t>
            </a:r>
            <a:r>
              <a:rPr lang="en-US" sz="3200" dirty="0" smtClean="0"/>
              <a:t>children believe rules and standards come from w/out, not from w/in</a:t>
            </a:r>
          </a:p>
          <a:p>
            <a:pPr lvl="0"/>
            <a:r>
              <a:rPr lang="en-US" sz="3200" dirty="0" smtClean="0"/>
              <a:t>They learn rules and values from their parents and feel guilty when they don’t abide by them</a:t>
            </a:r>
          </a:p>
          <a:p>
            <a:pPr lvl="0"/>
            <a:r>
              <a:rPr lang="en-US" sz="3200" dirty="0" smtClean="0"/>
              <a:t>6-7 know the rules, do not understand the reasoning</a:t>
            </a:r>
          </a:p>
          <a:p>
            <a:pPr lvl="0"/>
            <a:r>
              <a:rPr lang="en-US" sz="3200" dirty="0" smtClean="0"/>
              <a:t>Able to accept the concept of treating others as they want to be treated</a:t>
            </a:r>
          </a:p>
          <a:p>
            <a:pPr lvl="0"/>
            <a:r>
              <a:rPr lang="en-US" sz="3200" dirty="0" smtClean="0"/>
              <a:t>May interpret accidents or misfortunes as punishment for bad acts</a:t>
            </a:r>
          </a:p>
          <a:p>
            <a:pPr lvl="0"/>
            <a:r>
              <a:rPr lang="en-US" sz="3200" dirty="0" smtClean="0"/>
              <a:t>Older children can judge an act by what prompted it rather than its consequences</a:t>
            </a:r>
          </a:p>
          <a:p>
            <a:pPr lvl="0"/>
            <a:r>
              <a:rPr lang="en-US" sz="3200" dirty="0" smtClean="0"/>
              <a:t>They consider the situation, as well as the morality of the rule itself, influences reactions.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http://1.bp.blogspot.com/-LPMZruUzrjM/T-IDrOn0tsI/AAAAAAAADGE/vJmoHthNP0c/s1600/KOHLSTAG.GIF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267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67600" cy="71596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Development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06240" cy="4648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/>
              <a:t>Think </a:t>
            </a:r>
            <a:r>
              <a:rPr lang="en-US" sz="2800" dirty="0" smtClean="0"/>
              <a:t>in concrete terms, envision God as human</a:t>
            </a:r>
          </a:p>
          <a:p>
            <a:pPr lvl="0"/>
            <a:r>
              <a:rPr lang="en-US" sz="2800" dirty="0" smtClean="0"/>
              <a:t>Fascinated with heaven and hell</a:t>
            </a:r>
          </a:p>
          <a:p>
            <a:pPr lvl="0"/>
            <a:r>
              <a:rPr lang="en-US" sz="2800" dirty="0" smtClean="0"/>
              <a:t>Fear hell for misbehavior, want &amp; expect punishment for misbehavior</a:t>
            </a:r>
          </a:p>
          <a:p>
            <a:pPr lvl="0"/>
            <a:r>
              <a:rPr lang="en-US" sz="2800" dirty="0" smtClean="0"/>
              <a:t>May view illness or injury as punishment</a:t>
            </a:r>
          </a:p>
          <a:p>
            <a:pPr lvl="0"/>
            <a:r>
              <a:rPr lang="en-US" sz="2800" dirty="0" smtClean="0"/>
              <a:t>Religious beliefs come from family and church rather than peers</a:t>
            </a:r>
          </a:p>
          <a:p>
            <a:pPr lvl="0"/>
            <a:r>
              <a:rPr lang="en-US" sz="2800" dirty="0" smtClean="0"/>
              <a:t>Begin to learn the difference between natural &amp; supernatural </a:t>
            </a:r>
          </a:p>
          <a:p>
            <a:pPr lvl="0"/>
            <a:r>
              <a:rPr lang="en-US" sz="2800" dirty="0" smtClean="0"/>
              <a:t>Religious concepts must be presented in concrete terms</a:t>
            </a:r>
          </a:p>
          <a:p>
            <a:pPr lvl="0"/>
            <a:r>
              <a:rPr lang="en-US" sz="2800" dirty="0" smtClean="0"/>
              <a:t>Able to discuss their feelings about faith and how it relates to life</a:t>
            </a:r>
          </a:p>
          <a:p>
            <a:endParaRPr lang="en-US" dirty="0"/>
          </a:p>
        </p:txBody>
      </p:sp>
      <p:pic>
        <p:nvPicPr>
          <p:cNvPr id="5" name="il_fi" descr="http://chztotsandgiggles.files.wordpress.com/2011/04/funny-kids-pictures-spiritual-cleansing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6544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en-US" b="1" dirty="0" smtClean="0"/>
              <a:t>Developmental </a:t>
            </a:r>
            <a:r>
              <a:rPr lang="en-US" b="1" dirty="0" smtClean="0"/>
              <a:t>Milestones - </a:t>
            </a:r>
            <a:r>
              <a:rPr lang="en-US" b="1" dirty="0" smtClean="0"/>
              <a:t>Social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3749040" cy="4724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One of most important socializing agents in SA : Peer Group</a:t>
            </a:r>
          </a:p>
          <a:p>
            <a:pPr lvl="0"/>
            <a:r>
              <a:rPr lang="en-US" dirty="0" smtClean="0"/>
              <a:t>Through peer relationships children learn dominance, hostility, how to relate to persons of authority, leadership, how to explore ideas and physical environment</a:t>
            </a:r>
          </a:p>
          <a:p>
            <a:pPr lvl="0"/>
            <a:r>
              <a:rPr lang="en-US" dirty="0" smtClean="0"/>
              <a:t>Helps to gain independence from parents, security to risk moderate parental rejection</a:t>
            </a:r>
          </a:p>
          <a:p>
            <a:pPr lvl="0"/>
            <a:r>
              <a:rPr lang="en-US" dirty="0" smtClean="0"/>
              <a:t>Concept of appropriate sex role </a:t>
            </a:r>
          </a:p>
          <a:p>
            <a:pPr lvl="0"/>
            <a:r>
              <a:rPr lang="en-US" dirty="0" smtClean="0"/>
              <a:t>Early school years few gender differences matter in play</a:t>
            </a:r>
          </a:p>
          <a:p>
            <a:endParaRPr lang="en-US" dirty="0"/>
          </a:p>
        </p:txBody>
      </p:sp>
      <p:pic>
        <p:nvPicPr>
          <p:cNvPr id="5" name="Content Placeholder 4" descr="http://stignatiusyardley.org/pictures/NFP/NFP%20family%20imag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attachmentparenting.org/images/collagePLAY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0"/>
            <a:ext cx="34861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733800" cy="990600"/>
          </a:xfrm>
        </p:spPr>
        <p:txBody>
          <a:bodyPr/>
          <a:lstStyle/>
          <a:p>
            <a:pPr algn="ctr"/>
            <a:r>
              <a:rPr lang="en-US" b="1" dirty="0" smtClean="0"/>
              <a:t>It’s Play Time!!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74904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Play takes on a new scope that reflects many developmental changes</a:t>
            </a:r>
          </a:p>
          <a:p>
            <a:r>
              <a:rPr lang="en-US" dirty="0" smtClean="0"/>
              <a:t>Shows changes in:</a:t>
            </a:r>
          </a:p>
          <a:p>
            <a:pPr lvl="1"/>
            <a:r>
              <a:rPr lang="en-US" dirty="0" smtClean="0"/>
              <a:t>Increased physical skill</a:t>
            </a:r>
          </a:p>
          <a:p>
            <a:pPr lvl="1"/>
            <a:r>
              <a:rPr lang="en-US" dirty="0" smtClean="0"/>
              <a:t>Intellectual ability</a:t>
            </a:r>
          </a:p>
          <a:p>
            <a:pPr lvl="1"/>
            <a:r>
              <a:rPr lang="en-US" dirty="0" smtClean="0"/>
              <a:t>Fantasy</a:t>
            </a:r>
          </a:p>
          <a:p>
            <a:r>
              <a:rPr lang="en-US" dirty="0" smtClean="0"/>
              <a:t>A sense of belonging comes from joining in teams, clubs, or groups</a:t>
            </a:r>
          </a:p>
          <a:p>
            <a:r>
              <a:rPr lang="en-US" dirty="0" smtClean="0"/>
              <a:t>Play involves changes to rules and rituals, team play, quiet games and activities, ego mastery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rg_hi" descr="http://t0.gstatic.com/images?q=tbn:ANd9GcRP7RZ49sb_NOy3ZoYyCmFklkuKO4ogf6t1ioPr2n151YT0khGH">
            <a:hlinkClick r:id="rId3"/>
          </p:cNvPr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72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2.gstatic.com/images?q=tbn:ANd9GcT8feyagILnGlq7ODBey5wJH0QTJogjrmmO-MN940LyWhbnBOaAB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810000"/>
            <a:ext cx="3276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Focus on Healthy Family Functioning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749040" cy="4572000"/>
          </a:xfrm>
        </p:spPr>
        <p:txBody>
          <a:bodyPr/>
          <a:lstStyle/>
          <a:p>
            <a:r>
              <a:rPr lang="en-US" b="1" dirty="0" smtClean="0"/>
              <a:t>Age 6 years</a:t>
            </a:r>
          </a:p>
          <a:p>
            <a:pPr lvl="1"/>
            <a:r>
              <a:rPr lang="en-US" dirty="0" smtClean="0"/>
              <a:t>Food preferences changes, refusal may occur, increased appetite, erratic mood changes, increased chance for illness, increased interest outside the home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447800"/>
            <a:ext cx="3749040" cy="4572000"/>
          </a:xfrm>
        </p:spPr>
        <p:txBody>
          <a:bodyPr/>
          <a:lstStyle/>
          <a:p>
            <a:r>
              <a:rPr lang="en-US" b="1" dirty="0" smtClean="0"/>
              <a:t>Age 7-10 years</a:t>
            </a:r>
          </a:p>
          <a:p>
            <a:pPr lvl="1"/>
            <a:r>
              <a:rPr lang="en-US" dirty="0" smtClean="0"/>
              <a:t>Improvement in health but risk for increased allergies, increase in minor injuries, increasing involvement with peers, encourage independence with limits, prepare for prepubescent changes in girls and boys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Focus on Healthy Family Functioning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3749040" cy="4572000"/>
          </a:xfrm>
        </p:spPr>
        <p:txBody>
          <a:bodyPr/>
          <a:lstStyle/>
          <a:p>
            <a:r>
              <a:rPr lang="en-US" b="1" dirty="0" smtClean="0"/>
              <a:t>Age 11-12 years</a:t>
            </a:r>
          </a:p>
          <a:p>
            <a:pPr lvl="1"/>
            <a:r>
              <a:rPr lang="en-US" dirty="0" smtClean="0"/>
              <a:t>Body changes of pubescence, growth spurt in girls, sex education, allow aggressive behavior when needed, support need to “grow up,” education on experimentation with potentially harmful activities</a:t>
            </a:r>
          </a:p>
        </p:txBody>
      </p:sp>
      <p:pic>
        <p:nvPicPr>
          <p:cNvPr id="5" name="Content Placeholder 4" descr="http://terrificparenting.com/wp-content/uploads/2012/04/happy-family-on-the-floor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464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en-US" b="1" dirty="0" smtClean="0"/>
              <a:t>Family Functioning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Relationships with families</a:t>
            </a:r>
          </a:p>
          <a:p>
            <a:pPr lvl="1"/>
            <a:r>
              <a:rPr lang="en-US" dirty="0" smtClean="0"/>
              <a:t>Family values take precedence over peer values</a:t>
            </a:r>
          </a:p>
          <a:p>
            <a:pPr lvl="1"/>
            <a:r>
              <a:rPr lang="en-US" dirty="0" smtClean="0"/>
              <a:t>Children will want to spend more time with peers</a:t>
            </a:r>
          </a:p>
          <a:p>
            <a:pPr lvl="1"/>
            <a:r>
              <a:rPr lang="en-US" dirty="0" smtClean="0"/>
              <a:t>Increased independence is the goal of childhood and should be supported by parents</a:t>
            </a:r>
          </a:p>
          <a:p>
            <a:pPr lvl="1"/>
            <a:r>
              <a:rPr lang="en-US" dirty="0" smtClean="0"/>
              <a:t>Children need their parents as adults and not as friends</a:t>
            </a:r>
          </a:p>
          <a:p>
            <a:pPr lvl="1"/>
            <a:r>
              <a:rPr lang="en-US" dirty="0" smtClean="0"/>
              <a:t>Parents share responsibility for helping children achieve their maximum potential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http://www.theantidrug.com/advice/images/hdr-parentingAdvic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020762"/>
          </a:xfrm>
        </p:spPr>
        <p:txBody>
          <a:bodyPr/>
          <a:lstStyle/>
          <a:p>
            <a:pPr algn="ctr"/>
            <a:r>
              <a:rPr lang="en-US" b="1" dirty="0" smtClean="0"/>
              <a:t>Family </a:t>
            </a:r>
            <a:r>
              <a:rPr lang="en-US" b="1" dirty="0" smtClean="0"/>
              <a:t>Functioning - </a:t>
            </a:r>
            <a:r>
              <a:rPr lang="en-US" b="1" dirty="0" smtClean="0"/>
              <a:t>Discipline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374904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factors influence the amount and manner of discipline as well as the limits imposed on school age children</a:t>
            </a:r>
          </a:p>
          <a:p>
            <a:r>
              <a:rPr lang="en-US" dirty="0" smtClean="0"/>
              <a:t>Some factors are:</a:t>
            </a:r>
          </a:p>
          <a:p>
            <a:pPr lvl="1"/>
            <a:r>
              <a:rPr lang="en-US" dirty="0" smtClean="0"/>
              <a:t>Parents Psychosocial Maturity</a:t>
            </a:r>
          </a:p>
          <a:p>
            <a:pPr lvl="1"/>
            <a:r>
              <a:rPr lang="en-US" dirty="0" smtClean="0"/>
              <a:t>Parents childhood</a:t>
            </a:r>
          </a:p>
          <a:p>
            <a:pPr lvl="1"/>
            <a:r>
              <a:rPr lang="en-US" dirty="0" smtClean="0"/>
              <a:t>Childrearing experiences</a:t>
            </a:r>
          </a:p>
          <a:p>
            <a:pPr lvl="1"/>
            <a:r>
              <a:rPr lang="en-US" dirty="0" smtClean="0"/>
              <a:t>Child’s temperament</a:t>
            </a:r>
          </a:p>
          <a:p>
            <a:pPr lvl="1"/>
            <a:r>
              <a:rPr lang="en-US" dirty="0" smtClean="0"/>
              <a:t>Context of misconduct</a:t>
            </a:r>
          </a:p>
          <a:p>
            <a:pPr lvl="1"/>
            <a:r>
              <a:rPr lang="en-US" dirty="0" smtClean="0"/>
              <a:t>Child’s response to rewards and punishments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http://cdn.blogs.sheknows.com/realmomsguide.sheknows.com/2011/02/parenting-styl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749675" cy="279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openparachute.files.wordpress.com/2011/04/morality.jpg?w=5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267200"/>
            <a:ext cx="1905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Dishonest Behavior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810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Dishonest Behavior in school age children includes:</a:t>
            </a:r>
          </a:p>
          <a:p>
            <a:pPr lvl="1"/>
            <a:r>
              <a:rPr lang="en-US" dirty="0" smtClean="0"/>
              <a:t>Lying- “story telling,” means to escape punishment</a:t>
            </a:r>
          </a:p>
          <a:p>
            <a:pPr lvl="1"/>
            <a:r>
              <a:rPr lang="en-US" dirty="0" smtClean="0"/>
              <a:t>Cheating- they don’t realize this behavior is wrong and do this automatically </a:t>
            </a:r>
          </a:p>
          <a:p>
            <a:pPr lvl="1"/>
            <a:r>
              <a:rPr lang="en-US" dirty="0" smtClean="0"/>
              <a:t>Stealing – children may steal for several reasons</a:t>
            </a:r>
          </a:p>
          <a:p>
            <a:endParaRPr lang="en-US" dirty="0"/>
          </a:p>
        </p:txBody>
      </p:sp>
      <p:pic>
        <p:nvPicPr>
          <p:cNvPr id="5" name="Content Placeholder 4" descr="http://www.ehow.co.uk/DM-Resize/photos.demandstudios.com/getty/article/171/182/86520069_XS.jpg?w=300&amp;h=300&amp;keep_ratio=1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20000" cy="94456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ADL’S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886200" cy="4495800"/>
          </a:xfrm>
        </p:spPr>
        <p:txBody>
          <a:bodyPr/>
          <a:lstStyle/>
          <a:p>
            <a:r>
              <a:rPr lang="en-US" dirty="0" smtClean="0"/>
              <a:t>Nutrition</a:t>
            </a:r>
          </a:p>
          <a:p>
            <a:r>
              <a:rPr lang="en-US" dirty="0" smtClean="0"/>
              <a:t>Adequate sleep and rest</a:t>
            </a:r>
          </a:p>
          <a:p>
            <a:r>
              <a:rPr lang="en-US" dirty="0" smtClean="0"/>
              <a:t>Independence promotion</a:t>
            </a:r>
          </a:p>
          <a:p>
            <a:r>
              <a:rPr lang="en-US" dirty="0" smtClean="0"/>
              <a:t>Regular Exercise and Activity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Hygiene</a:t>
            </a:r>
          </a:p>
          <a:p>
            <a:pPr lvl="1"/>
            <a:r>
              <a:rPr lang="en-US" dirty="0" smtClean="0"/>
              <a:t>Teeth Brushing/ Flossing</a:t>
            </a:r>
          </a:p>
          <a:p>
            <a:pPr lvl="1"/>
            <a:r>
              <a:rPr lang="en-US" dirty="0" smtClean="0"/>
              <a:t>Bathing</a:t>
            </a:r>
          </a:p>
          <a:p>
            <a:pPr algn="r">
              <a:buNone/>
            </a:pPr>
            <a:endParaRPr lang="en-US" dirty="0"/>
          </a:p>
        </p:txBody>
      </p:sp>
      <p:pic>
        <p:nvPicPr>
          <p:cNvPr id="58370" name="Picture 2" descr="http://www.specialneeds.com/sites/default/files/imagecache/300_Wide/sites/specialneeds.com/files/gettingdres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767666" cy="3352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School Age Child Basics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Age range is from 6-12 years old</a:t>
            </a:r>
          </a:p>
          <a:p>
            <a:r>
              <a:rPr lang="en-US" b="1" dirty="0" smtClean="0"/>
              <a:t>This part of the lifespan is often referred to as the school age or the school years</a:t>
            </a:r>
          </a:p>
          <a:p>
            <a:r>
              <a:rPr lang="en-US" b="1" dirty="0" smtClean="0"/>
              <a:t>Time when children enter into the world of school which plays an important role on development and relationships</a:t>
            </a:r>
          </a:p>
          <a:p>
            <a:r>
              <a:rPr lang="en-US" b="1" dirty="0" smtClean="0"/>
              <a:t>The school age years are a time of gradual growth in both the emotional and physical aspects of development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Health- Nutrition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3886200" cy="4495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Parents need to promote a healthy balanced diet for the increased growth needs of adolescence</a:t>
            </a:r>
          </a:p>
          <a:p>
            <a:pPr lvl="0"/>
            <a:r>
              <a:rPr lang="en-US" dirty="0" smtClean="0"/>
              <a:t>The quality of a child’s diet depends on the family’s pattern of eating</a:t>
            </a:r>
          </a:p>
          <a:p>
            <a:pPr lvl="0"/>
            <a:r>
              <a:rPr lang="en-US" dirty="0" smtClean="0"/>
              <a:t>Likes and dislikes established at an early age continue into middle childhood</a:t>
            </a:r>
          </a:p>
          <a:p>
            <a:pPr lvl="0"/>
            <a:r>
              <a:rPr lang="en-US" dirty="0" smtClean="0"/>
              <a:t>The easy availability of high calorie foods w/ sedentary lifestyles has contributed to an epidemic of childhood obesity.</a:t>
            </a:r>
          </a:p>
          <a:p>
            <a:pPr lvl="0"/>
            <a:r>
              <a:rPr lang="en-US" dirty="0" smtClean="0"/>
              <a:t>Nutrition education should  can and should be integrated in the curriculum throughout school years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http://gamerfitnation.com/wp-content/uploads/2011/08/Child-Nutrition-nutrition-children.jpe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1"/>
            <a:ext cx="41116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nlm.nih.gov/medlineplus/images/mypla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2133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/>
              <a:t>Sleep </a:t>
            </a:r>
            <a:r>
              <a:rPr lang="en-US" b="1" dirty="0" smtClean="0"/>
              <a:t>and </a:t>
            </a:r>
            <a:r>
              <a:rPr lang="en-US" b="1" dirty="0" smtClean="0"/>
              <a:t>Rest    Exercise </a:t>
            </a:r>
            <a:r>
              <a:rPr lang="en-US" b="1" dirty="0" smtClean="0"/>
              <a:t>and Activity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4130040" cy="5105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Amount is individualized in MCH depending on age, activity level, &amp; state of health</a:t>
            </a:r>
          </a:p>
          <a:p>
            <a:pPr lvl="0"/>
            <a:r>
              <a:rPr lang="en-US" dirty="0" smtClean="0"/>
              <a:t>SA sleep 11 hours per night, with little trouble going to bed</a:t>
            </a:r>
          </a:p>
          <a:p>
            <a:pPr lvl="0"/>
            <a:r>
              <a:rPr lang="en-US" dirty="0" smtClean="0"/>
              <a:t>MCH must be reminded to go to bed 8-9 and 11yr old are resistant</a:t>
            </a:r>
          </a:p>
          <a:p>
            <a:pPr lvl="0"/>
            <a:r>
              <a:rPr lang="en-US" dirty="0" smtClean="0"/>
              <a:t>Unaware they are tired, fatigued the next day</a:t>
            </a:r>
          </a:p>
          <a:p>
            <a:pPr lvl="0"/>
            <a:r>
              <a:rPr lang="en-US" dirty="0" smtClean="0"/>
              <a:t>12 yrs, often retire to bed on own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4790" cy="4724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Children in SA years may appear larger &amp; stronger, but may not be ready for strenuous physical activity</a:t>
            </a:r>
          </a:p>
          <a:p>
            <a:pPr lvl="0"/>
            <a:r>
              <a:rPr lang="en-US" dirty="0" smtClean="0"/>
              <a:t> All growing children need regular exercise and opportunities  for experiences to develop likes &amp; dislikes </a:t>
            </a:r>
          </a:p>
          <a:p>
            <a:pPr lvl="0"/>
            <a:r>
              <a:rPr lang="en-US" dirty="0" smtClean="0"/>
              <a:t>Exercise is essential for muscle development &amp; tone, refinement of balance and coordination, increased strength &amp; endurance &amp; stimulation of body functions &amp; metabolic functions.</a:t>
            </a:r>
          </a:p>
          <a:p>
            <a:pPr lvl="0"/>
            <a:r>
              <a:rPr lang="en-US" dirty="0" smtClean="0"/>
              <a:t>Children with disabling conditions or hesitant involvement in active play require special assessment &amp; help to find activities that will appeal and be compatible with their special needs</a:t>
            </a:r>
          </a:p>
          <a:p>
            <a:endParaRPr lang="en-US" dirty="0"/>
          </a:p>
        </p:txBody>
      </p:sp>
      <p:pic>
        <p:nvPicPr>
          <p:cNvPr id="38914" name="Picture 2" descr="http://t2.gstatic.com/images?q=tbn:ANd9GcS342ywPHOy-8dFaSfIaIv9vb8W2zGrSbSCSxGRC6ezAcw_x4_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19600"/>
            <a:ext cx="27432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3810000" cy="86836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Dental Care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4343400" cy="5105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Because permanent teeth erupt during school age years dental hygiene &amp; regular attention to dental caries are important parts of health supervision during this period.</a:t>
            </a:r>
          </a:p>
          <a:p>
            <a:pPr lvl="0"/>
            <a:r>
              <a:rPr lang="en-US" dirty="0" smtClean="0"/>
              <a:t>Correct brushing as well as education regarding carbonated beverages should be taught &amp; reinforced </a:t>
            </a:r>
          </a:p>
          <a:p>
            <a:pPr lvl="0"/>
            <a:r>
              <a:rPr lang="en-US" dirty="0" smtClean="0"/>
              <a:t>Regular dental supervision &amp; continued fluoride supplementation are integral parts of the health maintenance program</a:t>
            </a:r>
          </a:p>
          <a:p>
            <a:pPr lvl="0"/>
            <a:r>
              <a:rPr lang="en-US" dirty="0" smtClean="0"/>
              <a:t>The most effective means of preventing dental caries is proper oral hygiene</a:t>
            </a:r>
          </a:p>
          <a:p>
            <a:pPr lvl="0"/>
            <a:r>
              <a:rPr lang="en-US" dirty="0" smtClean="0"/>
              <a:t>Teeth should be brushed after meals, snacks, and at bedtime, children who practice this regularly will maintain the habit throughout their life</a:t>
            </a:r>
          </a:p>
          <a:p>
            <a:r>
              <a:rPr lang="en-US" dirty="0" smtClean="0"/>
              <a:t>Through cleaning is more important than a specific method, parents should perform flossing until ages 8 or 9</a:t>
            </a:r>
            <a:endParaRPr lang="en-US" dirty="0"/>
          </a:p>
        </p:txBody>
      </p:sp>
      <p:pic>
        <p:nvPicPr>
          <p:cNvPr id="5" name="Content Placeholder 4" descr="http://dentistinbeaumont.com/images/beaumont-dentist-dental-caries-prevention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57200"/>
            <a:ext cx="3810000" cy="28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mah.se/upload/Fakulteter-och-omrade/OD/Avdelningar/who/EMRO/Saudi%20Arabia/Oral%20Health%20Programme/saudi07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69596">
            <a:off x="281874" y="532744"/>
            <a:ext cx="3418424" cy="898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Health- Safety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62400" y="457200"/>
            <a:ext cx="4953000" cy="6172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The most common cause of severe injury and death in school-age children is motor vehicle accidents either as a pedestrian or passenger</a:t>
            </a:r>
          </a:p>
          <a:p>
            <a:pPr lvl="0"/>
            <a:r>
              <a:rPr lang="en-US" dirty="0" smtClean="0"/>
              <a:t>Three automobile safety measures have been found to reduce the severity of injuries: effective car restraints, door-lock mechanisms, and appropriate passenger-seating locations in the motor vehicle. </a:t>
            </a:r>
          </a:p>
          <a:p>
            <a:pPr lvl="0"/>
            <a:r>
              <a:rPr lang="en-US" dirty="0" smtClean="0"/>
              <a:t>The American Academy of Pediatrics advises rear vehicle seat is the safest for children under the age of 13</a:t>
            </a:r>
          </a:p>
          <a:p>
            <a:pPr lvl="0"/>
            <a:r>
              <a:rPr lang="en-US" dirty="0" smtClean="0"/>
              <a:t>SA child’s desire for riding bicycles increases risk of injury on streets</a:t>
            </a:r>
          </a:p>
          <a:p>
            <a:pPr lvl="0"/>
            <a:r>
              <a:rPr lang="en-US" dirty="0" smtClean="0"/>
              <a:t>Most injuries occur in or near the home or school, the most effective means of prevention is education of the child &amp; family regarding the hazards of risk taking &amp; the improper use of equipment</a:t>
            </a:r>
          </a:p>
          <a:p>
            <a:pPr lvl="0"/>
            <a:r>
              <a:rPr lang="en-US" dirty="0" smtClean="0"/>
              <a:t>Because head injury is the major cause of bicycle safety is to encourage the rider to wear a protective helmet</a:t>
            </a:r>
          </a:p>
          <a:p>
            <a:pPr lvl="0"/>
            <a:r>
              <a:rPr lang="en-US" dirty="0" smtClean="0"/>
              <a:t>Trampolines in the home environment, routine physical education classes, or outdoor playgrounds are not recommended for children of any age</a:t>
            </a:r>
          </a:p>
          <a:p>
            <a:r>
              <a:rPr lang="en-US" dirty="0" smtClean="0"/>
              <a:t>The prevalence of injuries depends on the dangers in the environment, the protection offered by adults, and the children’s behavior patterns</a:t>
            </a:r>
            <a:endParaRPr lang="en-US" dirty="0"/>
          </a:p>
        </p:txBody>
      </p:sp>
      <p:pic>
        <p:nvPicPr>
          <p:cNvPr id="5" name="Picture 4" descr="http://dunwoodyga.gov/Libraries/Police_Documents/ChildSafetySeat_saves_lives.sflb.ash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5433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3749040" cy="457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Lots of changes occur during this time</a:t>
            </a:r>
          </a:p>
          <a:p>
            <a:pPr lvl="0"/>
            <a:r>
              <a:rPr lang="en-US" sz="1800" dirty="0" smtClean="0"/>
              <a:t>Physical growth is gradual, w/ even progress in both physical &amp; emotional aspects</a:t>
            </a:r>
          </a:p>
          <a:p>
            <a:r>
              <a:rPr lang="en-US" sz="1800" dirty="0" smtClean="0"/>
              <a:t>They reach many milestones during these years including:</a:t>
            </a:r>
          </a:p>
          <a:p>
            <a:pPr lvl="1"/>
            <a:r>
              <a:rPr lang="en-US" sz="1800" dirty="0" smtClean="0"/>
              <a:t>Thought process shifts from perceptual to conceptual thinking</a:t>
            </a:r>
          </a:p>
          <a:p>
            <a:pPr lvl="1"/>
            <a:r>
              <a:rPr lang="en-US" sz="1800" dirty="0" smtClean="0"/>
              <a:t>They are able to understand treat others as they want to be treated</a:t>
            </a:r>
          </a:p>
          <a:p>
            <a:pPr lvl="1"/>
            <a:r>
              <a:rPr lang="en-US" sz="1800" dirty="0" smtClean="0"/>
              <a:t>A secure base in a loving family allows self confidence, and maturity needed to become independent</a:t>
            </a:r>
          </a:p>
          <a:p>
            <a:pPr lvl="1">
              <a:buNone/>
            </a:pPr>
            <a:endParaRPr lang="en-US" sz="15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74638"/>
            <a:ext cx="3886200" cy="944562"/>
          </a:xfrm>
        </p:spPr>
        <p:txBody>
          <a:bodyPr/>
          <a:lstStyle/>
          <a:p>
            <a:pPr algn="ctr"/>
            <a:r>
              <a:rPr lang="en-US" b="1" dirty="0" smtClean="0"/>
              <a:t>Conclusion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3" descr="http://t1.gstatic.com/images?q=tbn:ANd9GcRIAr6_Ku_En7IiwYkqIyPEtCtShDWTjKcUN8OEXw4IZB17hXWH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57200"/>
            <a:ext cx="3770152" cy="3581400"/>
          </a:xfrm>
          <a:prstGeom prst="rect">
            <a:avLst/>
          </a:prstGeom>
          <a:noFill/>
        </p:spPr>
      </p:pic>
      <p:pic>
        <p:nvPicPr>
          <p:cNvPr id="31749" name="Picture 5" descr="http://t3.gstatic.com/images?q=tbn:ANd9GcT0GHorNoSziR8fsvqqo6mVDMcQ8ItVoP24ENR0O0O5HkqaoL6W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343400"/>
            <a:ext cx="3124200" cy="1842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en-US" b="1" dirty="0" smtClean="0"/>
              <a:t>QUIZ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3962400" cy="4572000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What is a normal relationship change in regards to family functioning that parents should expect during the school age years?</a:t>
            </a:r>
          </a:p>
          <a:p>
            <a:pPr marL="514350" indent="-514350">
              <a:buAutoNum type="alphaUcPeriod"/>
            </a:pPr>
            <a:r>
              <a:rPr lang="en-US" sz="2200" dirty="0" smtClean="0"/>
              <a:t>Children needs parents as friends rather than adults</a:t>
            </a:r>
          </a:p>
          <a:p>
            <a:pPr marL="514350" indent="-514350">
              <a:buAutoNum type="alphaUcPeriod"/>
            </a:pPr>
            <a:r>
              <a:rPr lang="en-US" sz="2200" dirty="0" smtClean="0"/>
              <a:t>Children typically spend more time with peers at this age</a:t>
            </a:r>
          </a:p>
          <a:p>
            <a:pPr marL="514350" indent="-514350">
              <a:buAutoNum type="alphaUcPeriod"/>
            </a:pPr>
            <a:r>
              <a:rPr lang="en-US" sz="2200" dirty="0" smtClean="0"/>
              <a:t>Independence is not encouraged by parents at this age</a:t>
            </a:r>
          </a:p>
          <a:p>
            <a:pPr marL="514350" indent="-514350">
              <a:buAutoNum type="alphaUcPeriod"/>
            </a:pPr>
            <a:r>
              <a:rPr lang="en-US" sz="2200" dirty="0" smtClean="0"/>
              <a:t>Children become more tolerant and less critical of parents at this time</a:t>
            </a:r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3901440" cy="4876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is important regarding injuries in school age children?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Most </a:t>
            </a:r>
            <a:r>
              <a:rPr lang="en-US" sz="2000" dirty="0" smtClean="0"/>
              <a:t>injuries occur in or near school or home.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Wearing a helmet when using a bicycle, skates, or skateboards is not an important safety measure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Sitting in the front seat is the safest location for a school age child to sit in the car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The most common cause of severe injury in school age children is sports related injures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47800"/>
            <a:ext cx="7696200" cy="129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Source: </a:t>
            </a:r>
          </a:p>
          <a:p>
            <a:r>
              <a:rPr lang="en-US" dirty="0" smtClean="0"/>
              <a:t>Perry, S. E., </a:t>
            </a:r>
            <a:r>
              <a:rPr lang="en-US" dirty="0" err="1" smtClean="0"/>
              <a:t>Hockenberry</a:t>
            </a:r>
            <a:r>
              <a:rPr lang="en-US" dirty="0" smtClean="0"/>
              <a:t>, M. J., </a:t>
            </a:r>
            <a:r>
              <a:rPr lang="en-US" dirty="0" err="1" smtClean="0"/>
              <a:t>Lowdermilk</a:t>
            </a:r>
            <a:r>
              <a:rPr lang="en-US" dirty="0" smtClean="0"/>
              <a:t>, D. L., &amp; Wilson, D. (2010). </a:t>
            </a:r>
            <a:r>
              <a:rPr lang="en-US" i="1" dirty="0" smtClean="0"/>
              <a:t>Maternal child nursing care</a:t>
            </a:r>
            <a:r>
              <a:rPr lang="en-US" dirty="0" smtClean="0"/>
              <a:t>. (4th ed.). Maryland Heights, Missouri: Mosby.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3048000"/>
            <a:ext cx="7844790" cy="2362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Pictures:</a:t>
            </a:r>
          </a:p>
          <a:p>
            <a:r>
              <a:rPr lang="en-US" dirty="0" smtClean="0"/>
              <a:t>http://openparachute.files.wordpress.com/2011/04/morality.jpg?w=500 </a:t>
            </a:r>
          </a:p>
          <a:p>
            <a:r>
              <a:rPr lang="en-US" dirty="0" smtClean="0"/>
              <a:t>http://dentistinbeaumont.com/images/beaumont-dentist-dental-caries-prevention.jpg </a:t>
            </a:r>
          </a:p>
          <a:p>
            <a:r>
              <a:rPr lang="en-US" dirty="0" smtClean="0"/>
              <a:t>http://stores.intuitwebsites.com/NutritionMattersInc/catalog/PreschoolChildNutritionPoster.jpg 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1618" y="457200"/>
            <a:ext cx="32637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+mj-lt"/>
              </a:rPr>
              <a:t>WORKS CITED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890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Not To Reach Your Developmental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Milestones!!!!!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http://shechive.files.wordpress.com/2010/02/parenting-what-not-to-do-13.jpg?w=500&amp;h=55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172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Physical Changes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These years begin with the shedding of the first tooth and ends at puberty</a:t>
            </a:r>
          </a:p>
          <a:p>
            <a:r>
              <a:rPr lang="en-US" b="1" dirty="0" smtClean="0"/>
              <a:t>During these years children will gain their final permanent teeth </a:t>
            </a:r>
          </a:p>
          <a:p>
            <a:r>
              <a:rPr lang="en-US" b="1" dirty="0" smtClean="0"/>
              <a:t>Between the ages of 6-12 children will grow 2 inches per year, while gaining and average of 4.5-6.5 lbs per year </a:t>
            </a:r>
          </a:p>
          <a:p>
            <a:r>
              <a:rPr lang="en-US" b="1" dirty="0" smtClean="0"/>
              <a:t>Boys tend to be slightly heavier and taller then girls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 descr="http://farm4.static.flickr.com/3106/3216276167_4477bea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"/>
            <a:ext cx="3810000" cy="3048000"/>
          </a:xfrm>
          <a:prstGeom prst="rect">
            <a:avLst/>
          </a:prstGeom>
          <a:noFill/>
        </p:spPr>
      </p:pic>
      <p:pic>
        <p:nvPicPr>
          <p:cNvPr id="7" name="Picture 6" descr="http://cache2.asset-cache.net/xt/95608343.jpg?v=1&amp;g=fs1%7C0%7CICO%7C08%7C343&amp;s=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6576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b="1" dirty="0" smtClean="0"/>
              <a:t>Physical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374904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School age children become more proportional during this period</a:t>
            </a:r>
          </a:p>
          <a:p>
            <a:r>
              <a:rPr lang="en-US" dirty="0" smtClean="0"/>
              <a:t>They are more graceful and steadier on their feet </a:t>
            </a:r>
          </a:p>
          <a:p>
            <a:r>
              <a:rPr lang="en-US" dirty="0" smtClean="0"/>
              <a:t>By the end of the school age years children double in strength, physical activities, and steady consistent coordination increases poise and skill </a:t>
            </a:r>
          </a:p>
          <a:p>
            <a:endParaRPr lang="en-US" dirty="0"/>
          </a:p>
        </p:txBody>
      </p:sp>
      <p:pic>
        <p:nvPicPr>
          <p:cNvPr id="5" name="il_fi" descr="http://lifesongdance.com/wp-content/uploads/2012/03/balletwebsite2-bw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192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28194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Physical Changes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514600"/>
            <a:ext cx="56388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THE BODY SYSTEMS MATURE!!!</a:t>
            </a:r>
          </a:p>
          <a:p>
            <a:r>
              <a:rPr lang="en-US" dirty="0" smtClean="0"/>
              <a:t>Kids caloric needs are decreased, and they do not need to be fed as carefully</a:t>
            </a:r>
          </a:p>
          <a:p>
            <a:r>
              <a:rPr lang="en-US" dirty="0" smtClean="0"/>
              <a:t>Physical Maturation is evident in other body tissues and organs</a:t>
            </a:r>
          </a:p>
          <a:p>
            <a:r>
              <a:rPr lang="en-US" dirty="0" smtClean="0"/>
              <a:t>Changes occur in the GI, Urinary, Cardiovascular, Skeletal, and Immune systems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il_fi" descr="http://blog.lib.umn.edu/wlas0006/1001a/got%20milk1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vde.state.wv.us/nutrition/images/orangegir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981200"/>
            <a:ext cx="251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Physical </a:t>
            </a:r>
            <a:r>
              <a:rPr lang="en-US" b="1" dirty="0" smtClean="0"/>
              <a:t>Changes - </a:t>
            </a:r>
            <a:r>
              <a:rPr lang="en-US" b="1" dirty="0" smtClean="0"/>
              <a:t>Prepubescence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374904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Lasts from ages 11-13</a:t>
            </a:r>
          </a:p>
          <a:p>
            <a:r>
              <a:rPr lang="en-US" dirty="0" smtClean="0"/>
              <a:t>No universal age at which these characteristics appear</a:t>
            </a:r>
          </a:p>
          <a:p>
            <a:r>
              <a:rPr lang="en-US" dirty="0" smtClean="0"/>
              <a:t>Usually evident in a 12-13 year old </a:t>
            </a:r>
          </a:p>
          <a:p>
            <a:r>
              <a:rPr lang="en-US" dirty="0" smtClean="0"/>
              <a:t>Onset of secondary sex characteristics</a:t>
            </a:r>
          </a:p>
          <a:p>
            <a:r>
              <a:rPr lang="en-US" dirty="0" smtClean="0"/>
              <a:t>Time of physical change and growth </a:t>
            </a:r>
            <a:endParaRPr lang="en-US" dirty="0"/>
          </a:p>
        </p:txBody>
      </p:sp>
      <p:pic>
        <p:nvPicPr>
          <p:cNvPr id="5" name="il_fi" descr="http://www.jonathanfredinphotography.com/web/images/cooties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3.gstatic.com/images?q=tbn:ANd9GcTEBSZE7pYPYpkAb2NZGnnY4-mnFX3aOTc3wdMaCpRZznzWi_ss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54102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g_hi" descr="http://t1.gstatic.com/images?q=tbn:ANd9GcRmCLa4eisRkM7ucLnf9YrXBUQHpJbAplJ8LZOQRnd5KrPVrFEf2Q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9530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b="1" dirty="0" smtClean="0"/>
              <a:t>Developmental Milestones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3581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Lots of developmental milestones occur </a:t>
            </a:r>
          </a:p>
          <a:p>
            <a:r>
              <a:rPr lang="en-US" dirty="0" smtClean="0"/>
              <a:t>Areas of Development</a:t>
            </a:r>
          </a:p>
          <a:p>
            <a:pPr lvl="1"/>
            <a:r>
              <a:rPr lang="en-US" dirty="0" smtClean="0"/>
              <a:t>Psychosocial- Freud and the latency period</a:t>
            </a:r>
          </a:p>
          <a:p>
            <a:pPr lvl="1"/>
            <a:r>
              <a:rPr lang="en-US" dirty="0" smtClean="0"/>
              <a:t>Self Concept</a:t>
            </a:r>
          </a:p>
          <a:p>
            <a:pPr lvl="1"/>
            <a:r>
              <a:rPr lang="en-US" dirty="0" smtClean="0"/>
              <a:t>Body Image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Content Placeholder 4" descr="http://www.goodhousekeeping.com/cm/goodhousekeeping/images/3z/child-bike-helmet-s2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3716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blu.stb.s-msn.com/i/EA/D2FDD6C29B1F60EDEB3BB6D495CA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191000"/>
            <a:ext cx="3429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dcts.org/newImages/CC-Drawin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37160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2192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(Erikson)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419600" cy="4724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Occurs between 6 years old and adolescence</a:t>
            </a:r>
          </a:p>
          <a:p>
            <a:pPr lvl="0"/>
            <a:r>
              <a:rPr lang="en-US" dirty="0" smtClean="0"/>
              <a:t>Acquire a sense of personal &amp; interpersonal competence</a:t>
            </a:r>
          </a:p>
          <a:p>
            <a:pPr lvl="0"/>
            <a:r>
              <a:rPr lang="en-US" dirty="0" smtClean="0"/>
              <a:t>Receive systematic instruction from their culture</a:t>
            </a:r>
          </a:p>
          <a:p>
            <a:pPr lvl="0"/>
            <a:r>
              <a:rPr lang="en-US" dirty="0" smtClean="0"/>
              <a:t>Develop skills to be useful members of society</a:t>
            </a:r>
          </a:p>
          <a:p>
            <a:pPr lvl="0"/>
            <a:r>
              <a:rPr lang="en-US" dirty="0" smtClean="0"/>
              <a:t>They want tasks that allow them a sense of accomplishment</a:t>
            </a:r>
          </a:p>
          <a:p>
            <a:pPr lvl="0"/>
            <a:r>
              <a:rPr lang="en-US" dirty="0" smtClean="0"/>
              <a:t>MCH the child learns the value of doing things w/ others, the benefits of the division of labor in the accomplishment of goals</a:t>
            </a:r>
          </a:p>
          <a:p>
            <a:pPr lvl="0"/>
            <a:r>
              <a:rPr lang="en-US" dirty="0" smtClean="0"/>
              <a:t>Peer approval is motivating power</a:t>
            </a:r>
          </a:p>
          <a:p>
            <a:pPr lvl="0"/>
            <a:r>
              <a:rPr lang="en-US" dirty="0" smtClean="0"/>
              <a:t>Danger of inferiority R/T physical and mental limitations</a:t>
            </a:r>
          </a:p>
          <a:p>
            <a:pPr lvl="0"/>
            <a:r>
              <a:rPr lang="en-US" dirty="0" smtClean="0"/>
              <a:t>Children must learn they can’t master everything</a:t>
            </a:r>
          </a:p>
          <a:p>
            <a:pPr lvl="0"/>
            <a:r>
              <a:rPr lang="en-US" dirty="0" smtClean="0"/>
              <a:t>Children want and need achievement</a:t>
            </a:r>
          </a:p>
          <a:p>
            <a:endParaRPr lang="en-US" dirty="0"/>
          </a:p>
        </p:txBody>
      </p:sp>
      <p:pic>
        <p:nvPicPr>
          <p:cNvPr id="5" name="Content Placeholder 4" descr="Illustration: ages 6 to 11 (by Dennis Murphy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b="1" dirty="0" smtClean="0"/>
              <a:t>Cognitive Development (Piaget)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810000" cy="48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Concrete operations: ability to relate a series of events to mental representations expressing verbally and symbolically</a:t>
            </a:r>
          </a:p>
          <a:p>
            <a:pPr lvl="0"/>
            <a:r>
              <a:rPr lang="en-US" dirty="0" smtClean="0"/>
              <a:t>Mental process allows children to see things from another’s view</a:t>
            </a:r>
          </a:p>
          <a:p>
            <a:pPr lvl="0"/>
            <a:r>
              <a:rPr lang="en-US" dirty="0" smtClean="0"/>
              <a:t>Shift from perceptual thinking to conceptual thinking</a:t>
            </a:r>
          </a:p>
          <a:p>
            <a:pPr lvl="0"/>
            <a:r>
              <a:rPr lang="en-US" dirty="0" smtClean="0"/>
              <a:t>Master symbols, and uses past experience to evaluate the present</a:t>
            </a:r>
          </a:p>
          <a:p>
            <a:pPr lvl="0"/>
            <a:r>
              <a:rPr lang="en-US" dirty="0" smtClean="0"/>
              <a:t>Master the concepts of conservation, reversibility of numbers, classification skills, relational terms, reciprocal roles, they learn to tell time, and to combine time and space, they learn to read.</a:t>
            </a:r>
          </a:p>
          <a:p>
            <a:endParaRPr lang="en-US" dirty="0"/>
          </a:p>
        </p:txBody>
      </p:sp>
      <p:pic>
        <p:nvPicPr>
          <p:cNvPr id="5" name="Content Placeholder 4" descr="http://etec512group3.wikispaces.com/file/view/piaget_stages.gif/263081104/piaget_stages.gif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40385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245</TotalTime>
  <Words>2818</Words>
  <Application>Microsoft Office PowerPoint</Application>
  <PresentationFormat>On-screen Show (4:3)</PresentationFormat>
  <Paragraphs>324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School Age Child: Growth and Development </vt:lpstr>
      <vt:lpstr>School Age Child Basics </vt:lpstr>
      <vt:lpstr>Physical Changes </vt:lpstr>
      <vt:lpstr>Physical Changes</vt:lpstr>
      <vt:lpstr> Physical Changes</vt:lpstr>
      <vt:lpstr>Physical Changes - Prepubescence</vt:lpstr>
      <vt:lpstr>Developmental Milestones</vt:lpstr>
      <vt:lpstr>Developing a Sense of Industry (Erikson) </vt:lpstr>
      <vt:lpstr>Cognitive Development (Piaget)</vt:lpstr>
      <vt:lpstr>Moral Development (Kohlberg) </vt:lpstr>
      <vt:lpstr>Spiritual Development </vt:lpstr>
      <vt:lpstr>Developmental Milestones - Social</vt:lpstr>
      <vt:lpstr>It’s Play Time!! </vt:lpstr>
      <vt:lpstr>Focus on Healthy Family Functioning</vt:lpstr>
      <vt:lpstr>Focus on Healthy Family Functioning</vt:lpstr>
      <vt:lpstr>Family Functioning</vt:lpstr>
      <vt:lpstr>Family Functioning - Discipline </vt:lpstr>
      <vt:lpstr>Dishonest Behavior </vt:lpstr>
      <vt:lpstr>Promoting ADL’S</vt:lpstr>
      <vt:lpstr>Health- Nutrition</vt:lpstr>
      <vt:lpstr>   Sleep and Rest    Exercise and Activity </vt:lpstr>
      <vt:lpstr>Dental Care</vt:lpstr>
      <vt:lpstr> Health- Safety</vt:lpstr>
      <vt:lpstr>Conclusion </vt:lpstr>
      <vt:lpstr>QUIZ TIME</vt:lpstr>
      <vt:lpstr>Slide 26</vt:lpstr>
      <vt:lpstr>How Not To Reach Your Developmental  Milestones!!!!!</vt:lpstr>
    </vt:vector>
  </TitlesOfParts>
  <Company>Firelands Regional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Age Child: Growth and Development </dc:title>
  <dc:creator>admin</dc:creator>
  <cp:lastModifiedBy>admin</cp:lastModifiedBy>
  <cp:revision>29</cp:revision>
  <dcterms:created xsi:type="dcterms:W3CDTF">2012-10-12T13:54:50Z</dcterms:created>
  <dcterms:modified xsi:type="dcterms:W3CDTF">2012-10-22T17:35:36Z</dcterms:modified>
</cp:coreProperties>
</file>