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46"/>
  </p:notesMasterIdLst>
  <p:sldIdLst>
    <p:sldId id="256" r:id="rId2"/>
    <p:sldId id="257" r:id="rId3"/>
    <p:sldId id="262" r:id="rId4"/>
    <p:sldId id="261" r:id="rId5"/>
    <p:sldId id="260" r:id="rId6"/>
    <p:sldId id="259" r:id="rId7"/>
    <p:sldId id="258" r:id="rId8"/>
    <p:sldId id="264" r:id="rId9"/>
    <p:sldId id="265" r:id="rId10"/>
    <p:sldId id="266" r:id="rId11"/>
    <p:sldId id="295" r:id="rId12"/>
    <p:sldId id="296" r:id="rId13"/>
    <p:sldId id="267" r:id="rId14"/>
    <p:sldId id="268" r:id="rId15"/>
    <p:sldId id="263" r:id="rId16"/>
    <p:sldId id="269" r:id="rId17"/>
    <p:sldId id="270" r:id="rId18"/>
    <p:sldId id="271" r:id="rId19"/>
    <p:sldId id="272" r:id="rId20"/>
    <p:sldId id="273" r:id="rId21"/>
    <p:sldId id="274" r:id="rId22"/>
    <p:sldId id="275" r:id="rId23"/>
    <p:sldId id="276" r:id="rId24"/>
    <p:sldId id="277" r:id="rId25"/>
    <p:sldId id="280" r:id="rId26"/>
    <p:sldId id="281" r:id="rId27"/>
    <p:sldId id="282" r:id="rId28"/>
    <p:sldId id="283" r:id="rId29"/>
    <p:sldId id="284" r:id="rId30"/>
    <p:sldId id="279" r:id="rId31"/>
    <p:sldId id="278" r:id="rId32"/>
    <p:sldId id="285" r:id="rId33"/>
    <p:sldId id="286" r:id="rId34"/>
    <p:sldId id="287" r:id="rId35"/>
    <p:sldId id="288" r:id="rId36"/>
    <p:sldId id="289" r:id="rId37"/>
    <p:sldId id="290" r:id="rId38"/>
    <p:sldId id="291" r:id="rId39"/>
    <p:sldId id="292" r:id="rId40"/>
    <p:sldId id="293" r:id="rId41"/>
    <p:sldId id="294" r:id="rId42"/>
    <p:sldId id="297" r:id="rId43"/>
    <p:sldId id="298" r:id="rId44"/>
    <p:sldId id="299"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showPr>
</p:presentationPr>
</file>

<file path=ppt/tableStyles.xml><?xml version="1.0" encoding="utf-8"?>
<a:tblStyleLst xmlns:a="http://schemas.openxmlformats.org/drawingml/2006/main" def="{5C22544A-7EE6-4342-B048-85BDC9FD1C3A}">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48" autoAdjust="0"/>
    <p:restoredTop sz="94660"/>
  </p:normalViewPr>
  <p:slideViewPr>
    <p:cSldViewPr>
      <p:cViewPr varScale="1">
        <p:scale>
          <a:sx n="74" d="100"/>
          <a:sy n="74" d="100"/>
        </p:scale>
        <p:origin x="-486"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2D46F4D-1D7C-42CF-AFB4-3C44FB557531}" type="datetimeFigureOut">
              <a:rPr lang="en-US" smtClean="0"/>
              <a:pPr/>
              <a:t>10/19/2011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E505857-1EE4-4FD2-A4C5-32877C651DF2}"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47959EC3-42AF-4E60-8A4F-CCDD3EE9BFF4}" type="datetime1">
              <a:rPr lang="en-US" smtClean="0"/>
              <a:t>10/19/2011</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r>
              <a:rPr lang="en-US" smtClean="0"/>
              <a:t>Perry, S., Hockenberry, M., Lowdermilk, D., &amp; Wilson, D. (2009). Maternal child nursing care. (4th ed). Mosby Inc.</a:t>
            </a:r>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EFD5044D-A84B-4801-9DA8-837EEAF932A1}"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9A7C7E5-7934-4C94-AE07-5294EDBA1B0C}" type="datetime1">
              <a:rPr lang="en-US" smtClean="0"/>
              <a:t>10/19/2011</a:t>
            </a:fld>
            <a:endParaRPr lang="en-US"/>
          </a:p>
        </p:txBody>
      </p:sp>
      <p:sp>
        <p:nvSpPr>
          <p:cNvPr id="5" name="Footer Placeholder 4"/>
          <p:cNvSpPr>
            <a:spLocks noGrp="1"/>
          </p:cNvSpPr>
          <p:nvPr>
            <p:ph type="ftr" sz="quarter" idx="11"/>
          </p:nvPr>
        </p:nvSpPr>
        <p:spPr/>
        <p:txBody>
          <a:bodyPr/>
          <a:lstStyle/>
          <a:p>
            <a:r>
              <a:rPr lang="en-US" smtClean="0"/>
              <a:t>Perry, S., Hockenberry, M., Lowdermilk, D., &amp; Wilson, D. (2009). Maternal child nursing care. (4th ed). Mosby Inc.</a:t>
            </a:r>
            <a:endParaRPr lang="en-US"/>
          </a:p>
        </p:txBody>
      </p:sp>
      <p:sp>
        <p:nvSpPr>
          <p:cNvPr id="6" name="Slide Number Placeholder 5"/>
          <p:cNvSpPr>
            <a:spLocks noGrp="1"/>
          </p:cNvSpPr>
          <p:nvPr>
            <p:ph type="sldNum" sz="quarter" idx="12"/>
          </p:nvPr>
        </p:nvSpPr>
        <p:spPr/>
        <p:txBody>
          <a:bodyPr/>
          <a:lstStyle/>
          <a:p>
            <a:fld id="{EFD5044D-A84B-4801-9DA8-837EEAF932A1}" type="slidenum">
              <a:rPr lang="en-US" smtClean="0"/>
              <a:pPr/>
              <a:t>‹#›</a:t>
            </a:fld>
            <a:endParaRPr lang="en-US"/>
          </a:p>
        </p:txBody>
      </p:sp>
    </p:spTree>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550A10A3-5B13-4645-B844-17EAB126311A}" type="datetime1">
              <a:rPr lang="en-US" smtClean="0"/>
              <a:t>10/19/2011</a:t>
            </a:fld>
            <a:endParaRPr lang="en-US"/>
          </a:p>
        </p:txBody>
      </p:sp>
      <p:sp>
        <p:nvSpPr>
          <p:cNvPr id="5" name="Footer Placeholder 4"/>
          <p:cNvSpPr>
            <a:spLocks noGrp="1"/>
          </p:cNvSpPr>
          <p:nvPr>
            <p:ph type="ftr" sz="quarter" idx="11"/>
          </p:nvPr>
        </p:nvSpPr>
        <p:spPr>
          <a:xfrm>
            <a:off x="457201" y="6248207"/>
            <a:ext cx="5573483" cy="365125"/>
          </a:xfrm>
        </p:spPr>
        <p:txBody>
          <a:bodyPr/>
          <a:lstStyle/>
          <a:p>
            <a:r>
              <a:rPr lang="en-US" smtClean="0"/>
              <a:t>Perry, S., Hockenberry, M., Lowdermilk, D., &amp; Wilson, D. (2009). Maternal child nursing care. (4th ed). Mosby Inc.</a:t>
            </a:r>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EFD5044D-A84B-4801-9DA8-837EEAF932A1}"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768ADB0C-392A-4FFB-A6E5-693F8730FD23}" type="datetime1">
              <a:rPr lang="en-US" smtClean="0"/>
              <a:t>10/19/2011</a:t>
            </a:fld>
            <a:endParaRPr lang="en-US"/>
          </a:p>
        </p:txBody>
      </p:sp>
      <p:sp>
        <p:nvSpPr>
          <p:cNvPr id="5" name="Footer Placeholder 4"/>
          <p:cNvSpPr>
            <a:spLocks noGrp="1"/>
          </p:cNvSpPr>
          <p:nvPr>
            <p:ph type="ftr" sz="quarter" idx="11"/>
          </p:nvPr>
        </p:nvSpPr>
        <p:spPr/>
        <p:txBody>
          <a:bodyPr/>
          <a:lstStyle/>
          <a:p>
            <a:r>
              <a:rPr lang="en-US" smtClean="0"/>
              <a:t>Perry, S., Hockenberry, M., Lowdermilk, D., &amp; Wilson, D. (2009). Maternal child nursing care. (4th ed). Mosby Inc.</a:t>
            </a:r>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EFD5044D-A84B-4801-9DA8-837EEAF932A1}" type="slidenum">
              <a:rPr lang="en-US" smtClean="0"/>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A3C32A66-419D-499A-A6F5-B2C2F745BEF6}" type="datetime1">
              <a:rPr lang="en-US" smtClean="0"/>
              <a:t>10/19/2011</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EFD5044D-A84B-4801-9DA8-837EEAF932A1}" type="slidenum">
              <a:rPr lang="en-US" smtClean="0"/>
              <a:pPr/>
              <a:t>‹#›</a:t>
            </a:fld>
            <a:endParaRPr lang="en-US"/>
          </a:p>
        </p:txBody>
      </p:sp>
      <p:sp>
        <p:nvSpPr>
          <p:cNvPr id="14" name="Footer Placeholder 13"/>
          <p:cNvSpPr>
            <a:spLocks noGrp="1"/>
          </p:cNvSpPr>
          <p:nvPr>
            <p:ph type="ftr" sz="quarter" idx="12"/>
          </p:nvPr>
        </p:nvSpPr>
        <p:spPr/>
        <p:txBody>
          <a:bodyPr/>
          <a:lstStyle/>
          <a:p>
            <a:r>
              <a:rPr lang="en-US" smtClean="0"/>
              <a:t>Perry, S., Hockenberry, M., Lowdermilk, D., &amp; Wilson, D. (2009). Maternal child nursing care. (4th ed). Mosby Inc.</a:t>
            </a:r>
            <a:endParaRPr lang="en-US"/>
          </a:p>
        </p:txBody>
      </p:sp>
    </p:spTree>
  </p:cSld>
  <p:clrMapOvr>
    <a:overrideClrMapping bg1="lt1" tx1="dk1" bg2="lt2" tx2="dk2" accent1="accent1" accent2="accent2" accent3="accent3" accent4="accent4" accent5="accent5" accent6="accent6" hlink="hlink" folHlink="folHlink"/>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D306178D-D1B0-44F3-B087-9FA8B8EAA6AD}" type="datetime1">
              <a:rPr lang="en-US" smtClean="0"/>
              <a:t>10/19/2011</a:t>
            </a:fld>
            <a:endParaRPr lang="en-US"/>
          </a:p>
        </p:txBody>
      </p:sp>
      <p:sp>
        <p:nvSpPr>
          <p:cNvPr id="10" name="Slide Number Placeholder 9"/>
          <p:cNvSpPr>
            <a:spLocks noGrp="1"/>
          </p:cNvSpPr>
          <p:nvPr>
            <p:ph type="sldNum" sz="quarter" idx="16"/>
          </p:nvPr>
        </p:nvSpPr>
        <p:spPr/>
        <p:txBody>
          <a:bodyPr rtlCol="0"/>
          <a:lstStyle/>
          <a:p>
            <a:fld id="{EFD5044D-A84B-4801-9DA8-837EEAF932A1}" type="slidenum">
              <a:rPr lang="en-US" smtClean="0"/>
              <a:pPr/>
              <a:t>‹#›</a:t>
            </a:fld>
            <a:endParaRPr lang="en-US"/>
          </a:p>
        </p:txBody>
      </p:sp>
      <p:sp>
        <p:nvSpPr>
          <p:cNvPr id="12" name="Footer Placeholder 11"/>
          <p:cNvSpPr>
            <a:spLocks noGrp="1"/>
          </p:cNvSpPr>
          <p:nvPr>
            <p:ph type="ftr" sz="quarter" idx="17"/>
          </p:nvPr>
        </p:nvSpPr>
        <p:spPr/>
        <p:txBody>
          <a:bodyPr rtlCol="0"/>
          <a:lstStyle/>
          <a:p>
            <a:r>
              <a:rPr lang="en-US" smtClean="0"/>
              <a:t>Perry, S., Hockenberry, M., Lowdermilk, D., &amp; Wilson, D. (2009). Maternal child nursing care. (4th ed). Mosby Inc.</a:t>
            </a:r>
            <a:endParaRPr lang="en-US"/>
          </a:p>
        </p:txBody>
      </p:sp>
    </p:spTree>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56C6A6E3-141F-439D-BD9F-056B610F7BA1}" type="datetime1">
              <a:rPr lang="en-US" smtClean="0"/>
              <a:t>10/19/2011</a:t>
            </a:fld>
            <a:endParaRPr lang="en-US"/>
          </a:p>
        </p:txBody>
      </p:sp>
      <p:sp>
        <p:nvSpPr>
          <p:cNvPr id="12" name="Slide Number Placeholder 11"/>
          <p:cNvSpPr>
            <a:spLocks noGrp="1"/>
          </p:cNvSpPr>
          <p:nvPr>
            <p:ph type="sldNum" sz="quarter" idx="16"/>
          </p:nvPr>
        </p:nvSpPr>
        <p:spPr/>
        <p:txBody>
          <a:bodyPr rtlCol="0"/>
          <a:lstStyle/>
          <a:p>
            <a:fld id="{EFD5044D-A84B-4801-9DA8-837EEAF932A1}" type="slidenum">
              <a:rPr lang="en-US" smtClean="0"/>
              <a:pPr/>
              <a:t>‹#›</a:t>
            </a:fld>
            <a:endParaRPr lang="en-US"/>
          </a:p>
        </p:txBody>
      </p:sp>
      <p:sp>
        <p:nvSpPr>
          <p:cNvPr id="14" name="Footer Placeholder 13"/>
          <p:cNvSpPr>
            <a:spLocks noGrp="1"/>
          </p:cNvSpPr>
          <p:nvPr>
            <p:ph type="ftr" sz="quarter" idx="17"/>
          </p:nvPr>
        </p:nvSpPr>
        <p:spPr/>
        <p:txBody>
          <a:bodyPr rtlCol="0"/>
          <a:lstStyle/>
          <a:p>
            <a:r>
              <a:rPr lang="en-US" smtClean="0"/>
              <a:t>Perry, S., Hockenberry, M., Lowdermilk, D., &amp; Wilson, D. (2009). Maternal child nursing care. (4th ed). Mosby Inc.</a:t>
            </a:r>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93FA26C-74C2-4DA6-8DDE-12B9330F544C}" type="datetime1">
              <a:rPr lang="en-US" smtClean="0"/>
              <a:t>10/19/2011</a:t>
            </a:fld>
            <a:endParaRPr lang="en-US"/>
          </a:p>
        </p:txBody>
      </p:sp>
      <p:sp>
        <p:nvSpPr>
          <p:cNvPr id="4" name="Footer Placeholder 3"/>
          <p:cNvSpPr>
            <a:spLocks noGrp="1"/>
          </p:cNvSpPr>
          <p:nvPr>
            <p:ph type="ftr" sz="quarter" idx="11"/>
          </p:nvPr>
        </p:nvSpPr>
        <p:spPr/>
        <p:txBody>
          <a:bodyPr/>
          <a:lstStyle/>
          <a:p>
            <a:r>
              <a:rPr lang="en-US" smtClean="0"/>
              <a:t>Perry, S., Hockenberry, M., Lowdermilk, D., &amp; Wilson, D. (2009). Maternal child nursing care. (4th ed). Mosby Inc.</a:t>
            </a:r>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EFD5044D-A84B-4801-9DA8-837EEAF932A1}" type="slidenum">
              <a:rPr lang="en-US" smtClean="0"/>
              <a:pPr/>
              <a:t>‹#›</a:t>
            </a:fld>
            <a:endParaRPr lang="en-US"/>
          </a:p>
        </p:txBody>
      </p:sp>
    </p:spTree>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BCD1A7-70D0-4BB3-BE21-96A9910577A5}" type="datetime1">
              <a:rPr lang="en-US" smtClean="0"/>
              <a:t>10/19/2011</a:t>
            </a:fld>
            <a:endParaRPr lang="en-US"/>
          </a:p>
        </p:txBody>
      </p:sp>
      <p:sp>
        <p:nvSpPr>
          <p:cNvPr id="3" name="Footer Placeholder 2"/>
          <p:cNvSpPr>
            <a:spLocks noGrp="1"/>
          </p:cNvSpPr>
          <p:nvPr>
            <p:ph type="ftr" sz="quarter" idx="11"/>
          </p:nvPr>
        </p:nvSpPr>
        <p:spPr/>
        <p:txBody>
          <a:bodyPr/>
          <a:lstStyle/>
          <a:p>
            <a:r>
              <a:rPr lang="en-US" smtClean="0"/>
              <a:t>Perry, S., Hockenberry, M., Lowdermilk, D., &amp; Wilson, D. (2009). Maternal child nursing care. (4th ed). Mosby Inc.</a:t>
            </a:r>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EFD5044D-A84B-4801-9DA8-837EEAF932A1}" type="slidenum">
              <a:rPr lang="en-US" smtClean="0"/>
              <a:pPr/>
              <a:t>‹#›</a:t>
            </a:fld>
            <a:endParaRPr lang="en-US"/>
          </a:p>
        </p:txBody>
      </p:sp>
    </p:spTree>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41274754-4BCD-4735-9BF9-AA548C20B552}" type="datetime1">
              <a:rPr lang="en-US" smtClean="0"/>
              <a:t>10/19/2011</a:t>
            </a:fld>
            <a:endParaRPr lang="en-US"/>
          </a:p>
        </p:txBody>
      </p:sp>
      <p:sp>
        <p:nvSpPr>
          <p:cNvPr id="6" name="Footer Placeholder 5"/>
          <p:cNvSpPr>
            <a:spLocks noGrp="1"/>
          </p:cNvSpPr>
          <p:nvPr>
            <p:ph type="ftr" sz="quarter" idx="11"/>
          </p:nvPr>
        </p:nvSpPr>
        <p:spPr/>
        <p:txBody>
          <a:bodyPr/>
          <a:lstStyle/>
          <a:p>
            <a:r>
              <a:rPr lang="en-US" smtClean="0"/>
              <a:t>Perry, S., Hockenberry, M., Lowdermilk, D., &amp; Wilson, D. (2009). Maternal child nursing care. (4th ed). Mosby Inc.</a:t>
            </a:r>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EFD5044D-A84B-4801-9DA8-837EEAF932A1}" type="slidenum">
              <a:rPr lang="en-US" smtClean="0"/>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47F9364F-318A-4FB8-BF96-7F64AEC9E290}" type="datetime1">
              <a:rPr lang="en-US" smtClean="0"/>
              <a:t>10/19/2011</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EFD5044D-A84B-4801-9DA8-837EEAF932A1}" type="slidenum">
              <a:rPr lang="en-US" smtClean="0"/>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r>
              <a:rPr lang="en-US" smtClean="0"/>
              <a:t>Perry, S., Hockenberry, M., Lowdermilk, D., &amp; Wilson, D. (2009). Maternal child nursing care. (4th ed). Mosby Inc.</a:t>
            </a:r>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166E43FB-DBD3-4BC5-95CC-02AABCEDD27C}" type="datetime1">
              <a:rPr lang="en-US" smtClean="0"/>
              <a:t>10/19/2011</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r>
              <a:rPr lang="en-US" smtClean="0"/>
              <a:t>Perry, S., Hockenberry, M., Lowdermilk, D., &amp; Wilson, D. (2009). Maternal child nursing care. (4th ed). Mosby Inc.</a:t>
            </a:r>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EFD5044D-A84B-4801-9DA8-837EEAF932A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wipe dir="r"/>
  </p:transition>
  <p:hf sldNum="0" hdr="0" dt="0"/>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youtu.be/XpdPl31HH-E"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25.png"/><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Growth &amp; Development</a:t>
            </a:r>
            <a:br>
              <a:rPr lang="en-US" dirty="0" smtClean="0"/>
            </a:br>
            <a:r>
              <a:rPr lang="en-US" dirty="0" smtClean="0"/>
              <a:t>Toddlers (12-36 months)</a:t>
            </a:r>
            <a:endParaRPr lang="en-US" dirty="0"/>
          </a:p>
        </p:txBody>
      </p:sp>
      <p:sp>
        <p:nvSpPr>
          <p:cNvPr id="3" name="Subtitle 2"/>
          <p:cNvSpPr>
            <a:spLocks noGrp="1"/>
          </p:cNvSpPr>
          <p:nvPr>
            <p:ph type="subTitle" idx="1"/>
          </p:nvPr>
        </p:nvSpPr>
        <p:spPr/>
        <p:txBody>
          <a:bodyPr/>
          <a:lstStyle/>
          <a:p>
            <a:r>
              <a:rPr lang="en-US" dirty="0" smtClean="0"/>
              <a:t>Jill </a:t>
            </a:r>
            <a:r>
              <a:rPr lang="en-US" dirty="0" err="1" smtClean="0"/>
              <a:t>Dahnke</a:t>
            </a:r>
            <a:r>
              <a:rPr lang="en-US" dirty="0" smtClean="0"/>
              <a:t>, </a:t>
            </a:r>
            <a:r>
              <a:rPr lang="en-US" dirty="0" smtClean="0"/>
              <a:t>Nina Kuharick, &amp; Kelly </a:t>
            </a:r>
            <a:r>
              <a:rPr lang="en-US" dirty="0" err="1" smtClean="0"/>
              <a:t>Wolbert</a:t>
            </a:r>
            <a:endParaRPr lang="en-US" dirty="0"/>
          </a:p>
        </p:txBody>
      </p:sp>
    </p:spTree>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Cognitive Development</a:t>
            </a:r>
            <a:br>
              <a:rPr lang="en-US" dirty="0" smtClean="0"/>
            </a:br>
            <a:r>
              <a:rPr lang="en-US" sz="3600" dirty="0" smtClean="0"/>
              <a:t>Sensorimotor </a:t>
            </a:r>
            <a:r>
              <a:rPr lang="en-US" sz="3600" dirty="0" smtClean="0"/>
              <a:t>Phase </a:t>
            </a:r>
            <a:r>
              <a:rPr lang="en-US" sz="3600" dirty="0" smtClean="0"/>
              <a:t>(Piaget)</a:t>
            </a:r>
            <a:endParaRPr lang="en-US" sz="3600" dirty="0"/>
          </a:p>
        </p:txBody>
      </p:sp>
      <p:sp>
        <p:nvSpPr>
          <p:cNvPr id="3" name="Content Placeholder 2"/>
          <p:cNvSpPr>
            <a:spLocks noGrp="1"/>
          </p:cNvSpPr>
          <p:nvPr>
            <p:ph sz="quarter" idx="1"/>
          </p:nvPr>
        </p:nvSpPr>
        <p:spPr/>
        <p:txBody>
          <a:bodyPr>
            <a:normAutofit lnSpcReduction="10000"/>
          </a:bodyPr>
          <a:lstStyle/>
          <a:p>
            <a:r>
              <a:rPr lang="en-US" dirty="0" smtClean="0"/>
              <a:t>Invention of New Means Through Mental Combinations – final sensorimotor phase (19-24 months), child completes the more primitive, autistic-like thought processes of infancy and is prepared for the more complex mental operations that occur during the phase of preoperational thought</a:t>
            </a:r>
          </a:p>
          <a:p>
            <a:r>
              <a:rPr lang="en-US" dirty="0" smtClean="0"/>
              <a:t>Object permanence</a:t>
            </a:r>
          </a:p>
          <a:p>
            <a:r>
              <a:rPr lang="en-US" dirty="0" smtClean="0"/>
              <a:t>Infer a cause only when experiencing the effect</a:t>
            </a:r>
          </a:p>
          <a:p>
            <a:r>
              <a:rPr lang="en-US" dirty="0" smtClean="0"/>
              <a:t>Domestic mimicry (imitating household activities)</a:t>
            </a:r>
          </a:p>
          <a:p>
            <a:r>
              <a:rPr lang="en-US" dirty="0" smtClean="0"/>
              <a:t>Gender-role behavior</a:t>
            </a:r>
            <a:endParaRPr lang="en-US" dirty="0"/>
          </a:p>
        </p:txBody>
      </p:sp>
      <p:sp>
        <p:nvSpPr>
          <p:cNvPr id="4" name="Footer Placeholder 3"/>
          <p:cNvSpPr>
            <a:spLocks noGrp="1"/>
          </p:cNvSpPr>
          <p:nvPr>
            <p:ph type="ftr" sz="quarter" idx="11"/>
          </p:nvPr>
        </p:nvSpPr>
        <p:spPr>
          <a:xfrm>
            <a:off x="609600" y="6248206"/>
            <a:ext cx="8153400" cy="365125"/>
          </a:xfrm>
        </p:spPr>
        <p:txBody>
          <a:bodyPr/>
          <a:lstStyle/>
          <a:p>
            <a:r>
              <a:rPr lang="en-US" dirty="0" smtClean="0"/>
              <a:t>Perry, S., </a:t>
            </a:r>
            <a:r>
              <a:rPr lang="en-US" dirty="0" err="1" smtClean="0"/>
              <a:t>Hockenberry</a:t>
            </a:r>
            <a:r>
              <a:rPr lang="en-US" dirty="0" smtClean="0"/>
              <a:t>, M., </a:t>
            </a:r>
            <a:r>
              <a:rPr lang="en-US" dirty="0" err="1" smtClean="0"/>
              <a:t>Lowdermilk</a:t>
            </a:r>
            <a:r>
              <a:rPr lang="en-US" dirty="0" smtClean="0"/>
              <a:t>, D., &amp; Wilson, D. (2009). Maternal child nursing care. (4th </a:t>
            </a:r>
            <a:r>
              <a:rPr lang="en-US" dirty="0" err="1" smtClean="0"/>
              <a:t>ed</a:t>
            </a:r>
            <a:r>
              <a:rPr lang="en-US" dirty="0" smtClean="0"/>
              <a:t>). Mosby Inc.</a:t>
            </a:r>
            <a:endParaRPr lang="en-US" dirty="0"/>
          </a:p>
        </p:txBody>
      </p:sp>
    </p:spTree>
  </p:cSld>
  <p:clrMapOvr>
    <a:masterClrMapping/>
  </p:clrMapOvr>
  <p:transition>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Cognitive Development</a:t>
            </a:r>
            <a:br>
              <a:rPr lang="en-US" dirty="0" smtClean="0"/>
            </a:br>
            <a:r>
              <a:rPr lang="en-US" dirty="0" smtClean="0"/>
              <a:t>Preoperational Phase (Piaget)</a:t>
            </a:r>
            <a:endParaRPr lang="en-US" dirty="0"/>
          </a:p>
        </p:txBody>
      </p:sp>
      <p:sp>
        <p:nvSpPr>
          <p:cNvPr id="3" name="Footer Placeholder 2"/>
          <p:cNvSpPr>
            <a:spLocks noGrp="1"/>
          </p:cNvSpPr>
          <p:nvPr>
            <p:ph type="ftr" sz="quarter" idx="11"/>
          </p:nvPr>
        </p:nvSpPr>
        <p:spPr>
          <a:xfrm>
            <a:off x="609600" y="6248206"/>
            <a:ext cx="8229600" cy="365125"/>
          </a:xfrm>
        </p:spPr>
        <p:txBody>
          <a:bodyPr/>
          <a:lstStyle/>
          <a:p>
            <a:r>
              <a:rPr lang="en-US" dirty="0" smtClean="0"/>
              <a:t>Perry, S., </a:t>
            </a:r>
            <a:r>
              <a:rPr lang="en-US" dirty="0" err="1" smtClean="0"/>
              <a:t>Hockenberry</a:t>
            </a:r>
            <a:r>
              <a:rPr lang="en-US" dirty="0" smtClean="0"/>
              <a:t>, M., </a:t>
            </a:r>
            <a:r>
              <a:rPr lang="en-US" dirty="0" err="1" smtClean="0"/>
              <a:t>Lowdermilk</a:t>
            </a:r>
            <a:r>
              <a:rPr lang="en-US" dirty="0" smtClean="0"/>
              <a:t>, D., &amp; Wilson, D. (2009). Maternal child nursing care. (4th </a:t>
            </a:r>
            <a:r>
              <a:rPr lang="en-US" dirty="0" err="1" smtClean="0"/>
              <a:t>ed</a:t>
            </a:r>
            <a:r>
              <a:rPr lang="en-US" dirty="0" smtClean="0"/>
              <a:t>). Mosby Inc.</a:t>
            </a:r>
            <a:endParaRPr lang="en-US" dirty="0"/>
          </a:p>
        </p:txBody>
      </p:sp>
      <p:sp>
        <p:nvSpPr>
          <p:cNvPr id="4" name="Content Placeholder 3"/>
          <p:cNvSpPr>
            <a:spLocks noGrp="1"/>
          </p:cNvSpPr>
          <p:nvPr>
            <p:ph sz="quarter" idx="1"/>
          </p:nvPr>
        </p:nvSpPr>
        <p:spPr/>
        <p:txBody>
          <a:bodyPr>
            <a:normAutofit fontScale="77500" lnSpcReduction="20000"/>
          </a:bodyPr>
          <a:lstStyle/>
          <a:p>
            <a:r>
              <a:rPr lang="en-US" dirty="0" smtClean="0"/>
              <a:t>At about 2 years of age child enters the </a:t>
            </a:r>
            <a:r>
              <a:rPr lang="en-US" dirty="0" err="1" smtClean="0"/>
              <a:t>preconceptual</a:t>
            </a:r>
            <a:r>
              <a:rPr lang="en-US" dirty="0" smtClean="0"/>
              <a:t> phase of cognitive development, which lasts until about 4 years</a:t>
            </a:r>
          </a:p>
          <a:p>
            <a:r>
              <a:rPr lang="en-US" dirty="0" smtClean="0"/>
              <a:t>Preconceptual phase is a subdivision of the preoperational phase and is a phase of transition that bridges the purely self-satisfying behavior of infancy and the rudimentary socialized behavior of latency</a:t>
            </a:r>
          </a:p>
          <a:p>
            <a:r>
              <a:rPr lang="en-US" dirty="0" smtClean="0"/>
              <a:t>Preoperational thought: children cannot think in terms of operations (the ability to manipulate objects in relation to each other in a logical fashion)</a:t>
            </a:r>
          </a:p>
          <a:p>
            <a:r>
              <a:rPr lang="en-US" dirty="0" smtClean="0"/>
              <a:t>Toddlers think primarily on the basis of their perception of an event</a:t>
            </a:r>
          </a:p>
          <a:p>
            <a:r>
              <a:rPr lang="en-US" dirty="0" smtClean="0"/>
              <a:t>“why” and “how”</a:t>
            </a:r>
          </a:p>
          <a:p>
            <a:r>
              <a:rPr lang="en-US" dirty="0" smtClean="0"/>
              <a:t>Thinking is concrete and tangible</a:t>
            </a:r>
            <a:endParaRPr lang="en-US" dirty="0"/>
          </a:p>
        </p:txBody>
      </p:sp>
    </p:spTree>
  </p:cSld>
  <p:clrMapOvr>
    <a:masterClrMapping/>
  </p:clrMapOvr>
  <p:transition>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Cognitive Development</a:t>
            </a:r>
            <a:br>
              <a:rPr lang="en-US" dirty="0" smtClean="0"/>
            </a:br>
            <a:r>
              <a:rPr lang="en-US" sz="3600" dirty="0" smtClean="0"/>
              <a:t>Characteristics of Preoperational Thought</a:t>
            </a:r>
            <a:endParaRPr lang="en-US" sz="3600" dirty="0"/>
          </a:p>
        </p:txBody>
      </p:sp>
      <p:sp>
        <p:nvSpPr>
          <p:cNvPr id="3" name="Footer Placeholder 2"/>
          <p:cNvSpPr>
            <a:spLocks noGrp="1"/>
          </p:cNvSpPr>
          <p:nvPr>
            <p:ph type="ftr" sz="quarter" idx="11"/>
          </p:nvPr>
        </p:nvSpPr>
        <p:spPr/>
        <p:txBody>
          <a:bodyPr/>
          <a:lstStyle/>
          <a:p>
            <a:r>
              <a:rPr lang="en-US" smtClean="0"/>
              <a:t>Perry, S., Hockenberry, M., Lowdermilk, D., &amp; Wilson, D. (2009). Maternal child nursing care. (4th ed). Mosby Inc.</a:t>
            </a:r>
            <a:endParaRPr lang="en-US"/>
          </a:p>
        </p:txBody>
      </p:sp>
      <p:sp>
        <p:nvSpPr>
          <p:cNvPr id="4" name="Content Placeholder 3"/>
          <p:cNvSpPr>
            <a:spLocks noGrp="1"/>
          </p:cNvSpPr>
          <p:nvPr>
            <p:ph sz="quarter" idx="1"/>
          </p:nvPr>
        </p:nvSpPr>
        <p:spPr/>
        <p:txBody>
          <a:bodyPr>
            <a:normAutofit fontScale="70000" lnSpcReduction="20000"/>
          </a:bodyPr>
          <a:lstStyle/>
          <a:p>
            <a:r>
              <a:rPr lang="en-US" dirty="0" smtClean="0"/>
              <a:t>Egocentrism: inability to envision situations from perspectives other than one’s own</a:t>
            </a:r>
          </a:p>
          <a:p>
            <a:r>
              <a:rPr lang="en-US" dirty="0" err="1" smtClean="0"/>
              <a:t>Transductive</a:t>
            </a:r>
            <a:r>
              <a:rPr lang="en-US" dirty="0" smtClean="0"/>
              <a:t> Reasoning: reasoning from the particular to the particular</a:t>
            </a:r>
          </a:p>
          <a:p>
            <a:r>
              <a:rPr lang="en-US" dirty="0" smtClean="0"/>
              <a:t>Global Organization: reasoning that changing any one part of the whole changes the entire whole</a:t>
            </a:r>
          </a:p>
          <a:p>
            <a:r>
              <a:rPr lang="en-US" dirty="0" err="1" smtClean="0"/>
              <a:t>Centration</a:t>
            </a:r>
            <a:r>
              <a:rPr lang="en-US" dirty="0" smtClean="0"/>
              <a:t>: focusing on one aspect rather than considering all possible alternatives</a:t>
            </a:r>
          </a:p>
          <a:p>
            <a:r>
              <a:rPr lang="en-US" dirty="0" smtClean="0"/>
              <a:t>Animism: contributing lifelike qualities to inanimate objects</a:t>
            </a:r>
          </a:p>
          <a:p>
            <a:r>
              <a:rPr lang="en-US" dirty="0" smtClean="0"/>
              <a:t>Irreversibility: inability to undo or reverse the actions initiated physically</a:t>
            </a:r>
          </a:p>
          <a:p>
            <a:r>
              <a:rPr lang="en-US" dirty="0" smtClean="0"/>
              <a:t>Magical Thinking: Believing that thoughts are all-powerful and can cause events</a:t>
            </a:r>
          </a:p>
          <a:p>
            <a:r>
              <a:rPr lang="en-US" dirty="0" smtClean="0"/>
              <a:t>Inability to conserve: inability to understand the idea that a mass can be changed in size, shape, volume, or length without losing or adding to the original mass </a:t>
            </a:r>
            <a:endParaRPr lang="en-US" dirty="0"/>
          </a:p>
        </p:txBody>
      </p:sp>
    </p:spTree>
  </p:cSld>
  <p:clrMapOvr>
    <a:masterClrMapping/>
  </p:clrMapOvr>
  <p:transition>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Language</a:t>
            </a:r>
            <a:endParaRPr lang="en-US" dirty="0"/>
          </a:p>
        </p:txBody>
      </p:sp>
      <p:sp>
        <p:nvSpPr>
          <p:cNvPr id="3" name="Content Placeholder 2"/>
          <p:cNvSpPr>
            <a:spLocks noGrp="1"/>
          </p:cNvSpPr>
          <p:nvPr>
            <p:ph sz="quarter" idx="1"/>
          </p:nvPr>
        </p:nvSpPr>
        <p:spPr/>
        <p:txBody>
          <a:bodyPr>
            <a:normAutofit fontScale="92500" lnSpcReduction="20000"/>
          </a:bodyPr>
          <a:lstStyle/>
          <a:p>
            <a:r>
              <a:rPr lang="en-US" dirty="0" smtClean="0"/>
              <a:t>Increasing level of comprehension</a:t>
            </a:r>
          </a:p>
          <a:p>
            <a:r>
              <a:rPr lang="en-US" b="1" dirty="0" smtClean="0"/>
              <a:t>The ability to comprehend and understand speech is much greater than the number of words the child can say</a:t>
            </a:r>
          </a:p>
          <a:p>
            <a:r>
              <a:rPr lang="en-US" dirty="0" smtClean="0"/>
              <a:t>Progresses from using one-word sentences/</a:t>
            </a:r>
            <a:r>
              <a:rPr lang="en-US" dirty="0" err="1" smtClean="0"/>
              <a:t>holophrases</a:t>
            </a:r>
            <a:r>
              <a:rPr lang="en-US" dirty="0" smtClean="0"/>
              <a:t> to multiword sentences, to simple sentences</a:t>
            </a:r>
          </a:p>
          <a:p>
            <a:r>
              <a:rPr lang="en-US" dirty="0" smtClean="0"/>
              <a:t>By 3 years of age there is a mastering of grammatical rules</a:t>
            </a:r>
          </a:p>
          <a:p>
            <a:r>
              <a:rPr lang="en-US" dirty="0" smtClean="0"/>
              <a:t>5 or 6 new words are acquired daily</a:t>
            </a:r>
          </a:p>
          <a:p>
            <a:r>
              <a:rPr lang="en-US" dirty="0" smtClean="0"/>
              <a:t>Once language is sufficiently mastered, gestures phase out and the pace of word learning increases</a:t>
            </a:r>
            <a:endParaRPr lang="en-US" dirty="0"/>
          </a:p>
        </p:txBody>
      </p:sp>
      <p:sp>
        <p:nvSpPr>
          <p:cNvPr id="4" name="Footer Placeholder 3"/>
          <p:cNvSpPr>
            <a:spLocks noGrp="1"/>
          </p:cNvSpPr>
          <p:nvPr>
            <p:ph type="ftr" sz="quarter" idx="11"/>
          </p:nvPr>
        </p:nvSpPr>
        <p:spPr>
          <a:xfrm>
            <a:off x="609600" y="6248206"/>
            <a:ext cx="8153400" cy="365125"/>
          </a:xfrm>
        </p:spPr>
        <p:txBody>
          <a:bodyPr/>
          <a:lstStyle/>
          <a:p>
            <a:r>
              <a:rPr lang="en-US" dirty="0" smtClean="0"/>
              <a:t>Perry, S., </a:t>
            </a:r>
            <a:r>
              <a:rPr lang="en-US" dirty="0" err="1" smtClean="0"/>
              <a:t>Hockenberry</a:t>
            </a:r>
            <a:r>
              <a:rPr lang="en-US" dirty="0" smtClean="0"/>
              <a:t>, M., </a:t>
            </a:r>
            <a:r>
              <a:rPr lang="en-US" dirty="0" err="1" smtClean="0"/>
              <a:t>Lowdermilk</a:t>
            </a:r>
            <a:r>
              <a:rPr lang="en-US" dirty="0" smtClean="0"/>
              <a:t>, D., &amp; Wilson, D. (2009). Maternal child nursing care. (4th </a:t>
            </a:r>
            <a:r>
              <a:rPr lang="en-US" dirty="0" err="1" smtClean="0"/>
              <a:t>ed</a:t>
            </a:r>
            <a:r>
              <a:rPr lang="en-US" dirty="0" smtClean="0"/>
              <a:t>). Mosby Inc.</a:t>
            </a:r>
            <a:endParaRPr lang="en-US" dirty="0"/>
          </a:p>
        </p:txBody>
      </p:sp>
    </p:spTree>
  </p:cSld>
  <p:clrMapOvr>
    <a:masterClrMapping/>
  </p:clrMapOvr>
  <p:transition>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Emotional</a:t>
            </a:r>
            <a:br>
              <a:rPr lang="en-US" dirty="0" smtClean="0"/>
            </a:br>
            <a:r>
              <a:rPr lang="en-US" dirty="0" smtClean="0"/>
              <a:t>Temper Tantrums</a:t>
            </a:r>
            <a:endParaRPr lang="en-US" dirty="0"/>
          </a:p>
        </p:txBody>
      </p:sp>
      <p:sp>
        <p:nvSpPr>
          <p:cNvPr id="3" name="Content Placeholder 2"/>
          <p:cNvSpPr>
            <a:spLocks noGrp="1"/>
          </p:cNvSpPr>
          <p:nvPr>
            <p:ph sz="quarter" idx="1"/>
          </p:nvPr>
        </p:nvSpPr>
        <p:spPr/>
        <p:txBody>
          <a:bodyPr/>
          <a:lstStyle/>
          <a:p>
            <a:r>
              <a:rPr lang="en-US" dirty="0" smtClean="0"/>
              <a:t>Toddlers may assert their independence by </a:t>
            </a:r>
            <a:r>
              <a:rPr lang="en-US" dirty="0" err="1" smtClean="0"/>
              <a:t>violoently</a:t>
            </a:r>
            <a:r>
              <a:rPr lang="en-US" dirty="0" smtClean="0"/>
              <a:t> objecting to discipline</a:t>
            </a:r>
          </a:p>
          <a:p>
            <a:r>
              <a:rPr lang="en-US" dirty="0" smtClean="0"/>
              <a:t>Tantrums are an </a:t>
            </a:r>
            <a:r>
              <a:rPr lang="en-US" dirty="0" err="1" smtClean="0"/>
              <a:t>indiciation</a:t>
            </a:r>
            <a:r>
              <a:rPr lang="en-US" dirty="0" smtClean="0"/>
              <a:t> of the child’s inability to control emotions</a:t>
            </a:r>
          </a:p>
          <a:p>
            <a:r>
              <a:rPr lang="en-US" dirty="0" smtClean="0"/>
              <a:t>Toddlers are prone to tantrums because their strong drive for mastery and autonomy is frustrated by adult figures or lack of motor and cognitive skills</a:t>
            </a:r>
          </a:p>
          <a:p>
            <a:r>
              <a:rPr lang="en-US" dirty="0" smtClean="0"/>
              <a:t>Temper tantrums represent normal developmental behaviors</a:t>
            </a:r>
            <a:endParaRPr lang="en-US" dirty="0"/>
          </a:p>
        </p:txBody>
      </p:sp>
      <p:sp>
        <p:nvSpPr>
          <p:cNvPr id="4" name="Footer Placeholder 3"/>
          <p:cNvSpPr>
            <a:spLocks noGrp="1"/>
          </p:cNvSpPr>
          <p:nvPr>
            <p:ph type="ftr" sz="quarter" idx="11"/>
          </p:nvPr>
        </p:nvSpPr>
        <p:spPr>
          <a:xfrm>
            <a:off x="609600" y="6248206"/>
            <a:ext cx="8153400" cy="365125"/>
          </a:xfrm>
        </p:spPr>
        <p:txBody>
          <a:bodyPr/>
          <a:lstStyle/>
          <a:p>
            <a:r>
              <a:rPr lang="en-US" dirty="0" smtClean="0"/>
              <a:t>Perry, S., </a:t>
            </a:r>
            <a:r>
              <a:rPr lang="en-US" dirty="0" err="1" smtClean="0"/>
              <a:t>Hockenberry</a:t>
            </a:r>
            <a:r>
              <a:rPr lang="en-US" dirty="0" smtClean="0"/>
              <a:t>, M., </a:t>
            </a:r>
            <a:r>
              <a:rPr lang="en-US" dirty="0" err="1" smtClean="0"/>
              <a:t>Lowdermilk</a:t>
            </a:r>
            <a:r>
              <a:rPr lang="en-US" dirty="0" smtClean="0"/>
              <a:t>, D., &amp; Wilson, D. (2009). Maternal child nursing care. (4th </a:t>
            </a:r>
            <a:r>
              <a:rPr lang="en-US" dirty="0" err="1" smtClean="0"/>
              <a:t>ed</a:t>
            </a:r>
            <a:r>
              <a:rPr lang="en-US" dirty="0" smtClean="0"/>
              <a:t>). Mosby Inc.</a:t>
            </a:r>
            <a:endParaRPr lang="en-US" dirty="0"/>
          </a:p>
        </p:txBody>
      </p:sp>
      <p:pic>
        <p:nvPicPr>
          <p:cNvPr id="5" name="Picture 4" descr="tantrum.jpg"/>
          <p:cNvPicPr>
            <a:picLocks noChangeAspect="1"/>
          </p:cNvPicPr>
          <p:nvPr/>
        </p:nvPicPr>
        <p:blipFill>
          <a:blip r:embed="rId2" cstate="print"/>
          <a:stretch>
            <a:fillRect/>
          </a:stretch>
        </p:blipFill>
        <p:spPr>
          <a:xfrm rot="1178479">
            <a:off x="7179070" y="210844"/>
            <a:ext cx="1553282" cy="1725869"/>
          </a:xfrm>
          <a:prstGeom prst="rect">
            <a:avLst/>
          </a:prstGeom>
        </p:spPr>
      </p:pic>
    </p:spTree>
  </p:cSld>
  <p:clrMapOvr>
    <a:masterClrMapping/>
  </p:clrMapOvr>
  <p:transition>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Temper Tantrums</a:t>
            </a:r>
            <a:endParaRPr lang="en-US" dirty="0"/>
          </a:p>
        </p:txBody>
      </p:sp>
      <p:sp>
        <p:nvSpPr>
          <p:cNvPr id="3" name="Content Placeholder 2"/>
          <p:cNvSpPr>
            <a:spLocks noGrp="1"/>
          </p:cNvSpPr>
          <p:nvPr>
            <p:ph sz="quarter" idx="1"/>
          </p:nvPr>
        </p:nvSpPr>
        <p:spPr/>
        <p:txBody>
          <a:bodyPr/>
          <a:lstStyle/>
          <a:p>
            <a:r>
              <a:rPr lang="en-US" smtClean="0">
                <a:hlinkClick r:id="rId2"/>
              </a:rPr>
              <a:t>http://youtu.be/XpdPl31HH-E</a:t>
            </a:r>
            <a:endParaRPr lang="en-US" smtClean="0"/>
          </a:p>
          <a:p>
            <a:endParaRPr lang="en-US" dirty="0"/>
          </a:p>
        </p:txBody>
      </p:sp>
      <p:pic>
        <p:nvPicPr>
          <p:cNvPr id="5" name="Picture 4" descr="tantrum2.jpg"/>
          <p:cNvPicPr>
            <a:picLocks noChangeAspect="1"/>
          </p:cNvPicPr>
          <p:nvPr/>
        </p:nvPicPr>
        <p:blipFill>
          <a:blip r:embed="rId3" cstate="print"/>
          <a:stretch>
            <a:fillRect/>
          </a:stretch>
        </p:blipFill>
        <p:spPr>
          <a:xfrm>
            <a:off x="1981200" y="2514600"/>
            <a:ext cx="5105400" cy="3400196"/>
          </a:xfrm>
          <a:prstGeom prst="rect">
            <a:avLst/>
          </a:prstGeom>
        </p:spPr>
      </p:pic>
    </p:spTree>
  </p:cSld>
  <p:clrMapOvr>
    <a:masterClrMapping/>
  </p:clrMapOvr>
  <p:transition>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Emotional</a:t>
            </a:r>
            <a:br>
              <a:rPr lang="en-US" dirty="0" smtClean="0"/>
            </a:br>
            <a:r>
              <a:rPr lang="en-US" dirty="0" smtClean="0"/>
              <a:t>Negativism</a:t>
            </a:r>
            <a:endParaRPr lang="en-US" dirty="0"/>
          </a:p>
        </p:txBody>
      </p:sp>
      <p:sp>
        <p:nvSpPr>
          <p:cNvPr id="3" name="Content Placeholder 2"/>
          <p:cNvSpPr>
            <a:spLocks noGrp="1"/>
          </p:cNvSpPr>
          <p:nvPr>
            <p:ph sz="quarter" idx="1"/>
          </p:nvPr>
        </p:nvSpPr>
        <p:spPr/>
        <p:txBody>
          <a:bodyPr/>
          <a:lstStyle/>
          <a:p>
            <a:r>
              <a:rPr lang="en-US" dirty="0" smtClean="0"/>
              <a:t>Persistent “no” response to every request</a:t>
            </a:r>
          </a:p>
          <a:p>
            <a:r>
              <a:rPr lang="en-US" dirty="0" smtClean="0"/>
              <a:t>Is not an expression of being stubborn or insolent, but a necessary assertion of self-control</a:t>
            </a:r>
            <a:endParaRPr lang="en-US" dirty="0"/>
          </a:p>
        </p:txBody>
      </p:sp>
      <p:sp>
        <p:nvSpPr>
          <p:cNvPr id="4" name="Footer Placeholder 3"/>
          <p:cNvSpPr>
            <a:spLocks noGrp="1"/>
          </p:cNvSpPr>
          <p:nvPr>
            <p:ph type="ftr" sz="quarter" idx="11"/>
          </p:nvPr>
        </p:nvSpPr>
        <p:spPr>
          <a:xfrm>
            <a:off x="457200" y="6248206"/>
            <a:ext cx="8229600" cy="365125"/>
          </a:xfrm>
        </p:spPr>
        <p:txBody>
          <a:bodyPr/>
          <a:lstStyle/>
          <a:p>
            <a:r>
              <a:rPr lang="en-US" dirty="0" smtClean="0"/>
              <a:t>Perry, S., </a:t>
            </a:r>
            <a:r>
              <a:rPr lang="en-US" dirty="0" err="1" smtClean="0"/>
              <a:t>Hockenberry</a:t>
            </a:r>
            <a:r>
              <a:rPr lang="en-US" dirty="0" smtClean="0"/>
              <a:t>, M., </a:t>
            </a:r>
            <a:r>
              <a:rPr lang="en-US" dirty="0" err="1" smtClean="0"/>
              <a:t>Lowdermilk</a:t>
            </a:r>
            <a:r>
              <a:rPr lang="en-US" dirty="0" smtClean="0"/>
              <a:t>, D., &amp; Wilson, D. (2009). Maternal child nursing care. (4th </a:t>
            </a:r>
            <a:r>
              <a:rPr lang="en-US" dirty="0" err="1" smtClean="0"/>
              <a:t>ed</a:t>
            </a:r>
            <a:r>
              <a:rPr lang="en-US" dirty="0" smtClean="0"/>
              <a:t>). Mosby Inc.</a:t>
            </a:r>
            <a:endParaRPr lang="en-US" dirty="0"/>
          </a:p>
        </p:txBody>
      </p:sp>
    </p:spTree>
  </p:cSld>
  <p:clrMapOvr>
    <a:masterClrMapping/>
  </p:clrMapOvr>
  <p:transition>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Emotional</a:t>
            </a:r>
            <a:br>
              <a:rPr lang="en-US" dirty="0" smtClean="0"/>
            </a:br>
            <a:r>
              <a:rPr lang="en-US" dirty="0" smtClean="0"/>
              <a:t>Regression</a:t>
            </a:r>
            <a:endParaRPr lang="en-US" dirty="0"/>
          </a:p>
        </p:txBody>
      </p:sp>
      <p:sp>
        <p:nvSpPr>
          <p:cNvPr id="3" name="Content Placeholder 2"/>
          <p:cNvSpPr>
            <a:spLocks noGrp="1"/>
          </p:cNvSpPr>
          <p:nvPr>
            <p:ph sz="quarter" idx="1"/>
          </p:nvPr>
        </p:nvSpPr>
        <p:spPr/>
        <p:txBody>
          <a:bodyPr>
            <a:normAutofit fontScale="70000" lnSpcReduction="20000"/>
          </a:bodyPr>
          <a:lstStyle/>
          <a:p>
            <a:r>
              <a:rPr lang="en-US" dirty="0" smtClean="0"/>
              <a:t>The retreat from one’s present pattern of functioning to past levels of behavior</a:t>
            </a:r>
          </a:p>
          <a:p>
            <a:r>
              <a:rPr lang="en-US" dirty="0" smtClean="0"/>
              <a:t>Usually occurs in instances of discomfort or stress</a:t>
            </a:r>
          </a:p>
          <a:p>
            <a:r>
              <a:rPr lang="en-US" dirty="0" smtClean="0"/>
              <a:t>Common in toddlers because almost any additional stress interferes with their ability to master present developmental tasks</a:t>
            </a:r>
          </a:p>
          <a:p>
            <a:r>
              <a:rPr lang="en-US" dirty="0" smtClean="0"/>
              <a:t>Any threat to their autonomy (illness, separation from parents, adjustment to a new sibling, etc) represents a need to revert to earlier forms of behavior (refusal to use potty chair, temper tantrums, loss of newly learned motor, language, social, &amp; cognitive skills, etc)</a:t>
            </a:r>
          </a:p>
          <a:p>
            <a:r>
              <a:rPr lang="en-US" dirty="0" smtClean="0"/>
              <a:t>Loss of newly acquired achievements is frightening and threatening because the toddlers are aware of their helplessness</a:t>
            </a:r>
          </a:p>
          <a:p>
            <a:r>
              <a:rPr lang="en-US" dirty="0" smtClean="0"/>
              <a:t>Is a child's way of saying “I can’t cope with this present stress and perfect this skill as well, but I will if given patience and understanding.”</a:t>
            </a:r>
          </a:p>
        </p:txBody>
      </p:sp>
      <p:sp>
        <p:nvSpPr>
          <p:cNvPr id="4" name="Footer Placeholder 3"/>
          <p:cNvSpPr>
            <a:spLocks noGrp="1"/>
          </p:cNvSpPr>
          <p:nvPr>
            <p:ph type="ftr" sz="quarter" idx="11"/>
          </p:nvPr>
        </p:nvSpPr>
        <p:spPr>
          <a:xfrm>
            <a:off x="609600" y="6248206"/>
            <a:ext cx="8153400" cy="365125"/>
          </a:xfrm>
        </p:spPr>
        <p:txBody>
          <a:bodyPr/>
          <a:lstStyle/>
          <a:p>
            <a:r>
              <a:rPr lang="en-US" dirty="0" smtClean="0"/>
              <a:t>Perry, S., </a:t>
            </a:r>
            <a:r>
              <a:rPr lang="en-US" dirty="0" err="1" smtClean="0"/>
              <a:t>Hockenberry</a:t>
            </a:r>
            <a:r>
              <a:rPr lang="en-US" dirty="0" smtClean="0"/>
              <a:t>, M., </a:t>
            </a:r>
            <a:r>
              <a:rPr lang="en-US" dirty="0" err="1" smtClean="0"/>
              <a:t>Lowdermilk</a:t>
            </a:r>
            <a:r>
              <a:rPr lang="en-US" dirty="0" smtClean="0"/>
              <a:t>, D., &amp; Wilson, D. (2009). Maternal child nursing care. (4th </a:t>
            </a:r>
            <a:r>
              <a:rPr lang="en-US" dirty="0" err="1" smtClean="0"/>
              <a:t>ed</a:t>
            </a:r>
            <a:r>
              <a:rPr lang="en-US" dirty="0" smtClean="0"/>
              <a:t>). Mosby Inc.</a:t>
            </a:r>
            <a:endParaRPr lang="en-US" dirty="0"/>
          </a:p>
        </p:txBody>
      </p:sp>
    </p:spTree>
  </p:cSld>
  <p:clrMapOvr>
    <a:masterClrMapping/>
  </p:clrMapOvr>
  <p:transition>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Safety</a:t>
            </a:r>
            <a:endParaRPr lang="en-US" dirty="0"/>
          </a:p>
        </p:txBody>
      </p:sp>
      <p:sp>
        <p:nvSpPr>
          <p:cNvPr id="3" name="Content Placeholder 2"/>
          <p:cNvSpPr>
            <a:spLocks noGrp="1"/>
          </p:cNvSpPr>
          <p:nvPr>
            <p:ph sz="quarter" idx="1"/>
          </p:nvPr>
        </p:nvSpPr>
        <p:spPr/>
        <p:txBody>
          <a:bodyPr/>
          <a:lstStyle/>
          <a:p>
            <a:r>
              <a:rPr lang="en-US" dirty="0" smtClean="0"/>
              <a:t>Toddler years are from 12-36months of age.  Our book states that children 15-17 months of age have the highest rate of childhood injury because of their small size, inability to protect themselves, and that they are unaware of the dangers around them.</a:t>
            </a:r>
          </a:p>
          <a:p>
            <a:endParaRPr lang="en-US" dirty="0"/>
          </a:p>
        </p:txBody>
      </p:sp>
      <p:sp>
        <p:nvSpPr>
          <p:cNvPr id="4" name="Footer Placeholder 3"/>
          <p:cNvSpPr>
            <a:spLocks noGrp="1"/>
          </p:cNvSpPr>
          <p:nvPr>
            <p:ph type="ftr" sz="quarter" idx="11"/>
          </p:nvPr>
        </p:nvSpPr>
        <p:spPr>
          <a:xfrm>
            <a:off x="609600" y="6248206"/>
            <a:ext cx="8229600" cy="365125"/>
          </a:xfrm>
        </p:spPr>
        <p:txBody>
          <a:bodyPr/>
          <a:lstStyle/>
          <a:p>
            <a:r>
              <a:rPr lang="en-US" dirty="0" smtClean="0"/>
              <a:t>Perry, S., </a:t>
            </a:r>
            <a:r>
              <a:rPr lang="en-US" dirty="0" err="1" smtClean="0"/>
              <a:t>Hockenberry</a:t>
            </a:r>
            <a:r>
              <a:rPr lang="en-US" dirty="0" smtClean="0"/>
              <a:t>, M., </a:t>
            </a:r>
            <a:r>
              <a:rPr lang="en-US" dirty="0" err="1" smtClean="0"/>
              <a:t>Lowdermilk</a:t>
            </a:r>
            <a:r>
              <a:rPr lang="en-US" dirty="0" smtClean="0"/>
              <a:t>, D., &amp; Wilson, D. (2009). Maternal child nursing care. (4th </a:t>
            </a:r>
            <a:r>
              <a:rPr lang="en-US" dirty="0" err="1" smtClean="0"/>
              <a:t>ed</a:t>
            </a:r>
            <a:r>
              <a:rPr lang="en-US" dirty="0" smtClean="0"/>
              <a:t>). Mosby Inc.</a:t>
            </a:r>
            <a:endParaRPr lang="en-US" dirty="0"/>
          </a:p>
        </p:txBody>
      </p:sp>
      <p:pic>
        <p:nvPicPr>
          <p:cNvPr id="5" name="Picture 2" descr="C:\Users\Jill\AppData\Local\Microsoft\Windows\Temporary Internet Files\Content.IE5\NTEE3346\MP900262228[1].jpg"/>
          <p:cNvPicPr>
            <a:picLocks noChangeAspect="1" noChangeArrowheads="1"/>
          </p:cNvPicPr>
          <p:nvPr/>
        </p:nvPicPr>
        <p:blipFill>
          <a:blip r:embed="rId2" cstate="print"/>
          <a:srcRect/>
          <a:stretch>
            <a:fillRect/>
          </a:stretch>
        </p:blipFill>
        <p:spPr bwMode="auto">
          <a:xfrm>
            <a:off x="3581400" y="3962400"/>
            <a:ext cx="2241702" cy="2133600"/>
          </a:xfrm>
          <a:prstGeom prst="rect">
            <a:avLst/>
          </a:prstGeom>
          <a:noFill/>
        </p:spPr>
      </p:pic>
    </p:spTree>
  </p:cSld>
  <p:clrMapOvr>
    <a:masterClrMapping/>
  </p:clrMapOvr>
  <p:transition>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Safety</a:t>
            </a:r>
            <a:br>
              <a:rPr lang="en-US" dirty="0" smtClean="0"/>
            </a:br>
            <a:r>
              <a:rPr lang="en-US" dirty="0" smtClean="0"/>
              <a:t>Motor Vehicles</a:t>
            </a:r>
            <a:endParaRPr lang="en-US" dirty="0"/>
          </a:p>
        </p:txBody>
      </p:sp>
      <p:sp>
        <p:nvSpPr>
          <p:cNvPr id="3" name="Content Placeholder 2"/>
          <p:cNvSpPr>
            <a:spLocks noGrp="1"/>
          </p:cNvSpPr>
          <p:nvPr>
            <p:ph sz="quarter" idx="1"/>
          </p:nvPr>
        </p:nvSpPr>
        <p:spPr/>
        <p:txBody>
          <a:bodyPr>
            <a:normAutofit lnSpcReduction="10000"/>
          </a:bodyPr>
          <a:lstStyle/>
          <a:p>
            <a:r>
              <a:rPr lang="en-US" dirty="0" smtClean="0"/>
              <a:t>Child </a:t>
            </a:r>
            <a:r>
              <a:rPr lang="en-US" dirty="0" smtClean="0"/>
              <a:t>can walk, open doors, ride toy </a:t>
            </a:r>
            <a:r>
              <a:rPr lang="en-US" dirty="0" smtClean="0"/>
              <a:t>vehicles</a:t>
            </a:r>
          </a:p>
          <a:p>
            <a:r>
              <a:rPr lang="en-US" dirty="0" smtClean="0"/>
              <a:t>Use federally approved car restraints, do not allow child to play on curb or behind a parked car, lock fences and doors if not directly supervising toddler</a:t>
            </a:r>
          </a:p>
          <a:p>
            <a:r>
              <a:rPr lang="en-US" dirty="0" smtClean="0"/>
              <a:t>MVA are responsible for almost half of accidental deaths of children 1-4yrs.  Many of these can be prevented by a properly installed car seat.  Also, children need to be taught the importance of looking for traffic (parents make a good role model when it comes to practicing traffic safety.)</a:t>
            </a:r>
          </a:p>
          <a:p>
            <a:endParaRPr lang="en-US" dirty="0"/>
          </a:p>
        </p:txBody>
      </p:sp>
      <p:sp>
        <p:nvSpPr>
          <p:cNvPr id="4" name="Footer Placeholder 3"/>
          <p:cNvSpPr>
            <a:spLocks noGrp="1"/>
          </p:cNvSpPr>
          <p:nvPr>
            <p:ph type="ftr" sz="quarter" idx="11"/>
          </p:nvPr>
        </p:nvSpPr>
        <p:spPr>
          <a:xfrm>
            <a:off x="609600" y="6248206"/>
            <a:ext cx="8229600" cy="365125"/>
          </a:xfrm>
        </p:spPr>
        <p:txBody>
          <a:bodyPr/>
          <a:lstStyle/>
          <a:p>
            <a:r>
              <a:rPr lang="en-US" dirty="0" smtClean="0"/>
              <a:t>Perry, S., </a:t>
            </a:r>
            <a:r>
              <a:rPr lang="en-US" dirty="0" err="1" smtClean="0"/>
              <a:t>Hockenberry</a:t>
            </a:r>
            <a:r>
              <a:rPr lang="en-US" dirty="0" smtClean="0"/>
              <a:t>, M., </a:t>
            </a:r>
            <a:r>
              <a:rPr lang="en-US" dirty="0" err="1" smtClean="0"/>
              <a:t>Lowdermilk</a:t>
            </a:r>
            <a:r>
              <a:rPr lang="en-US" dirty="0" smtClean="0"/>
              <a:t>, D., &amp; Wilson, D. (2009). Maternal child nursing care. (4th </a:t>
            </a:r>
            <a:r>
              <a:rPr lang="en-US" dirty="0" err="1" smtClean="0"/>
              <a:t>ed</a:t>
            </a:r>
            <a:r>
              <a:rPr lang="en-US" dirty="0" smtClean="0"/>
              <a:t>). Mosby Inc.</a:t>
            </a:r>
            <a:endParaRPr lang="en-US" dirty="0"/>
          </a:p>
        </p:txBody>
      </p:sp>
      <p:pic>
        <p:nvPicPr>
          <p:cNvPr id="5" name="Picture 4" descr="car seat.png"/>
          <p:cNvPicPr>
            <a:picLocks noChangeAspect="1"/>
          </p:cNvPicPr>
          <p:nvPr/>
        </p:nvPicPr>
        <p:blipFill>
          <a:blip r:embed="rId2" cstate="print"/>
          <a:stretch>
            <a:fillRect/>
          </a:stretch>
        </p:blipFill>
        <p:spPr>
          <a:xfrm rot="21042928">
            <a:off x="7297470" y="105087"/>
            <a:ext cx="1447800" cy="1786980"/>
          </a:xfrm>
          <a:prstGeom prst="rect">
            <a:avLst/>
          </a:prstGeom>
        </p:spPr>
      </p:pic>
    </p:spTree>
  </p:cSld>
  <p:clrMapOvr>
    <a:masterClrMapping/>
  </p:clrMapOvr>
  <p:transition>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Physical Growth Changes</a:t>
            </a:r>
            <a:endParaRPr lang="en-US" dirty="0"/>
          </a:p>
        </p:txBody>
      </p:sp>
      <p:sp>
        <p:nvSpPr>
          <p:cNvPr id="3" name="Content Placeholder 2"/>
          <p:cNvSpPr>
            <a:spLocks noGrp="1"/>
          </p:cNvSpPr>
          <p:nvPr>
            <p:ph sz="quarter" idx="1"/>
          </p:nvPr>
        </p:nvSpPr>
        <p:spPr/>
        <p:txBody>
          <a:bodyPr>
            <a:normAutofit fontScale="92500" lnSpcReduction="20000"/>
          </a:bodyPr>
          <a:lstStyle/>
          <a:p>
            <a:r>
              <a:rPr lang="en-US" dirty="0" smtClean="0"/>
              <a:t>Growth slows during these years</a:t>
            </a:r>
          </a:p>
          <a:p>
            <a:r>
              <a:rPr lang="en-US" dirty="0" smtClean="0"/>
              <a:t>Average weight gain is 1.8-2.7 kg (4-6 lb)</a:t>
            </a:r>
          </a:p>
          <a:p>
            <a:r>
              <a:rPr lang="en-US" dirty="0" smtClean="0"/>
              <a:t>Height increase is mainly in the legs rather than the trunk</a:t>
            </a:r>
          </a:p>
          <a:p>
            <a:r>
              <a:rPr lang="en-US" dirty="0" smtClean="0"/>
              <a:t>Average height of a 2 year-old is 86.6 cm (34 in.)</a:t>
            </a:r>
          </a:p>
          <a:p>
            <a:r>
              <a:rPr lang="en-US" dirty="0" smtClean="0"/>
              <a:t>Accurate measurement of height and weight during toddler years should be a steady growth curve that is step-like as opposed to linear (linear is the characteristic growth spurt during the early childhood years)</a:t>
            </a:r>
          </a:p>
          <a:p>
            <a:r>
              <a:rPr lang="en-US" dirty="0" smtClean="0"/>
              <a:t>Anterior fontanel closes 12-18 months of age</a:t>
            </a:r>
          </a:p>
        </p:txBody>
      </p:sp>
      <p:sp>
        <p:nvSpPr>
          <p:cNvPr id="4" name="Footer Placeholder 3"/>
          <p:cNvSpPr>
            <a:spLocks noGrp="1"/>
          </p:cNvSpPr>
          <p:nvPr>
            <p:ph type="ftr" sz="quarter" idx="11"/>
          </p:nvPr>
        </p:nvSpPr>
        <p:spPr>
          <a:xfrm>
            <a:off x="381000" y="6248206"/>
            <a:ext cx="8229600" cy="365125"/>
          </a:xfrm>
        </p:spPr>
        <p:txBody>
          <a:bodyPr/>
          <a:lstStyle/>
          <a:p>
            <a:r>
              <a:rPr lang="en-US" dirty="0" smtClean="0"/>
              <a:t>Perry, S., </a:t>
            </a:r>
            <a:r>
              <a:rPr lang="en-US" dirty="0" err="1" smtClean="0"/>
              <a:t>Hockenberry</a:t>
            </a:r>
            <a:r>
              <a:rPr lang="en-US" dirty="0" smtClean="0"/>
              <a:t>, M., </a:t>
            </a:r>
            <a:r>
              <a:rPr lang="en-US" dirty="0" err="1" smtClean="0"/>
              <a:t>Lowdermilk</a:t>
            </a:r>
            <a:r>
              <a:rPr lang="en-US" dirty="0" smtClean="0"/>
              <a:t>, D., &amp; Wilson, D. (2009). Maternal child nursing care. (4th </a:t>
            </a:r>
            <a:r>
              <a:rPr lang="en-US" dirty="0" err="1" smtClean="0"/>
              <a:t>ed</a:t>
            </a:r>
            <a:r>
              <a:rPr lang="en-US" dirty="0" smtClean="0"/>
              <a:t>). Mosby Inc.</a:t>
            </a:r>
            <a:endParaRPr lang="en-US" dirty="0"/>
          </a:p>
        </p:txBody>
      </p:sp>
      <p:pic>
        <p:nvPicPr>
          <p:cNvPr id="5" name="Picture 4" descr="height.jpg"/>
          <p:cNvPicPr>
            <a:picLocks noChangeAspect="1"/>
          </p:cNvPicPr>
          <p:nvPr/>
        </p:nvPicPr>
        <p:blipFill>
          <a:blip r:embed="rId2" cstate="print"/>
          <a:stretch>
            <a:fillRect/>
          </a:stretch>
        </p:blipFill>
        <p:spPr>
          <a:xfrm>
            <a:off x="7391400" y="152400"/>
            <a:ext cx="1447800" cy="2301839"/>
          </a:xfrm>
          <a:prstGeom prst="rect">
            <a:avLst/>
          </a:prstGeom>
        </p:spPr>
      </p:pic>
    </p:spTree>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Safety</a:t>
            </a:r>
            <a:br>
              <a:rPr lang="en-US" dirty="0" smtClean="0"/>
            </a:br>
            <a:r>
              <a:rPr lang="en-US" dirty="0" smtClean="0"/>
              <a:t>Drowning</a:t>
            </a:r>
            <a:endParaRPr lang="en-US" dirty="0"/>
          </a:p>
        </p:txBody>
      </p:sp>
      <p:sp>
        <p:nvSpPr>
          <p:cNvPr id="3" name="Content Placeholder 2"/>
          <p:cNvSpPr>
            <a:spLocks noGrp="1"/>
          </p:cNvSpPr>
          <p:nvPr>
            <p:ph sz="quarter" idx="1"/>
          </p:nvPr>
        </p:nvSpPr>
        <p:spPr/>
        <p:txBody>
          <a:bodyPr/>
          <a:lstStyle/>
          <a:p>
            <a:r>
              <a:rPr lang="en-US" dirty="0" smtClean="0"/>
              <a:t>Has great curiosity, may consider any body of water just like the bath tub and want to play</a:t>
            </a:r>
          </a:p>
          <a:p>
            <a:r>
              <a:rPr lang="en-US" dirty="0" smtClean="0"/>
              <a:t>Keep bathroom doors closed and lid down on toilet, have fence around pool.</a:t>
            </a:r>
          </a:p>
          <a:p>
            <a:r>
              <a:rPr lang="en-US" dirty="0" smtClean="0"/>
              <a:t>Teaching swimming and water safety can be helpful, but cannot be relied on to ensure a toddlers safety.</a:t>
            </a:r>
          </a:p>
          <a:p>
            <a:endParaRPr lang="en-US" dirty="0"/>
          </a:p>
        </p:txBody>
      </p:sp>
      <p:sp>
        <p:nvSpPr>
          <p:cNvPr id="4" name="Footer Placeholder 3"/>
          <p:cNvSpPr>
            <a:spLocks noGrp="1"/>
          </p:cNvSpPr>
          <p:nvPr>
            <p:ph type="ftr" sz="quarter" idx="11"/>
          </p:nvPr>
        </p:nvSpPr>
        <p:spPr>
          <a:xfrm>
            <a:off x="457200" y="6248206"/>
            <a:ext cx="8229600" cy="365125"/>
          </a:xfrm>
        </p:spPr>
        <p:txBody>
          <a:bodyPr/>
          <a:lstStyle/>
          <a:p>
            <a:r>
              <a:rPr lang="en-US" dirty="0" smtClean="0"/>
              <a:t>Perry, S., </a:t>
            </a:r>
            <a:r>
              <a:rPr lang="en-US" dirty="0" err="1" smtClean="0"/>
              <a:t>Hockenberry</a:t>
            </a:r>
            <a:r>
              <a:rPr lang="en-US" dirty="0" smtClean="0"/>
              <a:t>, M., </a:t>
            </a:r>
            <a:r>
              <a:rPr lang="en-US" dirty="0" err="1" smtClean="0"/>
              <a:t>Lowdermilk</a:t>
            </a:r>
            <a:r>
              <a:rPr lang="en-US" dirty="0" smtClean="0"/>
              <a:t>, D., &amp; Wilson, D. (2009). Maternal child nursing care. (4th </a:t>
            </a:r>
            <a:r>
              <a:rPr lang="en-US" dirty="0" err="1" smtClean="0"/>
              <a:t>ed</a:t>
            </a:r>
            <a:r>
              <a:rPr lang="en-US" dirty="0" smtClean="0"/>
              <a:t>). Mosby Inc.</a:t>
            </a:r>
            <a:endParaRPr lang="en-US" dirty="0"/>
          </a:p>
        </p:txBody>
      </p:sp>
    </p:spTree>
  </p:cSld>
  <p:clrMapOvr>
    <a:masterClrMapping/>
  </p:clrMapOvr>
  <p:transition>
    <p:wipe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Safety</a:t>
            </a:r>
            <a:br>
              <a:rPr lang="en-US" dirty="0" smtClean="0"/>
            </a:br>
            <a:r>
              <a:rPr lang="en-US" dirty="0" smtClean="0"/>
              <a:t>Burns</a:t>
            </a:r>
            <a:endParaRPr lang="en-US" dirty="0"/>
          </a:p>
        </p:txBody>
      </p:sp>
      <p:sp>
        <p:nvSpPr>
          <p:cNvPr id="3" name="Content Placeholder 2"/>
          <p:cNvSpPr>
            <a:spLocks noGrp="1"/>
          </p:cNvSpPr>
          <p:nvPr>
            <p:ph sz="quarter" idx="1"/>
          </p:nvPr>
        </p:nvSpPr>
        <p:spPr>
          <a:xfrm>
            <a:off x="228600" y="1600200"/>
            <a:ext cx="6400800" cy="4419600"/>
          </a:xfrm>
        </p:spPr>
        <p:txBody>
          <a:bodyPr/>
          <a:lstStyle/>
          <a:p>
            <a:r>
              <a:rPr lang="en-US" dirty="0" smtClean="0"/>
              <a:t>Pulls </a:t>
            </a:r>
            <a:r>
              <a:rPr lang="en-US" dirty="0" smtClean="0"/>
              <a:t>objects, unaware of potential sources of heat or fire.</a:t>
            </a:r>
          </a:p>
          <a:p>
            <a:r>
              <a:rPr lang="en-US" dirty="0" smtClean="0"/>
              <a:t>A major source of burns is from scalds, so keep handles towards back of stove and knobs out of reach.  The usual water heater setting is 54 degrees C(130degrees F).  This can cause a full thickness burns within 30 seconds.</a:t>
            </a:r>
          </a:p>
          <a:p>
            <a:endParaRPr lang="en-US" dirty="0"/>
          </a:p>
        </p:txBody>
      </p:sp>
      <p:sp>
        <p:nvSpPr>
          <p:cNvPr id="4" name="Footer Placeholder 3"/>
          <p:cNvSpPr>
            <a:spLocks noGrp="1"/>
          </p:cNvSpPr>
          <p:nvPr>
            <p:ph type="ftr" sz="quarter" idx="11"/>
          </p:nvPr>
        </p:nvSpPr>
        <p:spPr>
          <a:xfrm>
            <a:off x="381000" y="6248206"/>
            <a:ext cx="8305800" cy="365125"/>
          </a:xfrm>
        </p:spPr>
        <p:txBody>
          <a:bodyPr/>
          <a:lstStyle/>
          <a:p>
            <a:r>
              <a:rPr lang="en-US" dirty="0" smtClean="0"/>
              <a:t>Perry, S., </a:t>
            </a:r>
            <a:r>
              <a:rPr lang="en-US" dirty="0" err="1" smtClean="0"/>
              <a:t>Hockenberry</a:t>
            </a:r>
            <a:r>
              <a:rPr lang="en-US" dirty="0" smtClean="0"/>
              <a:t>, M., </a:t>
            </a:r>
            <a:r>
              <a:rPr lang="en-US" dirty="0" err="1" smtClean="0"/>
              <a:t>Lowdermilk</a:t>
            </a:r>
            <a:r>
              <a:rPr lang="en-US" dirty="0" smtClean="0"/>
              <a:t>, D., &amp; Wilson, D. (2009). Maternal child nursing care. (4th </a:t>
            </a:r>
            <a:r>
              <a:rPr lang="en-US" dirty="0" err="1" smtClean="0"/>
              <a:t>ed</a:t>
            </a:r>
            <a:r>
              <a:rPr lang="en-US" dirty="0" smtClean="0"/>
              <a:t>). Mosby Inc.</a:t>
            </a:r>
            <a:endParaRPr lang="en-US" dirty="0"/>
          </a:p>
        </p:txBody>
      </p:sp>
      <p:pic>
        <p:nvPicPr>
          <p:cNvPr id="5" name="Picture 4" descr="hot-stove-chad-vice.jpg"/>
          <p:cNvPicPr>
            <a:picLocks noChangeAspect="1"/>
          </p:cNvPicPr>
          <p:nvPr/>
        </p:nvPicPr>
        <p:blipFill>
          <a:blip r:embed="rId2" cstate="print"/>
          <a:stretch>
            <a:fillRect/>
          </a:stretch>
        </p:blipFill>
        <p:spPr>
          <a:xfrm>
            <a:off x="6858000" y="1828800"/>
            <a:ext cx="1981200" cy="3053463"/>
          </a:xfrm>
          <a:prstGeom prst="rect">
            <a:avLst/>
          </a:prstGeom>
        </p:spPr>
      </p:pic>
    </p:spTree>
  </p:cSld>
  <p:clrMapOvr>
    <a:masterClrMapping/>
  </p:clrMapOvr>
  <p:transition>
    <p:wipe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Safety</a:t>
            </a:r>
            <a:br>
              <a:rPr lang="en-US" dirty="0" smtClean="0"/>
            </a:br>
            <a:r>
              <a:rPr lang="en-US" dirty="0" smtClean="0"/>
              <a:t>Poisoning</a:t>
            </a:r>
            <a:endParaRPr lang="en-US" dirty="0"/>
          </a:p>
        </p:txBody>
      </p:sp>
      <p:sp>
        <p:nvSpPr>
          <p:cNvPr id="3" name="Content Placeholder 2"/>
          <p:cNvSpPr>
            <a:spLocks noGrp="1"/>
          </p:cNvSpPr>
          <p:nvPr>
            <p:ph sz="quarter" idx="1"/>
          </p:nvPr>
        </p:nvSpPr>
        <p:spPr>
          <a:xfrm>
            <a:off x="609600" y="1905000"/>
            <a:ext cx="8153400" cy="4114800"/>
          </a:xfrm>
        </p:spPr>
        <p:txBody>
          <a:bodyPr/>
          <a:lstStyle/>
          <a:p>
            <a:r>
              <a:rPr lang="en-US" dirty="0" smtClean="0"/>
              <a:t>Explores by putting objects in mouth and cannot read labels.</a:t>
            </a:r>
          </a:p>
          <a:p>
            <a:r>
              <a:rPr lang="en-US" dirty="0" smtClean="0"/>
              <a:t>Place all potentially toxic agents out of reach or in a locked cabinet.  Do not store toxic liquid in an empty pop bottle or empty milk jug.</a:t>
            </a:r>
          </a:p>
          <a:p>
            <a:r>
              <a:rPr lang="en-US" dirty="0" smtClean="0"/>
              <a:t>Improper storage is the main reason for poisoning.  Some meds are not packaged with safety caps like </a:t>
            </a:r>
            <a:r>
              <a:rPr lang="en-US" dirty="0" err="1" smtClean="0"/>
              <a:t>transdermal</a:t>
            </a:r>
            <a:r>
              <a:rPr lang="en-US" dirty="0" smtClean="0"/>
              <a:t> patches and cough lozenges.</a:t>
            </a:r>
          </a:p>
          <a:p>
            <a:endParaRPr lang="en-US" dirty="0"/>
          </a:p>
        </p:txBody>
      </p:sp>
      <p:sp>
        <p:nvSpPr>
          <p:cNvPr id="4" name="Footer Placeholder 3"/>
          <p:cNvSpPr>
            <a:spLocks noGrp="1"/>
          </p:cNvSpPr>
          <p:nvPr>
            <p:ph type="ftr" sz="quarter" idx="11"/>
          </p:nvPr>
        </p:nvSpPr>
        <p:spPr>
          <a:xfrm>
            <a:off x="457200" y="6248206"/>
            <a:ext cx="8229600" cy="365125"/>
          </a:xfrm>
        </p:spPr>
        <p:txBody>
          <a:bodyPr/>
          <a:lstStyle/>
          <a:p>
            <a:r>
              <a:rPr lang="en-US" dirty="0" smtClean="0"/>
              <a:t>Perry, S., </a:t>
            </a:r>
            <a:r>
              <a:rPr lang="en-US" dirty="0" err="1" smtClean="0"/>
              <a:t>Hockenberry</a:t>
            </a:r>
            <a:r>
              <a:rPr lang="en-US" dirty="0" smtClean="0"/>
              <a:t>, M., </a:t>
            </a:r>
            <a:r>
              <a:rPr lang="en-US" dirty="0" err="1" smtClean="0"/>
              <a:t>Lowdermilk</a:t>
            </a:r>
            <a:r>
              <a:rPr lang="en-US" dirty="0" smtClean="0"/>
              <a:t>, D., &amp; Wilson, D. (2009). Maternal child nursing care. (4th </a:t>
            </a:r>
            <a:r>
              <a:rPr lang="en-US" dirty="0" err="1" smtClean="0"/>
              <a:t>ed</a:t>
            </a:r>
            <a:r>
              <a:rPr lang="en-US" dirty="0" smtClean="0"/>
              <a:t>). Mosby Inc.</a:t>
            </a:r>
            <a:endParaRPr lang="en-US" dirty="0"/>
          </a:p>
        </p:txBody>
      </p:sp>
      <p:pic>
        <p:nvPicPr>
          <p:cNvPr id="5" name="Picture 4" descr="poison-6.png"/>
          <p:cNvPicPr>
            <a:picLocks noChangeAspect="1"/>
          </p:cNvPicPr>
          <p:nvPr/>
        </p:nvPicPr>
        <p:blipFill>
          <a:blip r:embed="rId2" cstate="print"/>
          <a:stretch>
            <a:fillRect/>
          </a:stretch>
        </p:blipFill>
        <p:spPr>
          <a:xfrm rot="20909563">
            <a:off x="846983" y="162423"/>
            <a:ext cx="1776488" cy="1470044"/>
          </a:xfrm>
          <a:prstGeom prst="rect">
            <a:avLst/>
          </a:prstGeom>
        </p:spPr>
      </p:pic>
    </p:spTree>
  </p:cSld>
  <p:clrMapOvr>
    <a:masterClrMapping/>
  </p:clrMapOvr>
  <p:transition>
    <p:wipe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Safety</a:t>
            </a:r>
            <a:br>
              <a:rPr lang="en-US" dirty="0" smtClean="0"/>
            </a:br>
            <a:r>
              <a:rPr lang="en-US" dirty="0" smtClean="0"/>
              <a:t>Falls</a:t>
            </a:r>
            <a:endParaRPr lang="en-US" dirty="0"/>
          </a:p>
        </p:txBody>
      </p:sp>
      <p:sp>
        <p:nvSpPr>
          <p:cNvPr id="3" name="Content Placeholder 2"/>
          <p:cNvSpPr>
            <a:spLocks noGrp="1"/>
          </p:cNvSpPr>
          <p:nvPr>
            <p:ph sz="quarter" idx="1"/>
          </p:nvPr>
        </p:nvSpPr>
        <p:spPr/>
        <p:txBody>
          <a:bodyPr/>
          <a:lstStyle/>
          <a:p>
            <a:r>
              <a:rPr lang="en-US" dirty="0" smtClean="0"/>
              <a:t>Goes up and down stairs, depth perception is unrefined</a:t>
            </a:r>
          </a:p>
          <a:p>
            <a:r>
              <a:rPr lang="en-US" dirty="0" smtClean="0"/>
              <a:t>Place gates at top and bottom of stairs and select play areas with soft ground cover and safe equipment.</a:t>
            </a:r>
          </a:p>
          <a:p>
            <a:r>
              <a:rPr lang="en-US" dirty="0" smtClean="0"/>
              <a:t>Want grass, wood chips, or sand under play equipment and proper restraint and supervision of high chairs, strollers, and car seats are essential.</a:t>
            </a:r>
          </a:p>
          <a:p>
            <a:endParaRPr lang="en-US" dirty="0"/>
          </a:p>
        </p:txBody>
      </p:sp>
      <p:sp>
        <p:nvSpPr>
          <p:cNvPr id="4" name="Footer Placeholder 3"/>
          <p:cNvSpPr>
            <a:spLocks noGrp="1"/>
          </p:cNvSpPr>
          <p:nvPr>
            <p:ph type="ftr" sz="quarter" idx="11"/>
          </p:nvPr>
        </p:nvSpPr>
        <p:spPr>
          <a:xfrm>
            <a:off x="381000" y="6248206"/>
            <a:ext cx="8305800" cy="365125"/>
          </a:xfrm>
        </p:spPr>
        <p:txBody>
          <a:bodyPr/>
          <a:lstStyle/>
          <a:p>
            <a:r>
              <a:rPr lang="en-US" dirty="0" smtClean="0"/>
              <a:t>Perry, S., </a:t>
            </a:r>
            <a:r>
              <a:rPr lang="en-US" dirty="0" err="1" smtClean="0"/>
              <a:t>Hockenberry</a:t>
            </a:r>
            <a:r>
              <a:rPr lang="en-US" dirty="0" smtClean="0"/>
              <a:t>, M., </a:t>
            </a:r>
            <a:r>
              <a:rPr lang="en-US" dirty="0" err="1" smtClean="0"/>
              <a:t>Lowdermilk</a:t>
            </a:r>
            <a:r>
              <a:rPr lang="en-US" dirty="0" smtClean="0"/>
              <a:t>, D., &amp; Wilson, D. (2009). Maternal child nursing care. (4th </a:t>
            </a:r>
            <a:r>
              <a:rPr lang="en-US" dirty="0" err="1" smtClean="0"/>
              <a:t>ed</a:t>
            </a:r>
            <a:r>
              <a:rPr lang="en-US" dirty="0" smtClean="0"/>
              <a:t>). Mosby Inc.</a:t>
            </a:r>
            <a:endParaRPr lang="en-US" dirty="0"/>
          </a:p>
        </p:txBody>
      </p:sp>
    </p:spTree>
  </p:cSld>
  <p:clrMapOvr>
    <a:masterClrMapping/>
  </p:clrMapOvr>
  <p:transition>
    <p:wipe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Safety</a:t>
            </a:r>
            <a:br>
              <a:rPr lang="en-US" dirty="0" smtClean="0"/>
            </a:br>
            <a:r>
              <a:rPr lang="en-US" dirty="0" smtClean="0"/>
              <a:t>Choking and Suffocation</a:t>
            </a:r>
            <a:endParaRPr lang="en-US" dirty="0"/>
          </a:p>
        </p:txBody>
      </p:sp>
      <p:sp>
        <p:nvSpPr>
          <p:cNvPr id="3" name="Content Placeholder 2"/>
          <p:cNvSpPr>
            <a:spLocks noGrp="1"/>
          </p:cNvSpPr>
          <p:nvPr>
            <p:ph sz="quarter" idx="1"/>
          </p:nvPr>
        </p:nvSpPr>
        <p:spPr/>
        <p:txBody>
          <a:bodyPr/>
          <a:lstStyle/>
          <a:p>
            <a:r>
              <a:rPr lang="en-US" dirty="0" smtClean="0"/>
              <a:t>Puts things in mouth and may swallow hard pieces of food.  </a:t>
            </a:r>
          </a:p>
          <a:p>
            <a:r>
              <a:rPr lang="en-US" dirty="0" smtClean="0"/>
              <a:t>Avoid large round chunks of food (hot dogs should be sliced lengthwise and into short pieces).  Avoid fruits with pits , hard candy, and marshmallows.</a:t>
            </a:r>
          </a:p>
          <a:p>
            <a:r>
              <a:rPr lang="en-US" dirty="0" smtClean="0"/>
              <a:t>Aspiration of foreign object is most common at 2 yrs.  Give large sturdy toys. Old fridges, ovens, and large appliances are a suffocation risk. </a:t>
            </a:r>
          </a:p>
          <a:p>
            <a:endParaRPr lang="en-US" dirty="0"/>
          </a:p>
        </p:txBody>
      </p:sp>
      <p:sp>
        <p:nvSpPr>
          <p:cNvPr id="4" name="Footer Placeholder 3"/>
          <p:cNvSpPr>
            <a:spLocks noGrp="1"/>
          </p:cNvSpPr>
          <p:nvPr>
            <p:ph type="ftr" sz="quarter" idx="11"/>
          </p:nvPr>
        </p:nvSpPr>
        <p:spPr>
          <a:xfrm>
            <a:off x="609600" y="6248206"/>
            <a:ext cx="8229600" cy="365125"/>
          </a:xfrm>
        </p:spPr>
        <p:txBody>
          <a:bodyPr/>
          <a:lstStyle/>
          <a:p>
            <a:r>
              <a:rPr lang="en-US" dirty="0" smtClean="0"/>
              <a:t>Perry, S., </a:t>
            </a:r>
            <a:r>
              <a:rPr lang="en-US" dirty="0" err="1" smtClean="0"/>
              <a:t>Hockenberry</a:t>
            </a:r>
            <a:r>
              <a:rPr lang="en-US" dirty="0" smtClean="0"/>
              <a:t>, M., </a:t>
            </a:r>
            <a:r>
              <a:rPr lang="en-US" dirty="0" err="1" smtClean="0"/>
              <a:t>Lowdermilk</a:t>
            </a:r>
            <a:r>
              <a:rPr lang="en-US" dirty="0" smtClean="0"/>
              <a:t>, D., &amp; Wilson, D. (2009). Maternal child nursing care. (4th </a:t>
            </a:r>
            <a:r>
              <a:rPr lang="en-US" dirty="0" err="1" smtClean="0"/>
              <a:t>ed</a:t>
            </a:r>
            <a:r>
              <a:rPr lang="en-US" dirty="0" smtClean="0"/>
              <a:t>). Mosby Inc.</a:t>
            </a:r>
            <a:endParaRPr lang="en-US" dirty="0"/>
          </a:p>
        </p:txBody>
      </p:sp>
    </p:spTree>
  </p:cSld>
  <p:clrMapOvr>
    <a:masterClrMapping/>
  </p:clrMapOvr>
  <p:transition>
    <p:wipe dir="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Safety</a:t>
            </a:r>
            <a:br>
              <a:rPr lang="en-US" dirty="0" smtClean="0"/>
            </a:br>
            <a:r>
              <a:rPr lang="en-US" dirty="0" smtClean="0"/>
              <a:t>Bodily </a:t>
            </a:r>
            <a:r>
              <a:rPr lang="en-US" dirty="0" smtClean="0"/>
              <a:t>Damage</a:t>
            </a:r>
            <a:endParaRPr lang="en-US" dirty="0"/>
          </a:p>
        </p:txBody>
      </p:sp>
      <p:sp>
        <p:nvSpPr>
          <p:cNvPr id="3" name="Content Placeholder 2"/>
          <p:cNvSpPr>
            <a:spLocks noGrp="1"/>
          </p:cNvSpPr>
          <p:nvPr>
            <p:ph idx="1"/>
          </p:nvPr>
        </p:nvSpPr>
        <p:spPr/>
        <p:txBody>
          <a:bodyPr>
            <a:normAutofit/>
          </a:bodyPr>
          <a:lstStyle/>
          <a:p>
            <a:r>
              <a:rPr lang="en-US" dirty="0" smtClean="0"/>
              <a:t>Still clumsy and easily distracted from </a:t>
            </a:r>
            <a:r>
              <a:rPr lang="en-US" dirty="0" smtClean="0"/>
              <a:t>tasks.</a:t>
            </a:r>
          </a:p>
          <a:p>
            <a:r>
              <a:rPr lang="en-US" dirty="0" smtClean="0"/>
              <a:t>Do </a:t>
            </a:r>
            <a:r>
              <a:rPr lang="en-US" dirty="0" smtClean="0"/>
              <a:t>not allow lollipops or similar objects when walking or running.  Use safety glass and decals on sliding glass </a:t>
            </a:r>
            <a:r>
              <a:rPr lang="en-US" dirty="0" smtClean="0"/>
              <a:t>doors.</a:t>
            </a:r>
          </a:p>
          <a:p>
            <a:r>
              <a:rPr lang="en-US" dirty="0" smtClean="0"/>
              <a:t>Go </a:t>
            </a:r>
            <a:r>
              <a:rPr lang="en-US" dirty="0" smtClean="0"/>
              <a:t>by the age ranges on toys and restrict children from running, jumping, or wrestling near glass structures.</a:t>
            </a:r>
            <a:endParaRPr lang="en-US" dirty="0"/>
          </a:p>
        </p:txBody>
      </p:sp>
      <p:sp>
        <p:nvSpPr>
          <p:cNvPr id="4" name="Footer Placeholder 3"/>
          <p:cNvSpPr>
            <a:spLocks noGrp="1"/>
          </p:cNvSpPr>
          <p:nvPr>
            <p:ph type="ftr" sz="quarter" idx="11"/>
          </p:nvPr>
        </p:nvSpPr>
        <p:spPr>
          <a:xfrm>
            <a:off x="609600" y="6248206"/>
            <a:ext cx="8153400" cy="365125"/>
          </a:xfrm>
        </p:spPr>
        <p:txBody>
          <a:bodyPr/>
          <a:lstStyle/>
          <a:p>
            <a:r>
              <a:rPr lang="en-US" dirty="0" smtClean="0"/>
              <a:t>Perry, S., </a:t>
            </a:r>
            <a:r>
              <a:rPr lang="en-US" dirty="0" err="1" smtClean="0"/>
              <a:t>Hockenberry</a:t>
            </a:r>
            <a:r>
              <a:rPr lang="en-US" dirty="0" smtClean="0"/>
              <a:t>, M., </a:t>
            </a:r>
            <a:r>
              <a:rPr lang="en-US" dirty="0" err="1" smtClean="0"/>
              <a:t>Lowdermilk</a:t>
            </a:r>
            <a:r>
              <a:rPr lang="en-US" dirty="0" smtClean="0"/>
              <a:t>, D., &amp; Wilson, D. (2009). Maternal child nursing care. (4th </a:t>
            </a:r>
            <a:r>
              <a:rPr lang="en-US" dirty="0" err="1" smtClean="0"/>
              <a:t>ed</a:t>
            </a:r>
            <a:r>
              <a:rPr lang="en-US" dirty="0" smtClean="0"/>
              <a:t>). Mosby Inc.</a:t>
            </a:r>
            <a:endParaRPr lang="en-US" dirty="0"/>
          </a:p>
        </p:txBody>
      </p:sp>
      <p:pic>
        <p:nvPicPr>
          <p:cNvPr id="5" name="Picture 4" descr="falls.jpg"/>
          <p:cNvPicPr>
            <a:picLocks noChangeAspect="1"/>
          </p:cNvPicPr>
          <p:nvPr/>
        </p:nvPicPr>
        <p:blipFill>
          <a:blip r:embed="rId2" cstate="print"/>
          <a:stretch>
            <a:fillRect/>
          </a:stretch>
        </p:blipFill>
        <p:spPr>
          <a:xfrm>
            <a:off x="3733800" y="4495800"/>
            <a:ext cx="1905000" cy="1862667"/>
          </a:xfrm>
          <a:prstGeom prst="rect">
            <a:avLst/>
          </a:prstGeom>
        </p:spPr>
      </p:pic>
    </p:spTree>
    <p:extLst>
      <p:ext uri="{BB962C8B-B14F-4D97-AF65-F5344CB8AC3E}">
        <p14:creationId xmlns:p14="http://schemas.microsoft.com/office/powerpoint/2010/main" xmlns="" val="2705876397"/>
      </p:ext>
    </p:extLst>
  </p:cSld>
  <p:clrMapOvr>
    <a:masterClrMapping/>
  </p:clrMapOvr>
  <p:transition>
    <p:wipe dir="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Promoting Healthy Family Functioning</a:t>
            </a:r>
            <a:endParaRPr lang="en-US" dirty="0"/>
          </a:p>
        </p:txBody>
      </p:sp>
      <p:sp>
        <p:nvSpPr>
          <p:cNvPr id="3" name="Content Placeholder 2"/>
          <p:cNvSpPr>
            <a:spLocks noGrp="1"/>
          </p:cNvSpPr>
          <p:nvPr>
            <p:ph idx="1"/>
          </p:nvPr>
        </p:nvSpPr>
        <p:spPr/>
        <p:txBody>
          <a:bodyPr/>
          <a:lstStyle/>
          <a:p>
            <a:pPr marL="0" indent="0">
              <a:buFont typeface="Wingdings" pitchFamily="2" charset="2"/>
              <a:buChar char="q"/>
            </a:pPr>
            <a:r>
              <a:rPr lang="en-US" dirty="0" smtClean="0"/>
              <a:t>Part </a:t>
            </a:r>
            <a:r>
              <a:rPr lang="en-US" dirty="0" smtClean="0"/>
              <a:t>of our responsibility as nurses is to provide opportunities for parents to express their feelings and to meet their physical, mental, and spiritual needs.</a:t>
            </a:r>
            <a:endParaRPr lang="en-US" dirty="0"/>
          </a:p>
        </p:txBody>
      </p:sp>
      <p:sp>
        <p:nvSpPr>
          <p:cNvPr id="4" name="Footer Placeholder 3"/>
          <p:cNvSpPr>
            <a:spLocks noGrp="1"/>
          </p:cNvSpPr>
          <p:nvPr>
            <p:ph type="ftr" sz="quarter" idx="11"/>
          </p:nvPr>
        </p:nvSpPr>
        <p:spPr>
          <a:xfrm>
            <a:off x="457200" y="6248206"/>
            <a:ext cx="8229600" cy="365125"/>
          </a:xfrm>
        </p:spPr>
        <p:txBody>
          <a:bodyPr/>
          <a:lstStyle/>
          <a:p>
            <a:r>
              <a:rPr lang="en-US" dirty="0" smtClean="0"/>
              <a:t>Perry, S., </a:t>
            </a:r>
            <a:r>
              <a:rPr lang="en-US" dirty="0" err="1" smtClean="0"/>
              <a:t>Hockenberry</a:t>
            </a:r>
            <a:r>
              <a:rPr lang="en-US" dirty="0" smtClean="0"/>
              <a:t>, M., </a:t>
            </a:r>
            <a:r>
              <a:rPr lang="en-US" dirty="0" err="1" smtClean="0"/>
              <a:t>Lowdermilk</a:t>
            </a:r>
            <a:r>
              <a:rPr lang="en-US" dirty="0" smtClean="0"/>
              <a:t>, D., &amp; Wilson, D. (2009). Maternal child nursing care. (4th </a:t>
            </a:r>
            <a:r>
              <a:rPr lang="en-US" dirty="0" err="1" smtClean="0"/>
              <a:t>ed</a:t>
            </a:r>
            <a:r>
              <a:rPr lang="en-US" dirty="0" smtClean="0"/>
              <a:t>). Mosby Inc.</a:t>
            </a:r>
            <a:endParaRPr lang="en-US" dirty="0"/>
          </a:p>
        </p:txBody>
      </p:sp>
      <p:pic>
        <p:nvPicPr>
          <p:cNvPr id="5" name="Picture 4" descr="family.gif"/>
          <p:cNvPicPr>
            <a:picLocks noChangeAspect="1"/>
          </p:cNvPicPr>
          <p:nvPr/>
        </p:nvPicPr>
        <p:blipFill>
          <a:blip r:embed="rId2" cstate="print"/>
          <a:stretch>
            <a:fillRect/>
          </a:stretch>
        </p:blipFill>
        <p:spPr>
          <a:xfrm>
            <a:off x="3235817" y="3200400"/>
            <a:ext cx="2505075" cy="2505075"/>
          </a:xfrm>
          <a:prstGeom prst="rect">
            <a:avLst/>
          </a:prstGeom>
        </p:spPr>
      </p:pic>
    </p:spTree>
    <p:extLst>
      <p:ext uri="{BB962C8B-B14F-4D97-AF65-F5344CB8AC3E}">
        <p14:creationId xmlns:p14="http://schemas.microsoft.com/office/powerpoint/2010/main" xmlns="" val="2958631224"/>
      </p:ext>
    </p:extLst>
  </p:cSld>
  <p:clrMapOvr>
    <a:masterClrMapping/>
  </p:clrMapOvr>
  <p:transition>
    <p:wipe dir="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Promoting Healthy Family Functioning</a:t>
            </a:r>
            <a:br>
              <a:rPr lang="en-US" dirty="0" smtClean="0"/>
            </a:br>
            <a:r>
              <a:rPr lang="en-US" dirty="0" smtClean="0"/>
              <a:t>12-18 </a:t>
            </a:r>
            <a:r>
              <a:rPr lang="en-US" dirty="0" smtClean="0"/>
              <a:t>months</a:t>
            </a:r>
            <a:endParaRPr lang="en-US" dirty="0"/>
          </a:p>
        </p:txBody>
      </p:sp>
      <p:sp>
        <p:nvSpPr>
          <p:cNvPr id="3" name="Content Placeholder 2"/>
          <p:cNvSpPr>
            <a:spLocks noGrp="1"/>
          </p:cNvSpPr>
          <p:nvPr>
            <p:ph idx="1"/>
          </p:nvPr>
        </p:nvSpPr>
        <p:spPr/>
        <p:txBody>
          <a:bodyPr/>
          <a:lstStyle/>
          <a:p>
            <a:r>
              <a:rPr lang="en-US" dirty="0" smtClean="0"/>
              <a:t>Prepare parents for expected behavioral change’s of toddler, encourage weaning from bottle, potential dangers and safety proofing the home.  Emphasize brief periods of separation, and dental hygiene.</a:t>
            </a:r>
            <a:endParaRPr lang="en-US" dirty="0"/>
          </a:p>
        </p:txBody>
      </p:sp>
      <p:sp>
        <p:nvSpPr>
          <p:cNvPr id="4" name="Footer Placeholder 3"/>
          <p:cNvSpPr>
            <a:spLocks noGrp="1"/>
          </p:cNvSpPr>
          <p:nvPr>
            <p:ph type="ftr" sz="quarter" idx="11"/>
          </p:nvPr>
        </p:nvSpPr>
        <p:spPr>
          <a:xfrm>
            <a:off x="609600" y="6248206"/>
            <a:ext cx="8153400" cy="365125"/>
          </a:xfrm>
        </p:spPr>
        <p:txBody>
          <a:bodyPr/>
          <a:lstStyle/>
          <a:p>
            <a:r>
              <a:rPr lang="en-US" dirty="0" smtClean="0"/>
              <a:t>Perry, S., </a:t>
            </a:r>
            <a:r>
              <a:rPr lang="en-US" dirty="0" err="1" smtClean="0"/>
              <a:t>Hockenberry</a:t>
            </a:r>
            <a:r>
              <a:rPr lang="en-US" dirty="0" smtClean="0"/>
              <a:t>, M., </a:t>
            </a:r>
            <a:r>
              <a:rPr lang="en-US" dirty="0" err="1" smtClean="0"/>
              <a:t>Lowdermilk</a:t>
            </a:r>
            <a:r>
              <a:rPr lang="en-US" dirty="0" smtClean="0"/>
              <a:t>, D., &amp; Wilson, D. (2009). Maternal child nursing care. (4th </a:t>
            </a:r>
            <a:r>
              <a:rPr lang="en-US" dirty="0" err="1" smtClean="0"/>
              <a:t>ed</a:t>
            </a:r>
            <a:r>
              <a:rPr lang="en-US" dirty="0" smtClean="0"/>
              <a:t>). Mosby Inc.</a:t>
            </a:r>
            <a:endParaRPr lang="en-US" dirty="0"/>
          </a:p>
        </p:txBody>
      </p:sp>
    </p:spTree>
    <p:extLst>
      <p:ext uri="{BB962C8B-B14F-4D97-AF65-F5344CB8AC3E}">
        <p14:creationId xmlns:p14="http://schemas.microsoft.com/office/powerpoint/2010/main" xmlns="" val="4282833445"/>
      </p:ext>
    </p:extLst>
  </p:cSld>
  <p:clrMapOvr>
    <a:masterClrMapping/>
  </p:clrMapOvr>
  <p:transition>
    <p:wipe dir="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Promoting Healthy Family Functioning</a:t>
            </a:r>
            <a:r>
              <a:rPr lang="en-US" dirty="0" smtClean="0"/>
              <a:t/>
            </a:r>
            <a:br>
              <a:rPr lang="en-US" dirty="0" smtClean="0"/>
            </a:br>
            <a:r>
              <a:rPr lang="en-US" dirty="0" smtClean="0"/>
              <a:t>18-24 </a:t>
            </a:r>
            <a:r>
              <a:rPr lang="en-US" dirty="0" smtClean="0"/>
              <a:t>months</a:t>
            </a:r>
            <a:endParaRPr lang="en-US" dirty="0"/>
          </a:p>
        </p:txBody>
      </p:sp>
      <p:sp>
        <p:nvSpPr>
          <p:cNvPr id="3" name="Content Placeholder 2"/>
          <p:cNvSpPr>
            <a:spLocks noGrp="1"/>
          </p:cNvSpPr>
          <p:nvPr>
            <p:ph idx="1"/>
          </p:nvPr>
        </p:nvSpPr>
        <p:spPr/>
        <p:txBody>
          <a:bodyPr/>
          <a:lstStyle/>
          <a:p>
            <a:r>
              <a:rPr lang="en-US" dirty="0" smtClean="0"/>
              <a:t>Prepare child for new experiences, such as another sibling, discuss discipline methods with parents and if they are effective.  </a:t>
            </a:r>
          </a:p>
          <a:p>
            <a:r>
              <a:rPr lang="en-US" dirty="0" smtClean="0"/>
              <a:t>Prepare parent for signs of regression in times of stress and point out expected changes of the next year (longer attention span, less negativism, and an increased concern for pleasing others).</a:t>
            </a:r>
            <a:endParaRPr lang="en-US" dirty="0"/>
          </a:p>
        </p:txBody>
      </p:sp>
      <p:sp>
        <p:nvSpPr>
          <p:cNvPr id="4" name="Footer Placeholder 3"/>
          <p:cNvSpPr>
            <a:spLocks noGrp="1"/>
          </p:cNvSpPr>
          <p:nvPr>
            <p:ph type="ftr" sz="quarter" idx="11"/>
          </p:nvPr>
        </p:nvSpPr>
        <p:spPr>
          <a:xfrm>
            <a:off x="381000" y="6248206"/>
            <a:ext cx="8305800" cy="365125"/>
          </a:xfrm>
        </p:spPr>
        <p:txBody>
          <a:bodyPr/>
          <a:lstStyle/>
          <a:p>
            <a:r>
              <a:rPr lang="en-US" dirty="0" smtClean="0"/>
              <a:t>Perry, S., </a:t>
            </a:r>
            <a:r>
              <a:rPr lang="en-US" dirty="0" err="1" smtClean="0"/>
              <a:t>Hockenberry</a:t>
            </a:r>
            <a:r>
              <a:rPr lang="en-US" dirty="0" smtClean="0"/>
              <a:t>, M., </a:t>
            </a:r>
            <a:r>
              <a:rPr lang="en-US" dirty="0" err="1" smtClean="0"/>
              <a:t>Lowdermilk</a:t>
            </a:r>
            <a:r>
              <a:rPr lang="en-US" dirty="0" smtClean="0"/>
              <a:t>, D., &amp; Wilson, D. (2009). Maternal child nursing care. (4th </a:t>
            </a:r>
            <a:r>
              <a:rPr lang="en-US" dirty="0" err="1" smtClean="0"/>
              <a:t>ed</a:t>
            </a:r>
            <a:r>
              <a:rPr lang="en-US" dirty="0" smtClean="0"/>
              <a:t>). Mosby Inc.</a:t>
            </a:r>
            <a:endParaRPr lang="en-US" dirty="0"/>
          </a:p>
        </p:txBody>
      </p:sp>
    </p:spTree>
    <p:extLst>
      <p:ext uri="{BB962C8B-B14F-4D97-AF65-F5344CB8AC3E}">
        <p14:creationId xmlns:p14="http://schemas.microsoft.com/office/powerpoint/2010/main" xmlns="" val="3619760046"/>
      </p:ext>
    </p:extLst>
  </p:cSld>
  <p:clrMapOvr>
    <a:masterClrMapping/>
  </p:clrMapOvr>
  <p:transition>
    <p:wipe dir="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Promoting Healthy Family Functioning </a:t>
            </a:r>
            <a:br>
              <a:rPr lang="en-US" dirty="0" smtClean="0"/>
            </a:br>
            <a:r>
              <a:rPr lang="en-US" dirty="0" smtClean="0"/>
              <a:t>24-36 </a:t>
            </a:r>
            <a:r>
              <a:rPr lang="en-US" dirty="0" smtClean="0"/>
              <a:t>months</a:t>
            </a:r>
            <a:endParaRPr lang="en-US" dirty="0"/>
          </a:p>
        </p:txBody>
      </p:sp>
      <p:sp>
        <p:nvSpPr>
          <p:cNvPr id="3" name="Content Placeholder 2"/>
          <p:cNvSpPr>
            <a:spLocks noGrp="1"/>
          </p:cNvSpPr>
          <p:nvPr>
            <p:ph idx="1"/>
          </p:nvPr>
        </p:nvSpPr>
        <p:spPr/>
        <p:txBody>
          <a:bodyPr/>
          <a:lstStyle/>
          <a:p>
            <a:r>
              <a:rPr lang="en-US" dirty="0" smtClean="0"/>
              <a:t>Discuss approaches toward toilet training, stress that discipline must still be structured and concrete because verbal reasoning only may lead to injuries, confusion, and misunderstanding.  Start to discuss which preschool or day care parents are planning on enrolling children in before completion of their second year of life.</a:t>
            </a:r>
            <a:endParaRPr lang="en-US" dirty="0"/>
          </a:p>
        </p:txBody>
      </p:sp>
      <p:sp>
        <p:nvSpPr>
          <p:cNvPr id="4" name="Footer Placeholder 3"/>
          <p:cNvSpPr>
            <a:spLocks noGrp="1"/>
          </p:cNvSpPr>
          <p:nvPr>
            <p:ph type="ftr" sz="quarter" idx="11"/>
          </p:nvPr>
        </p:nvSpPr>
        <p:spPr>
          <a:xfrm>
            <a:off x="609600" y="6248206"/>
            <a:ext cx="8229600" cy="365125"/>
          </a:xfrm>
        </p:spPr>
        <p:txBody>
          <a:bodyPr/>
          <a:lstStyle/>
          <a:p>
            <a:r>
              <a:rPr lang="en-US" dirty="0" smtClean="0"/>
              <a:t>Perry, S., </a:t>
            </a:r>
            <a:r>
              <a:rPr lang="en-US" dirty="0" err="1" smtClean="0"/>
              <a:t>Hockenberry</a:t>
            </a:r>
            <a:r>
              <a:rPr lang="en-US" dirty="0" smtClean="0"/>
              <a:t>, M., </a:t>
            </a:r>
            <a:r>
              <a:rPr lang="en-US" dirty="0" err="1" smtClean="0"/>
              <a:t>Lowdermilk</a:t>
            </a:r>
            <a:r>
              <a:rPr lang="en-US" dirty="0" smtClean="0"/>
              <a:t>, D., &amp; Wilson, D. (2009). Maternal child nursing care. (4th </a:t>
            </a:r>
            <a:r>
              <a:rPr lang="en-US" dirty="0" err="1" smtClean="0"/>
              <a:t>ed</a:t>
            </a:r>
            <a:r>
              <a:rPr lang="en-US" dirty="0" smtClean="0"/>
              <a:t>). Mosby Inc.</a:t>
            </a:r>
            <a:endParaRPr lang="en-US" dirty="0"/>
          </a:p>
        </p:txBody>
      </p:sp>
    </p:spTree>
    <p:extLst>
      <p:ext uri="{BB962C8B-B14F-4D97-AF65-F5344CB8AC3E}">
        <p14:creationId xmlns:p14="http://schemas.microsoft.com/office/powerpoint/2010/main" xmlns="" val="871247194"/>
      </p:ext>
    </p:extLst>
  </p:cSld>
  <p:clrMapOvr>
    <a:masterClrMapping/>
  </p:clrMapOvr>
  <p:transition>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Physical Growth Changes</a:t>
            </a:r>
            <a:br>
              <a:rPr lang="en-US" dirty="0" smtClean="0"/>
            </a:br>
            <a:r>
              <a:rPr lang="en-US" dirty="0" smtClean="0"/>
              <a:t>Sensory Changes</a:t>
            </a:r>
            <a:endParaRPr lang="en-US" dirty="0"/>
          </a:p>
        </p:txBody>
      </p:sp>
      <p:sp>
        <p:nvSpPr>
          <p:cNvPr id="3" name="Content Placeholder 2"/>
          <p:cNvSpPr>
            <a:spLocks noGrp="1"/>
          </p:cNvSpPr>
          <p:nvPr>
            <p:ph sz="quarter" idx="1"/>
          </p:nvPr>
        </p:nvSpPr>
        <p:spPr/>
        <p:txBody>
          <a:bodyPr/>
          <a:lstStyle/>
          <a:p>
            <a:r>
              <a:rPr lang="en-US" dirty="0" smtClean="0"/>
              <a:t>Normal visual acuity is 20/40</a:t>
            </a:r>
          </a:p>
          <a:p>
            <a:r>
              <a:rPr lang="en-US" dirty="0" smtClean="0"/>
              <a:t>Depth perception is still developing</a:t>
            </a:r>
          </a:p>
          <a:p>
            <a:r>
              <a:rPr lang="en-US" dirty="0" smtClean="0"/>
              <a:t>Senses of hearing, smell, taste, and touch become well-developed, coordinated with each other, and associated with other experiences</a:t>
            </a:r>
          </a:p>
          <a:p>
            <a:r>
              <a:rPr lang="en-US" dirty="0" smtClean="0"/>
              <a:t>All of the sense are used by the toddler to explore the environment</a:t>
            </a:r>
          </a:p>
          <a:p>
            <a:r>
              <a:rPr lang="en-US" dirty="0" smtClean="0"/>
              <a:t>Taste preferences are developed</a:t>
            </a:r>
            <a:endParaRPr lang="en-US" dirty="0"/>
          </a:p>
        </p:txBody>
      </p:sp>
      <p:sp>
        <p:nvSpPr>
          <p:cNvPr id="4" name="Footer Placeholder 3"/>
          <p:cNvSpPr>
            <a:spLocks noGrp="1"/>
          </p:cNvSpPr>
          <p:nvPr>
            <p:ph type="ftr" sz="quarter" idx="11"/>
          </p:nvPr>
        </p:nvSpPr>
        <p:spPr>
          <a:xfrm>
            <a:off x="457200" y="6248206"/>
            <a:ext cx="8229600" cy="365125"/>
          </a:xfrm>
        </p:spPr>
        <p:txBody>
          <a:bodyPr/>
          <a:lstStyle/>
          <a:p>
            <a:r>
              <a:rPr lang="en-US" dirty="0" smtClean="0"/>
              <a:t>Perry, S., </a:t>
            </a:r>
            <a:r>
              <a:rPr lang="en-US" dirty="0" err="1" smtClean="0"/>
              <a:t>Hockenberry</a:t>
            </a:r>
            <a:r>
              <a:rPr lang="en-US" dirty="0" smtClean="0"/>
              <a:t>, M., </a:t>
            </a:r>
            <a:r>
              <a:rPr lang="en-US" dirty="0" err="1" smtClean="0"/>
              <a:t>Lowdermilk</a:t>
            </a:r>
            <a:r>
              <a:rPr lang="en-US" dirty="0" smtClean="0"/>
              <a:t>, D., &amp; Wilson, D. (2009). Maternal child nursing care. (4th </a:t>
            </a:r>
            <a:r>
              <a:rPr lang="en-US" dirty="0" err="1" smtClean="0"/>
              <a:t>ed</a:t>
            </a:r>
            <a:r>
              <a:rPr lang="en-US" dirty="0" smtClean="0"/>
              <a:t>). Mosby Inc.</a:t>
            </a:r>
            <a:endParaRPr lang="en-US" dirty="0"/>
          </a:p>
        </p:txBody>
      </p:sp>
    </p:spTree>
  </p:cSld>
  <p:clrMapOvr>
    <a:masterClrMapping/>
  </p:clrMapOvr>
  <p:transition>
    <p:wipe dir="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Activities of Daily Living</a:t>
            </a:r>
            <a:endParaRPr lang="en-US" dirty="0"/>
          </a:p>
        </p:txBody>
      </p:sp>
      <p:sp>
        <p:nvSpPr>
          <p:cNvPr id="3" name="Content Placeholder 2"/>
          <p:cNvSpPr>
            <a:spLocks noGrp="1"/>
          </p:cNvSpPr>
          <p:nvPr>
            <p:ph sz="quarter" idx="1"/>
          </p:nvPr>
        </p:nvSpPr>
        <p:spPr/>
        <p:txBody>
          <a:bodyPr>
            <a:normAutofit fontScale="70000" lnSpcReduction="20000"/>
          </a:bodyPr>
          <a:lstStyle/>
          <a:p>
            <a:pPr>
              <a:lnSpc>
                <a:spcPct val="115000"/>
              </a:lnSpc>
              <a:spcAft>
                <a:spcPts val="1000"/>
              </a:spcAft>
              <a:buFont typeface="Wingdings" pitchFamily="2" charset="2"/>
              <a:buChar char="q"/>
            </a:pPr>
            <a:r>
              <a:rPr lang="en-US" sz="3200" dirty="0" smtClean="0">
                <a:ea typeface="Calibri"/>
                <a:cs typeface="Times New Roman" pitchFamily="18" charset="0"/>
              </a:rPr>
              <a:t>Toddler activities of daily living are focused on play:</a:t>
            </a:r>
          </a:p>
          <a:p>
            <a:pPr marL="342900" marR="0" lvl="0" indent="-342900">
              <a:lnSpc>
                <a:spcPct val="115000"/>
              </a:lnSpc>
              <a:spcBef>
                <a:spcPts val="0"/>
              </a:spcBef>
              <a:spcAft>
                <a:spcPts val="0"/>
              </a:spcAft>
              <a:buFont typeface="Wingdings" pitchFamily="2" charset="2"/>
              <a:buChar char="q"/>
            </a:pPr>
            <a:r>
              <a:rPr lang="en-US" sz="3200" dirty="0" smtClean="0">
                <a:ea typeface="Calibri"/>
                <a:cs typeface="Times New Roman" pitchFamily="18" charset="0"/>
              </a:rPr>
              <a:t>Undressing (most clothing items)</a:t>
            </a:r>
          </a:p>
          <a:p>
            <a:pPr marL="342900" marR="0" lvl="0" indent="-342900">
              <a:lnSpc>
                <a:spcPct val="115000"/>
              </a:lnSpc>
              <a:spcBef>
                <a:spcPts val="0"/>
              </a:spcBef>
              <a:spcAft>
                <a:spcPts val="0"/>
              </a:spcAft>
              <a:buFont typeface="Wingdings" pitchFamily="2" charset="2"/>
              <a:buChar char="q"/>
            </a:pPr>
            <a:r>
              <a:rPr lang="en-US" sz="3200" dirty="0" smtClean="0">
                <a:ea typeface="Calibri"/>
                <a:cs typeface="Times New Roman" pitchFamily="18" charset="0"/>
              </a:rPr>
              <a:t>Assisting with brushing teeth</a:t>
            </a:r>
          </a:p>
          <a:p>
            <a:pPr marL="342900" marR="0" lvl="0" indent="-342900">
              <a:lnSpc>
                <a:spcPct val="115000"/>
              </a:lnSpc>
              <a:spcBef>
                <a:spcPts val="0"/>
              </a:spcBef>
              <a:spcAft>
                <a:spcPts val="0"/>
              </a:spcAft>
              <a:buFont typeface="Wingdings" pitchFamily="2" charset="2"/>
              <a:buChar char="q"/>
            </a:pPr>
            <a:r>
              <a:rPr lang="en-US" sz="3200" dirty="0" smtClean="0">
                <a:ea typeface="Calibri"/>
                <a:cs typeface="Times New Roman" pitchFamily="18" charset="0"/>
              </a:rPr>
              <a:t>Potty training</a:t>
            </a:r>
          </a:p>
          <a:p>
            <a:pPr marL="342900" marR="0" lvl="0" indent="-342900">
              <a:lnSpc>
                <a:spcPct val="115000"/>
              </a:lnSpc>
              <a:spcBef>
                <a:spcPts val="0"/>
              </a:spcBef>
              <a:spcAft>
                <a:spcPts val="0"/>
              </a:spcAft>
              <a:buFont typeface="Wingdings" pitchFamily="2" charset="2"/>
              <a:buChar char="q"/>
            </a:pPr>
            <a:r>
              <a:rPr lang="en-US" sz="3200" dirty="0" smtClean="0">
                <a:ea typeface="Calibri"/>
                <a:cs typeface="Times New Roman" pitchFamily="18" charset="0"/>
              </a:rPr>
              <a:t>Using a spoon to eat</a:t>
            </a:r>
          </a:p>
          <a:p>
            <a:pPr marL="342900" marR="0" lvl="0" indent="-342900">
              <a:lnSpc>
                <a:spcPct val="115000"/>
              </a:lnSpc>
              <a:spcBef>
                <a:spcPts val="0"/>
              </a:spcBef>
              <a:spcAft>
                <a:spcPts val="0"/>
              </a:spcAft>
              <a:buFont typeface="Wingdings" pitchFamily="2" charset="2"/>
              <a:buChar char="q"/>
            </a:pPr>
            <a:r>
              <a:rPr lang="en-US" sz="3200" dirty="0" smtClean="0">
                <a:ea typeface="Calibri"/>
                <a:cs typeface="Times New Roman" pitchFamily="18" charset="0"/>
              </a:rPr>
              <a:t>Weaning from the bottle to a </a:t>
            </a:r>
            <a:r>
              <a:rPr lang="en-US" sz="3200" dirty="0" err="1" smtClean="0">
                <a:ea typeface="Calibri"/>
                <a:cs typeface="Times New Roman" pitchFamily="18" charset="0"/>
              </a:rPr>
              <a:t>sippy</a:t>
            </a:r>
            <a:r>
              <a:rPr lang="en-US" sz="3200" dirty="0" smtClean="0">
                <a:ea typeface="Calibri"/>
                <a:cs typeface="Times New Roman" pitchFamily="18" charset="0"/>
              </a:rPr>
              <a:t> cup or regular cup</a:t>
            </a:r>
          </a:p>
          <a:p>
            <a:pPr marL="342900" marR="0" lvl="0" indent="-342900">
              <a:lnSpc>
                <a:spcPct val="115000"/>
              </a:lnSpc>
              <a:spcBef>
                <a:spcPts val="0"/>
              </a:spcBef>
              <a:spcAft>
                <a:spcPts val="0"/>
              </a:spcAft>
              <a:buFont typeface="Wingdings" pitchFamily="2" charset="2"/>
              <a:buChar char="q"/>
            </a:pPr>
            <a:r>
              <a:rPr lang="en-US" sz="3200" dirty="0" smtClean="0">
                <a:ea typeface="Calibri"/>
                <a:cs typeface="Times New Roman" pitchFamily="18" charset="0"/>
              </a:rPr>
              <a:t>Scribbling with crayon on paper</a:t>
            </a:r>
          </a:p>
          <a:p>
            <a:pPr marL="342900" marR="0" lvl="0" indent="-342900">
              <a:lnSpc>
                <a:spcPct val="115000"/>
              </a:lnSpc>
              <a:spcBef>
                <a:spcPts val="0"/>
              </a:spcBef>
              <a:spcAft>
                <a:spcPts val="0"/>
              </a:spcAft>
              <a:buFont typeface="Wingdings" pitchFamily="2" charset="2"/>
              <a:buChar char="q"/>
            </a:pPr>
            <a:r>
              <a:rPr lang="en-US" sz="3200" dirty="0" smtClean="0">
                <a:ea typeface="Calibri"/>
                <a:cs typeface="Times New Roman" pitchFamily="18" charset="0"/>
              </a:rPr>
              <a:t>Stacking blocks</a:t>
            </a:r>
          </a:p>
          <a:p>
            <a:pPr marL="342900" marR="0" lvl="0" indent="-342900">
              <a:lnSpc>
                <a:spcPct val="115000"/>
              </a:lnSpc>
              <a:spcBef>
                <a:spcPts val="0"/>
              </a:spcBef>
              <a:spcAft>
                <a:spcPts val="0"/>
              </a:spcAft>
              <a:buFont typeface="Wingdings" pitchFamily="2" charset="2"/>
              <a:buChar char="q"/>
            </a:pPr>
            <a:r>
              <a:rPr lang="en-US" sz="3200" dirty="0" smtClean="0">
                <a:ea typeface="Calibri"/>
                <a:cs typeface="Times New Roman" pitchFamily="18" charset="0"/>
              </a:rPr>
              <a:t>Riding a tricycle by third birthday</a:t>
            </a:r>
          </a:p>
          <a:p>
            <a:pPr marL="342900" marR="0" lvl="0" indent="-342900">
              <a:lnSpc>
                <a:spcPct val="115000"/>
              </a:lnSpc>
              <a:spcBef>
                <a:spcPts val="0"/>
              </a:spcBef>
              <a:spcAft>
                <a:spcPts val="0"/>
              </a:spcAft>
              <a:buFont typeface="Wingdings" pitchFamily="2" charset="2"/>
              <a:buChar char="q"/>
            </a:pPr>
            <a:r>
              <a:rPr lang="en-US" sz="3200" dirty="0" smtClean="0">
                <a:ea typeface="Calibri"/>
                <a:cs typeface="Times New Roman" pitchFamily="18" charset="0"/>
              </a:rPr>
              <a:t>Jumping</a:t>
            </a:r>
          </a:p>
          <a:p>
            <a:pPr marL="342900" marR="0" lvl="0" indent="-342900">
              <a:lnSpc>
                <a:spcPct val="115000"/>
              </a:lnSpc>
              <a:spcBef>
                <a:spcPts val="0"/>
              </a:spcBef>
              <a:spcAft>
                <a:spcPts val="0"/>
              </a:spcAft>
              <a:buFont typeface="Wingdings" pitchFamily="2" charset="2"/>
              <a:buChar char="q"/>
            </a:pPr>
            <a:r>
              <a:rPr lang="en-US" sz="3200" dirty="0" smtClean="0">
                <a:ea typeface="Calibri"/>
                <a:cs typeface="Times New Roman" pitchFamily="18" charset="0"/>
              </a:rPr>
              <a:t>Climbing</a:t>
            </a:r>
          </a:p>
          <a:p>
            <a:pPr marL="342900" marR="0" lvl="0" indent="-342900">
              <a:lnSpc>
                <a:spcPct val="115000"/>
              </a:lnSpc>
              <a:spcBef>
                <a:spcPts val="0"/>
              </a:spcBef>
              <a:spcAft>
                <a:spcPts val="0"/>
              </a:spcAft>
              <a:buFont typeface="Wingdings" pitchFamily="2" charset="2"/>
              <a:buChar char="q"/>
            </a:pPr>
            <a:r>
              <a:rPr lang="en-US" sz="3200" dirty="0" smtClean="0">
                <a:ea typeface="Calibri"/>
                <a:cs typeface="Times New Roman" pitchFamily="18" charset="0"/>
              </a:rPr>
              <a:t>Domestic mimicry</a:t>
            </a:r>
          </a:p>
          <a:p>
            <a:pPr marL="342900" marR="0" lvl="0" indent="-342900">
              <a:lnSpc>
                <a:spcPct val="115000"/>
              </a:lnSpc>
              <a:spcBef>
                <a:spcPts val="0"/>
              </a:spcBef>
              <a:spcAft>
                <a:spcPts val="1000"/>
              </a:spcAft>
              <a:buFont typeface="Wingdings" pitchFamily="2" charset="2"/>
              <a:buChar char="q"/>
            </a:pPr>
            <a:r>
              <a:rPr lang="en-US" sz="3200" dirty="0" smtClean="0">
                <a:ea typeface="Calibri"/>
                <a:cs typeface="Times New Roman" pitchFamily="18" charset="0"/>
              </a:rPr>
              <a:t>Increasing language skills</a:t>
            </a:r>
          </a:p>
          <a:p>
            <a:endParaRPr lang="en-US" dirty="0"/>
          </a:p>
        </p:txBody>
      </p:sp>
      <p:sp>
        <p:nvSpPr>
          <p:cNvPr id="4" name="Footer Placeholder 3"/>
          <p:cNvSpPr>
            <a:spLocks noGrp="1"/>
          </p:cNvSpPr>
          <p:nvPr>
            <p:ph type="ftr" sz="quarter" idx="11"/>
          </p:nvPr>
        </p:nvSpPr>
        <p:spPr>
          <a:xfrm>
            <a:off x="609600" y="6248206"/>
            <a:ext cx="8229600" cy="365125"/>
          </a:xfrm>
        </p:spPr>
        <p:txBody>
          <a:bodyPr/>
          <a:lstStyle/>
          <a:p>
            <a:r>
              <a:rPr lang="en-US" dirty="0" smtClean="0"/>
              <a:t>Perry, S., </a:t>
            </a:r>
            <a:r>
              <a:rPr lang="en-US" dirty="0" err="1" smtClean="0"/>
              <a:t>Hockenberry</a:t>
            </a:r>
            <a:r>
              <a:rPr lang="en-US" dirty="0" smtClean="0"/>
              <a:t>, M., </a:t>
            </a:r>
            <a:r>
              <a:rPr lang="en-US" dirty="0" err="1" smtClean="0"/>
              <a:t>Lowdermilk</a:t>
            </a:r>
            <a:r>
              <a:rPr lang="en-US" dirty="0" smtClean="0"/>
              <a:t>, D., &amp; Wilson, D. (2009). Maternal child nursing care. (4th </a:t>
            </a:r>
            <a:r>
              <a:rPr lang="en-US" dirty="0" err="1" smtClean="0"/>
              <a:t>ed</a:t>
            </a:r>
            <a:r>
              <a:rPr lang="en-US" dirty="0" smtClean="0"/>
              <a:t>). Mosby Inc.</a:t>
            </a:r>
            <a:endParaRPr lang="en-US" dirty="0"/>
          </a:p>
        </p:txBody>
      </p:sp>
      <p:pic>
        <p:nvPicPr>
          <p:cNvPr id="5" name="Picture 2" descr="C:\Users\Jill\AppData\Local\Microsoft\Windows\Temporary Internet Files\Content.IE5\9Y642IXK\MP900202022[1].jpg"/>
          <p:cNvPicPr>
            <a:picLocks noChangeAspect="1" noChangeArrowheads="1"/>
          </p:cNvPicPr>
          <p:nvPr/>
        </p:nvPicPr>
        <p:blipFill>
          <a:blip r:embed="rId2" cstate="print"/>
          <a:srcRect/>
          <a:stretch>
            <a:fillRect/>
          </a:stretch>
        </p:blipFill>
        <p:spPr bwMode="auto">
          <a:xfrm>
            <a:off x="7239000" y="1752600"/>
            <a:ext cx="1530096" cy="1447800"/>
          </a:xfrm>
          <a:prstGeom prst="rect">
            <a:avLst/>
          </a:prstGeom>
          <a:noFill/>
        </p:spPr>
      </p:pic>
    </p:spTree>
  </p:cSld>
  <p:clrMapOvr>
    <a:masterClrMapping/>
  </p:clrMapOvr>
  <p:transition>
    <p:wipe dir="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Spiritual Development</a:t>
            </a:r>
            <a:endParaRPr lang="en-US" dirty="0"/>
          </a:p>
        </p:txBody>
      </p:sp>
      <p:sp>
        <p:nvSpPr>
          <p:cNvPr id="3" name="Content Placeholder 2"/>
          <p:cNvSpPr>
            <a:spLocks noGrp="1"/>
          </p:cNvSpPr>
          <p:nvPr>
            <p:ph sz="quarter" idx="1"/>
          </p:nvPr>
        </p:nvSpPr>
        <p:spPr/>
        <p:txBody>
          <a:bodyPr/>
          <a:lstStyle/>
          <a:p>
            <a:r>
              <a:rPr lang="en-US" sz="3200" dirty="0" smtClean="0">
                <a:cs typeface="Times New Roman" pitchFamily="18" charset="0"/>
              </a:rPr>
              <a:t>Toddler spirituality is guided by the family’s values, beliefs, and customs.  Toddlers learn about God through those closest to them.  If God is spoken about with great respect, then toddlers understand God is associated with something special.  Toddlers imitate what they see such as folding hands to pray at bedtime or before meals.</a:t>
            </a:r>
            <a:endParaRPr lang="en-US" dirty="0"/>
          </a:p>
        </p:txBody>
      </p:sp>
      <p:sp>
        <p:nvSpPr>
          <p:cNvPr id="4" name="Footer Placeholder 3"/>
          <p:cNvSpPr>
            <a:spLocks noGrp="1"/>
          </p:cNvSpPr>
          <p:nvPr>
            <p:ph type="ftr" sz="quarter" idx="11"/>
          </p:nvPr>
        </p:nvSpPr>
        <p:spPr>
          <a:xfrm>
            <a:off x="609600" y="6248206"/>
            <a:ext cx="8153400" cy="365125"/>
          </a:xfrm>
        </p:spPr>
        <p:txBody>
          <a:bodyPr/>
          <a:lstStyle/>
          <a:p>
            <a:r>
              <a:rPr lang="en-US" dirty="0" smtClean="0"/>
              <a:t>Perry, S., </a:t>
            </a:r>
            <a:r>
              <a:rPr lang="en-US" dirty="0" err="1" smtClean="0"/>
              <a:t>Hockenberry</a:t>
            </a:r>
            <a:r>
              <a:rPr lang="en-US" dirty="0" smtClean="0"/>
              <a:t>, M., </a:t>
            </a:r>
            <a:r>
              <a:rPr lang="en-US" dirty="0" err="1" smtClean="0"/>
              <a:t>Lowdermilk</a:t>
            </a:r>
            <a:r>
              <a:rPr lang="en-US" dirty="0" smtClean="0"/>
              <a:t>, D., &amp; Wilson, D. (2009). Maternal child nursing care. (4th </a:t>
            </a:r>
            <a:r>
              <a:rPr lang="en-US" dirty="0" err="1" smtClean="0"/>
              <a:t>ed</a:t>
            </a:r>
            <a:r>
              <a:rPr lang="en-US" dirty="0" smtClean="0"/>
              <a:t>). Mosby Inc.</a:t>
            </a:r>
            <a:endParaRPr lang="en-US" dirty="0"/>
          </a:p>
        </p:txBody>
      </p:sp>
      <p:pic>
        <p:nvPicPr>
          <p:cNvPr id="5" name="Picture 4" descr="ChildPray.jpg"/>
          <p:cNvPicPr>
            <a:picLocks noChangeAspect="1"/>
          </p:cNvPicPr>
          <p:nvPr/>
        </p:nvPicPr>
        <p:blipFill>
          <a:blip r:embed="rId2" cstate="print"/>
          <a:stretch>
            <a:fillRect/>
          </a:stretch>
        </p:blipFill>
        <p:spPr>
          <a:xfrm>
            <a:off x="7467600" y="152400"/>
            <a:ext cx="1143000" cy="1428466"/>
          </a:xfrm>
          <a:prstGeom prst="rect">
            <a:avLst/>
          </a:prstGeom>
        </p:spPr>
      </p:pic>
    </p:spTree>
  </p:cSld>
  <p:clrMapOvr>
    <a:masterClrMapping/>
  </p:clrMapOvr>
  <p:transition>
    <p:wipe dir="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Moral Development</a:t>
            </a:r>
            <a:endParaRPr lang="en-US" dirty="0"/>
          </a:p>
        </p:txBody>
      </p:sp>
      <p:sp>
        <p:nvSpPr>
          <p:cNvPr id="3" name="Content Placeholder 2"/>
          <p:cNvSpPr>
            <a:spLocks noGrp="1"/>
          </p:cNvSpPr>
          <p:nvPr>
            <p:ph sz="quarter" idx="1"/>
          </p:nvPr>
        </p:nvSpPr>
        <p:spPr/>
        <p:txBody>
          <a:bodyPr/>
          <a:lstStyle/>
          <a:p>
            <a:r>
              <a:rPr lang="en-US" sz="3200" dirty="0" smtClean="0">
                <a:cs typeface="Times New Roman" pitchFamily="18" charset="0"/>
              </a:rPr>
              <a:t>Toddlers are at the pre-conventional level. They are learning right from wrong by the consequences that follow. They avoid punishment and obey whoever is the ruler without thought to the reasons behind the rules.  Toddlers may show some evidence of sharing or fairness, but there is no sense of justice or loyalty.</a:t>
            </a:r>
            <a:endParaRPr lang="en-US" dirty="0"/>
          </a:p>
        </p:txBody>
      </p:sp>
      <p:sp>
        <p:nvSpPr>
          <p:cNvPr id="4" name="Footer Placeholder 3"/>
          <p:cNvSpPr>
            <a:spLocks noGrp="1"/>
          </p:cNvSpPr>
          <p:nvPr>
            <p:ph type="ftr" sz="quarter" idx="11"/>
          </p:nvPr>
        </p:nvSpPr>
        <p:spPr>
          <a:xfrm>
            <a:off x="457200" y="6248206"/>
            <a:ext cx="8229600" cy="365125"/>
          </a:xfrm>
        </p:spPr>
        <p:txBody>
          <a:bodyPr/>
          <a:lstStyle/>
          <a:p>
            <a:r>
              <a:rPr lang="en-US" dirty="0" smtClean="0"/>
              <a:t>Perry, S., </a:t>
            </a:r>
            <a:r>
              <a:rPr lang="en-US" dirty="0" err="1" smtClean="0"/>
              <a:t>Hockenberry</a:t>
            </a:r>
            <a:r>
              <a:rPr lang="en-US" dirty="0" smtClean="0"/>
              <a:t>, M., </a:t>
            </a:r>
            <a:r>
              <a:rPr lang="en-US" dirty="0" err="1" smtClean="0"/>
              <a:t>Lowdermilk</a:t>
            </a:r>
            <a:r>
              <a:rPr lang="en-US" dirty="0" smtClean="0"/>
              <a:t>, D., &amp; Wilson, D. (2009). Maternal child nursing care. (4th </a:t>
            </a:r>
            <a:r>
              <a:rPr lang="en-US" dirty="0" err="1" smtClean="0"/>
              <a:t>ed</a:t>
            </a:r>
            <a:r>
              <a:rPr lang="en-US" dirty="0" smtClean="0"/>
              <a:t>). Mosby Inc.</a:t>
            </a:r>
            <a:endParaRPr lang="en-US" dirty="0"/>
          </a:p>
        </p:txBody>
      </p:sp>
    </p:spTree>
  </p:cSld>
  <p:clrMapOvr>
    <a:masterClrMapping/>
  </p:clrMapOvr>
  <p:transition>
    <p:wipe dir="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Major Milestones</a:t>
            </a:r>
            <a:endParaRPr lang="en-US" dirty="0"/>
          </a:p>
        </p:txBody>
      </p:sp>
      <p:sp>
        <p:nvSpPr>
          <p:cNvPr id="3" name="Footer Placeholder 2"/>
          <p:cNvSpPr>
            <a:spLocks noGrp="1"/>
          </p:cNvSpPr>
          <p:nvPr>
            <p:ph type="ftr" sz="quarter" idx="11"/>
          </p:nvPr>
        </p:nvSpPr>
        <p:spPr>
          <a:xfrm>
            <a:off x="609600" y="6248206"/>
            <a:ext cx="8153400" cy="365125"/>
          </a:xfrm>
        </p:spPr>
        <p:txBody>
          <a:bodyPr/>
          <a:lstStyle/>
          <a:p>
            <a:r>
              <a:rPr lang="en-US" smtClean="0"/>
              <a:t>Perry, S., Hockenberry, M., Lowdermilk, D., &amp; Wilson, D. (2009). Maternal child nursing care. (4th ed). Mosby Inc.</a:t>
            </a:r>
            <a:endParaRPr lang="en-US"/>
          </a:p>
        </p:txBody>
      </p:sp>
      <p:graphicFrame>
        <p:nvGraphicFramePr>
          <p:cNvPr id="5" name="Table 4"/>
          <p:cNvGraphicFramePr>
            <a:graphicFrameLocks noGrp="1"/>
          </p:cNvGraphicFramePr>
          <p:nvPr/>
        </p:nvGraphicFramePr>
        <p:xfrm>
          <a:off x="152400" y="1676400"/>
          <a:ext cx="8763000" cy="4373880"/>
        </p:xfrm>
        <a:graphic>
          <a:graphicData uri="http://schemas.openxmlformats.org/drawingml/2006/table">
            <a:tbl>
              <a:tblPr firstRow="1" bandRow="1">
                <a:tableStyleId>{85BE263C-DBD7-4A20-BB59-AAB30ACAA65A}</a:tableStyleId>
              </a:tblPr>
              <a:tblGrid>
                <a:gridCol w="1008133"/>
                <a:gridCol w="2171362"/>
                <a:gridCol w="2078305"/>
                <a:gridCol w="1566484"/>
                <a:gridCol w="1938716"/>
              </a:tblGrid>
              <a:tr h="501045">
                <a:tc>
                  <a:txBody>
                    <a:bodyPr/>
                    <a:lstStyle/>
                    <a:p>
                      <a:r>
                        <a:rPr lang="en-US" sz="1600" dirty="0" smtClean="0"/>
                        <a:t>Age (mo)</a:t>
                      </a:r>
                      <a:endParaRPr lang="en-US" sz="1600" dirty="0"/>
                    </a:p>
                  </a:txBody>
                  <a:tcPr/>
                </a:tc>
                <a:tc>
                  <a:txBody>
                    <a:bodyPr/>
                    <a:lstStyle/>
                    <a:p>
                      <a:r>
                        <a:rPr lang="en-US" sz="1600" dirty="0" smtClean="0"/>
                        <a:t>Gross Motor</a:t>
                      </a:r>
                      <a:endParaRPr lang="en-US" sz="1600" dirty="0"/>
                    </a:p>
                  </a:txBody>
                  <a:tcPr/>
                </a:tc>
                <a:tc>
                  <a:txBody>
                    <a:bodyPr/>
                    <a:lstStyle/>
                    <a:p>
                      <a:r>
                        <a:rPr lang="en-US" sz="1600" dirty="0" smtClean="0"/>
                        <a:t>Fine Motor</a:t>
                      </a:r>
                      <a:endParaRPr lang="en-US" sz="1600" dirty="0"/>
                    </a:p>
                  </a:txBody>
                  <a:tcPr/>
                </a:tc>
                <a:tc>
                  <a:txBody>
                    <a:bodyPr/>
                    <a:lstStyle/>
                    <a:p>
                      <a:r>
                        <a:rPr lang="en-US" sz="1600" dirty="0" smtClean="0"/>
                        <a:t>Sensory</a:t>
                      </a:r>
                      <a:endParaRPr lang="en-US" sz="1600" dirty="0"/>
                    </a:p>
                  </a:txBody>
                  <a:tcPr/>
                </a:tc>
                <a:tc>
                  <a:txBody>
                    <a:bodyPr/>
                    <a:lstStyle/>
                    <a:p>
                      <a:r>
                        <a:rPr lang="en-US" sz="1600" dirty="0" smtClean="0"/>
                        <a:t>Socialization </a:t>
                      </a:r>
                      <a:endParaRPr lang="en-US" sz="1600" dirty="0"/>
                    </a:p>
                  </a:txBody>
                  <a:tcPr/>
                </a:tc>
              </a:tr>
              <a:tr h="1437209">
                <a:tc>
                  <a:txBody>
                    <a:bodyPr/>
                    <a:lstStyle/>
                    <a:p>
                      <a:r>
                        <a:rPr lang="en-US" sz="1600" dirty="0" smtClean="0"/>
                        <a:t>15</a:t>
                      </a:r>
                      <a:endParaRPr lang="en-US" sz="1600" dirty="0"/>
                    </a:p>
                  </a:txBody>
                  <a:tcPr/>
                </a:tc>
                <a:tc>
                  <a:txBody>
                    <a:bodyPr/>
                    <a:lstStyle/>
                    <a:p>
                      <a:r>
                        <a:rPr lang="en-US" sz="1400" dirty="0" smtClean="0"/>
                        <a:t>Walks w/o help (usually since 13mo)</a:t>
                      </a:r>
                    </a:p>
                    <a:p>
                      <a:r>
                        <a:rPr lang="en-US" sz="1400" dirty="0" smtClean="0"/>
                        <a:t>Creeps up stairs</a:t>
                      </a:r>
                    </a:p>
                    <a:p>
                      <a:r>
                        <a:rPr lang="en-US" sz="1400" dirty="0" smtClean="0"/>
                        <a:t>Runs clumsily</a:t>
                      </a:r>
                      <a:endParaRPr lang="en-US" sz="1400" dirty="0"/>
                    </a:p>
                  </a:txBody>
                  <a:tcPr/>
                </a:tc>
                <a:tc>
                  <a:txBody>
                    <a:bodyPr/>
                    <a:lstStyle/>
                    <a:p>
                      <a:r>
                        <a:rPr lang="en-US" sz="1400" dirty="0" smtClean="0"/>
                        <a:t>Constants casting of objects onto the floor</a:t>
                      </a:r>
                    </a:p>
                    <a:p>
                      <a:r>
                        <a:rPr lang="en-US" sz="1400" dirty="0" smtClean="0"/>
                        <a:t>Builds</a:t>
                      </a:r>
                      <a:r>
                        <a:rPr lang="en-US" sz="1400" baseline="0" dirty="0" smtClean="0"/>
                        <a:t> towers of cubes</a:t>
                      </a:r>
                    </a:p>
                    <a:p>
                      <a:r>
                        <a:rPr lang="en-US" sz="1400" baseline="0" dirty="0" smtClean="0"/>
                        <a:t>Uses cup but rotates spoon before reaching mouth</a:t>
                      </a:r>
                      <a:endParaRPr lang="en-US" sz="1400" dirty="0"/>
                    </a:p>
                  </a:txBody>
                  <a:tcPr/>
                </a:tc>
                <a:tc>
                  <a:txBody>
                    <a:bodyPr/>
                    <a:lstStyle/>
                    <a:p>
                      <a:r>
                        <a:rPr lang="en-US" sz="1400" dirty="0" smtClean="0"/>
                        <a:t>Places round object into appropriate hole</a:t>
                      </a:r>
                    </a:p>
                    <a:p>
                      <a:r>
                        <a:rPr lang="en-US" sz="1400" dirty="0" smtClean="0"/>
                        <a:t>Able</a:t>
                      </a:r>
                      <a:r>
                        <a:rPr lang="en-US" sz="1400" baseline="0" dirty="0" smtClean="0"/>
                        <a:t> to recognize geometric forms</a:t>
                      </a:r>
                      <a:endParaRPr lang="en-US" sz="1400" dirty="0"/>
                    </a:p>
                  </a:txBody>
                  <a:tcPr/>
                </a:tc>
                <a:tc>
                  <a:txBody>
                    <a:bodyPr/>
                    <a:lstStyle/>
                    <a:p>
                      <a:r>
                        <a:rPr lang="en-US" sz="1400" dirty="0" smtClean="0"/>
                        <a:t>Tolerates some separation from parent</a:t>
                      </a:r>
                    </a:p>
                    <a:p>
                      <a:r>
                        <a:rPr lang="en-US" sz="1400" dirty="0" smtClean="0"/>
                        <a:t>Begins</a:t>
                      </a:r>
                      <a:r>
                        <a:rPr lang="en-US" sz="1400" baseline="0" dirty="0" smtClean="0"/>
                        <a:t> imitating parents</a:t>
                      </a:r>
                    </a:p>
                    <a:p>
                      <a:r>
                        <a:rPr lang="en-US" sz="1400" baseline="0" dirty="0" smtClean="0"/>
                        <a:t>Kisses and hugs parents</a:t>
                      </a:r>
                    </a:p>
                    <a:p>
                      <a:r>
                        <a:rPr lang="en-US" sz="1400" baseline="0" dirty="0" smtClean="0"/>
                        <a:t>Less fear of strangers</a:t>
                      </a:r>
                      <a:endParaRPr lang="en-US" sz="1400" dirty="0"/>
                    </a:p>
                  </a:txBody>
                  <a:tcPr/>
                </a:tc>
              </a:tr>
              <a:tr h="2435626">
                <a:tc>
                  <a:txBody>
                    <a:bodyPr/>
                    <a:lstStyle/>
                    <a:p>
                      <a:r>
                        <a:rPr lang="en-US" sz="1600" dirty="0" smtClean="0"/>
                        <a:t>18</a:t>
                      </a:r>
                      <a:endParaRPr lang="en-US" sz="1600" dirty="0"/>
                    </a:p>
                  </a:txBody>
                  <a:tcPr/>
                </a:tc>
                <a:tc>
                  <a:txBody>
                    <a:bodyPr/>
                    <a:lstStyle/>
                    <a:p>
                      <a:r>
                        <a:rPr lang="en-US" sz="1400" dirty="0" smtClean="0"/>
                        <a:t>Stands w/o support</a:t>
                      </a:r>
                    </a:p>
                    <a:p>
                      <a:r>
                        <a:rPr lang="en-US" sz="1400" dirty="0" smtClean="0"/>
                        <a:t>Walks up stairs with one hand held</a:t>
                      </a:r>
                    </a:p>
                    <a:p>
                      <a:r>
                        <a:rPr lang="en-US" sz="1400" dirty="0" smtClean="0"/>
                        <a:t>Pulls and pushes</a:t>
                      </a:r>
                      <a:r>
                        <a:rPr lang="en-US" sz="1400" baseline="0" dirty="0" smtClean="0"/>
                        <a:t> toys jumps in place w/both feet</a:t>
                      </a:r>
                    </a:p>
                    <a:p>
                      <a:r>
                        <a:rPr lang="en-US" sz="1400" baseline="0" dirty="0" smtClean="0"/>
                        <a:t>Throws ball overhand w/o </a:t>
                      </a:r>
                      <a:r>
                        <a:rPr lang="en-US" sz="1400" baseline="0" dirty="0" smtClean="0"/>
                        <a:t>falling</a:t>
                      </a:r>
                      <a:endParaRPr lang="en-US" sz="1400" dirty="0" smtClean="0"/>
                    </a:p>
                  </a:txBody>
                  <a:tcPr/>
                </a:tc>
                <a:tc>
                  <a:txBody>
                    <a:bodyPr/>
                    <a:lstStyle/>
                    <a:p>
                      <a:r>
                        <a:rPr lang="en-US" sz="1400" dirty="0" smtClean="0"/>
                        <a:t>Builds tower of 3-4 cubes</a:t>
                      </a:r>
                    </a:p>
                    <a:p>
                      <a:r>
                        <a:rPr lang="en-US" sz="1400" dirty="0" smtClean="0"/>
                        <a:t>Turns pages of book</a:t>
                      </a:r>
                    </a:p>
                    <a:p>
                      <a:r>
                        <a:rPr lang="en-US" sz="1400" dirty="0" smtClean="0"/>
                        <a:t>Manages spoon w/o rotation</a:t>
                      </a:r>
                      <a:endParaRPr lang="en-US" sz="1400" dirty="0"/>
                    </a:p>
                  </a:txBody>
                  <a:tcPr/>
                </a:tc>
                <a:tc>
                  <a:txBody>
                    <a:bodyPr/>
                    <a:lstStyle/>
                    <a:p>
                      <a:endParaRPr lang="en-US" sz="1400" dirty="0"/>
                    </a:p>
                  </a:txBody>
                  <a:tcPr/>
                </a:tc>
                <a:tc>
                  <a:txBody>
                    <a:bodyPr/>
                    <a:lstStyle/>
                    <a:p>
                      <a:r>
                        <a:rPr lang="en-US" sz="1400" dirty="0" smtClean="0"/>
                        <a:t>Temper tantrums</a:t>
                      </a:r>
                    </a:p>
                    <a:p>
                      <a:r>
                        <a:rPr lang="en-US" sz="1400" dirty="0" smtClean="0"/>
                        <a:t>Great imitator</a:t>
                      </a:r>
                    </a:p>
                    <a:p>
                      <a:r>
                        <a:rPr lang="en-US" sz="1400" dirty="0" smtClean="0"/>
                        <a:t>Unzips, takes off shoes socks</a:t>
                      </a:r>
                    </a:p>
                    <a:p>
                      <a:r>
                        <a:rPr lang="en-US" sz="1400" dirty="0" smtClean="0"/>
                        <a:t>Aware of ownership(my toy)</a:t>
                      </a:r>
                    </a:p>
                    <a:p>
                      <a:r>
                        <a:rPr lang="en-US" sz="1400" dirty="0" smtClean="0"/>
                        <a:t>Dependence on transitional objects (</a:t>
                      </a:r>
                      <a:r>
                        <a:rPr lang="en-US" sz="1400" dirty="0" err="1" smtClean="0"/>
                        <a:t>blankie</a:t>
                      </a:r>
                      <a:r>
                        <a:rPr lang="en-US" sz="1400" dirty="0" smtClean="0"/>
                        <a:t>)</a:t>
                      </a:r>
                      <a:endParaRPr lang="en-US" sz="1400" dirty="0" smtClean="0"/>
                    </a:p>
                  </a:txBody>
                  <a:tcPr/>
                </a:tc>
              </a:tr>
            </a:tbl>
          </a:graphicData>
        </a:graphic>
      </p:graphicFrame>
    </p:spTree>
  </p:cSld>
  <p:clrMapOvr>
    <a:masterClrMapping/>
  </p:clrMapOvr>
  <p:transition>
    <p:wipe dir="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Major Milestones, Continued</a:t>
            </a:r>
            <a:endParaRPr lang="en-US" dirty="0"/>
          </a:p>
        </p:txBody>
      </p:sp>
      <p:sp>
        <p:nvSpPr>
          <p:cNvPr id="3" name="Footer Placeholder 2"/>
          <p:cNvSpPr>
            <a:spLocks noGrp="1"/>
          </p:cNvSpPr>
          <p:nvPr>
            <p:ph type="ftr" sz="quarter" idx="11"/>
          </p:nvPr>
        </p:nvSpPr>
        <p:spPr>
          <a:xfrm>
            <a:off x="609600" y="6248206"/>
            <a:ext cx="8229600" cy="365125"/>
          </a:xfrm>
        </p:spPr>
        <p:txBody>
          <a:bodyPr/>
          <a:lstStyle/>
          <a:p>
            <a:r>
              <a:rPr lang="en-US" dirty="0" smtClean="0"/>
              <a:t>Perry, S., </a:t>
            </a:r>
            <a:r>
              <a:rPr lang="en-US" dirty="0" err="1" smtClean="0"/>
              <a:t>Hockenberry</a:t>
            </a:r>
            <a:r>
              <a:rPr lang="en-US" dirty="0" smtClean="0"/>
              <a:t>, M., </a:t>
            </a:r>
            <a:r>
              <a:rPr lang="en-US" dirty="0" err="1" smtClean="0"/>
              <a:t>Lowdermilk</a:t>
            </a:r>
            <a:r>
              <a:rPr lang="en-US" dirty="0" smtClean="0"/>
              <a:t>, D., &amp; Wilson, D. (2009). Maternal child nursing care. (4th </a:t>
            </a:r>
            <a:r>
              <a:rPr lang="en-US" dirty="0" err="1" smtClean="0"/>
              <a:t>ed</a:t>
            </a:r>
            <a:r>
              <a:rPr lang="en-US" dirty="0" smtClean="0"/>
              <a:t>). Mosby Inc.</a:t>
            </a:r>
            <a:endParaRPr lang="en-US" dirty="0"/>
          </a:p>
        </p:txBody>
      </p:sp>
      <p:graphicFrame>
        <p:nvGraphicFramePr>
          <p:cNvPr id="5" name="Table 4"/>
          <p:cNvGraphicFramePr>
            <a:graphicFrameLocks noGrp="1"/>
          </p:cNvGraphicFramePr>
          <p:nvPr/>
        </p:nvGraphicFramePr>
        <p:xfrm>
          <a:off x="304800" y="1676400"/>
          <a:ext cx="8610600" cy="4324511"/>
        </p:xfrm>
        <a:graphic>
          <a:graphicData uri="http://schemas.openxmlformats.org/drawingml/2006/table">
            <a:tbl>
              <a:tblPr firstRow="1" bandRow="1">
                <a:tableStyleId>{85BE263C-DBD7-4A20-BB59-AAB30ACAA65A}</a:tableStyleId>
              </a:tblPr>
              <a:tblGrid>
                <a:gridCol w="990600"/>
                <a:gridCol w="2133600"/>
                <a:gridCol w="1905000"/>
                <a:gridCol w="1676400"/>
                <a:gridCol w="1905000"/>
              </a:tblGrid>
              <a:tr h="587562">
                <a:tc>
                  <a:txBody>
                    <a:bodyPr/>
                    <a:lstStyle/>
                    <a:p>
                      <a:r>
                        <a:rPr lang="en-US" sz="1600" dirty="0" smtClean="0"/>
                        <a:t>Age (mo)</a:t>
                      </a:r>
                      <a:endParaRPr lang="en-US" sz="1600" dirty="0"/>
                    </a:p>
                  </a:txBody>
                  <a:tcPr/>
                </a:tc>
                <a:tc>
                  <a:txBody>
                    <a:bodyPr/>
                    <a:lstStyle/>
                    <a:p>
                      <a:r>
                        <a:rPr lang="en-US" sz="1600" dirty="0" smtClean="0"/>
                        <a:t>Gross Motor</a:t>
                      </a:r>
                      <a:endParaRPr lang="en-US" sz="1600" dirty="0"/>
                    </a:p>
                  </a:txBody>
                  <a:tcPr/>
                </a:tc>
                <a:tc>
                  <a:txBody>
                    <a:bodyPr/>
                    <a:lstStyle/>
                    <a:p>
                      <a:r>
                        <a:rPr lang="en-US" sz="1600" dirty="0" smtClean="0"/>
                        <a:t>Fine Motor</a:t>
                      </a:r>
                      <a:endParaRPr lang="en-US" sz="1600" dirty="0"/>
                    </a:p>
                  </a:txBody>
                  <a:tcPr/>
                </a:tc>
                <a:tc>
                  <a:txBody>
                    <a:bodyPr/>
                    <a:lstStyle/>
                    <a:p>
                      <a:r>
                        <a:rPr lang="en-US" sz="1600" dirty="0" smtClean="0"/>
                        <a:t>Sensory</a:t>
                      </a:r>
                      <a:endParaRPr lang="en-US" sz="1600" dirty="0"/>
                    </a:p>
                  </a:txBody>
                  <a:tcPr/>
                </a:tc>
                <a:tc>
                  <a:txBody>
                    <a:bodyPr/>
                    <a:lstStyle/>
                    <a:p>
                      <a:r>
                        <a:rPr lang="en-US" sz="1600" dirty="0" smtClean="0"/>
                        <a:t>Socialization </a:t>
                      </a:r>
                      <a:endParaRPr lang="en-US" sz="1600" dirty="0"/>
                    </a:p>
                  </a:txBody>
                  <a:tcPr/>
                </a:tc>
              </a:tr>
              <a:tr h="3736949">
                <a:tc>
                  <a:txBody>
                    <a:bodyPr/>
                    <a:lstStyle/>
                    <a:p>
                      <a:r>
                        <a:rPr lang="en-US" sz="1400" dirty="0" smtClean="0"/>
                        <a:t>24</a:t>
                      </a:r>
                      <a:endParaRPr lang="en-US" sz="1400" dirty="0"/>
                    </a:p>
                  </a:txBody>
                  <a:tcPr/>
                </a:tc>
                <a:tc>
                  <a:txBody>
                    <a:bodyPr/>
                    <a:lstStyle/>
                    <a:p>
                      <a:r>
                        <a:rPr lang="en-US" sz="1400" dirty="0" smtClean="0"/>
                        <a:t>Goes up/down stairs</a:t>
                      </a:r>
                      <a:r>
                        <a:rPr lang="en-US" sz="1400" baseline="0" dirty="0" smtClean="0"/>
                        <a:t> alone</a:t>
                      </a:r>
                    </a:p>
                    <a:p>
                      <a:r>
                        <a:rPr lang="en-US" sz="1400" baseline="0" dirty="0" smtClean="0"/>
                        <a:t>Runs fairly well w/wide stance</a:t>
                      </a:r>
                    </a:p>
                    <a:p>
                      <a:r>
                        <a:rPr lang="en-US" sz="1400" baseline="0" dirty="0" smtClean="0"/>
                        <a:t>Picks up object w/o falling</a:t>
                      </a:r>
                    </a:p>
                    <a:p>
                      <a:r>
                        <a:rPr lang="en-US" sz="1400" baseline="0" dirty="0" smtClean="0"/>
                        <a:t>Kicks ball forward w/o  overbalancing</a:t>
                      </a:r>
                      <a:endParaRPr lang="en-US" sz="1400" dirty="0"/>
                    </a:p>
                  </a:txBody>
                  <a:tcPr/>
                </a:tc>
                <a:tc>
                  <a:txBody>
                    <a:bodyPr/>
                    <a:lstStyle/>
                    <a:p>
                      <a:r>
                        <a:rPr lang="en-US" sz="1400" dirty="0" smtClean="0"/>
                        <a:t>Builds tower of 6-7 cubes</a:t>
                      </a:r>
                    </a:p>
                    <a:p>
                      <a:r>
                        <a:rPr lang="en-US" sz="1400" dirty="0" smtClean="0"/>
                        <a:t>Aligns 2 or more cubes like train</a:t>
                      </a:r>
                    </a:p>
                    <a:p>
                      <a:r>
                        <a:rPr lang="en-US" sz="1400" dirty="0" smtClean="0"/>
                        <a:t>Turns book pages 1 at time</a:t>
                      </a:r>
                    </a:p>
                    <a:p>
                      <a:r>
                        <a:rPr lang="en-US" sz="1400" dirty="0" smtClean="0"/>
                        <a:t>Turns doorknob</a:t>
                      </a:r>
                    </a:p>
                    <a:p>
                      <a:r>
                        <a:rPr lang="en-US" sz="1400" dirty="0" smtClean="0"/>
                        <a:t>When drawing imitates vertical/circular strokes</a:t>
                      </a:r>
                      <a:endParaRPr lang="en-US" sz="1400" dirty="0"/>
                    </a:p>
                  </a:txBody>
                  <a:tcPr/>
                </a:tc>
                <a:tc>
                  <a:txBody>
                    <a:bodyPr/>
                    <a:lstStyle/>
                    <a:p>
                      <a:r>
                        <a:rPr lang="en-US" sz="1400" dirty="0" smtClean="0"/>
                        <a:t>Accommodation</a:t>
                      </a:r>
                      <a:r>
                        <a:rPr lang="en-US" sz="1400" baseline="0" dirty="0" smtClean="0"/>
                        <a:t>  well developed</a:t>
                      </a:r>
                    </a:p>
                    <a:p>
                      <a:r>
                        <a:rPr lang="en-US" sz="1400" baseline="0" dirty="0" smtClean="0"/>
                        <a:t>Able to insert square block into oblong space</a:t>
                      </a:r>
                      <a:endParaRPr lang="en-US" sz="1400" dirty="0"/>
                    </a:p>
                  </a:txBody>
                  <a:tcPr/>
                </a:tc>
                <a:tc>
                  <a:txBody>
                    <a:bodyPr/>
                    <a:lstStyle/>
                    <a:p>
                      <a:r>
                        <a:rPr lang="en-US" sz="1400" dirty="0" smtClean="0"/>
                        <a:t>Stage of parallel</a:t>
                      </a:r>
                      <a:r>
                        <a:rPr lang="en-US" sz="1400" baseline="0" dirty="0" smtClean="0"/>
                        <a:t> play</a:t>
                      </a:r>
                    </a:p>
                    <a:p>
                      <a:r>
                        <a:rPr lang="en-US" sz="1400" baseline="0" dirty="0" smtClean="0"/>
                        <a:t>Sustained attention span</a:t>
                      </a:r>
                    </a:p>
                    <a:p>
                      <a:r>
                        <a:rPr lang="en-US" sz="1400" baseline="0" dirty="0" smtClean="0"/>
                        <a:t>Temper tantrums decreasing</a:t>
                      </a:r>
                    </a:p>
                    <a:p>
                      <a:r>
                        <a:rPr lang="en-US" sz="1400" baseline="0" dirty="0" smtClean="0"/>
                        <a:t>Pulls people to show them something</a:t>
                      </a:r>
                    </a:p>
                    <a:p>
                      <a:r>
                        <a:rPr lang="en-US" sz="1400" baseline="0" dirty="0" smtClean="0"/>
                        <a:t>Increases independence from parents</a:t>
                      </a:r>
                    </a:p>
                    <a:p>
                      <a:r>
                        <a:rPr lang="en-US" sz="1400" baseline="0" dirty="0" smtClean="0"/>
                        <a:t>Dresses self in simple clothing</a:t>
                      </a:r>
                    </a:p>
                    <a:p>
                      <a:r>
                        <a:rPr lang="en-US" sz="1400" baseline="0" dirty="0" smtClean="0"/>
                        <a:t>Develops visual </a:t>
                      </a:r>
                      <a:r>
                        <a:rPr lang="en-US" sz="1400" baseline="0" dirty="0" err="1" smtClean="0"/>
                        <a:t>recog</a:t>
                      </a:r>
                      <a:r>
                        <a:rPr lang="en-US" sz="1400" baseline="0" dirty="0" smtClean="0"/>
                        <a:t>.  and verbal self reference (Me big)</a:t>
                      </a:r>
                      <a:endParaRPr lang="en-US" sz="1400" dirty="0"/>
                    </a:p>
                  </a:txBody>
                  <a:tcPr/>
                </a:tc>
              </a:tr>
            </a:tbl>
          </a:graphicData>
        </a:graphic>
      </p:graphicFrame>
    </p:spTree>
  </p:cSld>
  <p:clrMapOvr>
    <a:masterClrMapping/>
  </p:clrMapOvr>
  <p:transition>
    <p:wipe dir="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Major Milestones, Continued</a:t>
            </a:r>
            <a:endParaRPr lang="en-US" dirty="0"/>
          </a:p>
        </p:txBody>
      </p:sp>
      <p:sp>
        <p:nvSpPr>
          <p:cNvPr id="3" name="Footer Placeholder 2"/>
          <p:cNvSpPr>
            <a:spLocks noGrp="1"/>
          </p:cNvSpPr>
          <p:nvPr>
            <p:ph type="ftr" sz="quarter" idx="11"/>
          </p:nvPr>
        </p:nvSpPr>
        <p:spPr>
          <a:xfrm>
            <a:off x="609600" y="6248206"/>
            <a:ext cx="8153400" cy="365125"/>
          </a:xfrm>
        </p:spPr>
        <p:txBody>
          <a:bodyPr/>
          <a:lstStyle/>
          <a:p>
            <a:r>
              <a:rPr lang="en-US" dirty="0" smtClean="0"/>
              <a:t>Perry, S., </a:t>
            </a:r>
            <a:r>
              <a:rPr lang="en-US" dirty="0" err="1" smtClean="0"/>
              <a:t>Hockenberry</a:t>
            </a:r>
            <a:r>
              <a:rPr lang="en-US" dirty="0" smtClean="0"/>
              <a:t>, M., </a:t>
            </a:r>
            <a:r>
              <a:rPr lang="en-US" dirty="0" err="1" smtClean="0"/>
              <a:t>Lowdermilk</a:t>
            </a:r>
            <a:r>
              <a:rPr lang="en-US" dirty="0" smtClean="0"/>
              <a:t>, D., &amp; Wilson, D. (2009). Maternal child nursing care. (4th </a:t>
            </a:r>
            <a:r>
              <a:rPr lang="en-US" dirty="0" err="1" smtClean="0"/>
              <a:t>ed</a:t>
            </a:r>
            <a:r>
              <a:rPr lang="en-US" dirty="0" smtClean="0"/>
              <a:t>). Mosby Inc.</a:t>
            </a:r>
            <a:endParaRPr lang="en-US" dirty="0"/>
          </a:p>
        </p:txBody>
      </p:sp>
      <p:graphicFrame>
        <p:nvGraphicFramePr>
          <p:cNvPr id="5" name="Table 4"/>
          <p:cNvGraphicFramePr>
            <a:graphicFrameLocks noGrp="1"/>
          </p:cNvGraphicFramePr>
          <p:nvPr/>
        </p:nvGraphicFramePr>
        <p:xfrm>
          <a:off x="228600" y="1676400"/>
          <a:ext cx="8610600" cy="4419600"/>
        </p:xfrm>
        <a:graphic>
          <a:graphicData uri="http://schemas.openxmlformats.org/drawingml/2006/table">
            <a:tbl>
              <a:tblPr firstRow="1" bandRow="1">
                <a:tableStyleId>{85BE263C-DBD7-4A20-BB59-AAB30ACAA65A}</a:tableStyleId>
              </a:tblPr>
              <a:tblGrid>
                <a:gridCol w="990600"/>
                <a:gridCol w="2133600"/>
                <a:gridCol w="1905000"/>
                <a:gridCol w="1676400"/>
                <a:gridCol w="1905000"/>
              </a:tblGrid>
              <a:tr h="528501">
                <a:tc>
                  <a:txBody>
                    <a:bodyPr/>
                    <a:lstStyle/>
                    <a:p>
                      <a:r>
                        <a:rPr lang="en-US" sz="1600" dirty="0" smtClean="0"/>
                        <a:t>Age (mo)</a:t>
                      </a:r>
                      <a:endParaRPr lang="en-US" sz="1600" dirty="0"/>
                    </a:p>
                  </a:txBody>
                  <a:tcPr/>
                </a:tc>
                <a:tc>
                  <a:txBody>
                    <a:bodyPr/>
                    <a:lstStyle/>
                    <a:p>
                      <a:r>
                        <a:rPr lang="en-US" sz="1600" dirty="0" smtClean="0"/>
                        <a:t>Gross Motor</a:t>
                      </a:r>
                      <a:endParaRPr lang="en-US" sz="1600" dirty="0"/>
                    </a:p>
                  </a:txBody>
                  <a:tcPr/>
                </a:tc>
                <a:tc>
                  <a:txBody>
                    <a:bodyPr/>
                    <a:lstStyle/>
                    <a:p>
                      <a:r>
                        <a:rPr lang="en-US" sz="1600" dirty="0" smtClean="0"/>
                        <a:t>Fine Motor</a:t>
                      </a:r>
                      <a:endParaRPr lang="en-US" sz="1600" dirty="0"/>
                    </a:p>
                  </a:txBody>
                  <a:tcPr/>
                </a:tc>
                <a:tc>
                  <a:txBody>
                    <a:bodyPr/>
                    <a:lstStyle/>
                    <a:p>
                      <a:r>
                        <a:rPr lang="en-US" sz="1600" dirty="0" smtClean="0"/>
                        <a:t>Sensory</a:t>
                      </a:r>
                      <a:endParaRPr lang="en-US" sz="1600" dirty="0"/>
                    </a:p>
                  </a:txBody>
                  <a:tcPr/>
                </a:tc>
                <a:tc>
                  <a:txBody>
                    <a:bodyPr/>
                    <a:lstStyle/>
                    <a:p>
                      <a:r>
                        <a:rPr lang="en-US" sz="1600" dirty="0" smtClean="0"/>
                        <a:t>Socialization </a:t>
                      </a:r>
                      <a:endParaRPr lang="en-US" sz="1600" dirty="0"/>
                    </a:p>
                  </a:txBody>
                  <a:tcPr/>
                </a:tc>
              </a:tr>
              <a:tr h="3891099">
                <a:tc>
                  <a:txBody>
                    <a:bodyPr/>
                    <a:lstStyle/>
                    <a:p>
                      <a:r>
                        <a:rPr lang="en-US" sz="1400" dirty="0" smtClean="0"/>
                        <a:t>30</a:t>
                      </a:r>
                      <a:endParaRPr lang="en-US" sz="1400" dirty="0"/>
                    </a:p>
                  </a:txBody>
                  <a:tcPr/>
                </a:tc>
                <a:tc>
                  <a:txBody>
                    <a:bodyPr/>
                    <a:lstStyle/>
                    <a:p>
                      <a:r>
                        <a:rPr lang="en-US" sz="1400" dirty="0" smtClean="0"/>
                        <a:t>Jumps with both feet</a:t>
                      </a:r>
                    </a:p>
                    <a:p>
                      <a:r>
                        <a:rPr lang="en-US" sz="1400" dirty="0" smtClean="0"/>
                        <a:t>Jumps from chair to step</a:t>
                      </a:r>
                    </a:p>
                    <a:p>
                      <a:r>
                        <a:rPr lang="en-US" sz="1400" dirty="0" smtClean="0"/>
                        <a:t>Stands on 1</a:t>
                      </a:r>
                      <a:r>
                        <a:rPr lang="en-US" sz="1400" baseline="0" dirty="0" smtClean="0"/>
                        <a:t> foot momentarily</a:t>
                      </a:r>
                    </a:p>
                    <a:p>
                      <a:r>
                        <a:rPr lang="en-US" sz="1400" baseline="0" dirty="0" smtClean="0"/>
                        <a:t>Takes a few steps on tiptoe</a:t>
                      </a:r>
                      <a:endParaRPr lang="en-US" sz="1400" dirty="0"/>
                    </a:p>
                  </a:txBody>
                  <a:tcPr/>
                </a:tc>
                <a:tc>
                  <a:txBody>
                    <a:bodyPr/>
                    <a:lstStyle/>
                    <a:p>
                      <a:r>
                        <a:rPr lang="en-US" sz="1400" dirty="0" smtClean="0"/>
                        <a:t>Build tower of 8 cubes</a:t>
                      </a:r>
                    </a:p>
                    <a:p>
                      <a:r>
                        <a:rPr lang="en-US" sz="1400" dirty="0" smtClean="0"/>
                        <a:t>Adds</a:t>
                      </a:r>
                      <a:r>
                        <a:rPr lang="en-US" sz="1400" baseline="0" dirty="0" smtClean="0"/>
                        <a:t> chimney to train of cubes</a:t>
                      </a:r>
                    </a:p>
                    <a:p>
                      <a:r>
                        <a:rPr lang="en-US" sz="1400" baseline="0" dirty="0" smtClean="0"/>
                        <a:t>Good hand finger coordination (holds crayon w/fingers rather than fist)</a:t>
                      </a:r>
                    </a:p>
                    <a:p>
                      <a:r>
                        <a:rPr lang="en-US" sz="1400" baseline="0" dirty="0" smtClean="0"/>
                        <a:t>Moves fingers independently</a:t>
                      </a:r>
                    </a:p>
                    <a:p>
                      <a:r>
                        <a:rPr lang="en-US" sz="1400" baseline="0" dirty="0" smtClean="0"/>
                        <a:t>In drawing imitates vertical/horizontal strokes makes 2 or more strokes for a cross</a:t>
                      </a:r>
                    </a:p>
                    <a:p>
                      <a:endParaRPr lang="en-US" sz="1400" dirty="0"/>
                    </a:p>
                  </a:txBody>
                  <a:tcPr/>
                </a:tc>
                <a:tc>
                  <a:txBody>
                    <a:bodyPr/>
                    <a:lstStyle/>
                    <a:p>
                      <a:endParaRPr lang="en-US" sz="1400" dirty="0"/>
                    </a:p>
                  </a:txBody>
                  <a:tcPr/>
                </a:tc>
                <a:tc>
                  <a:txBody>
                    <a:bodyPr/>
                    <a:lstStyle/>
                    <a:p>
                      <a:r>
                        <a:rPr lang="en-US" sz="1400" dirty="0" smtClean="0"/>
                        <a:t>Separates more easily from parents</a:t>
                      </a:r>
                    </a:p>
                    <a:p>
                      <a:r>
                        <a:rPr lang="en-US" sz="1400" dirty="0" smtClean="0"/>
                        <a:t>In play, helps put</a:t>
                      </a:r>
                      <a:r>
                        <a:rPr lang="en-US" sz="1400" baseline="0" dirty="0" smtClean="0"/>
                        <a:t> things away</a:t>
                      </a:r>
                    </a:p>
                    <a:p>
                      <a:r>
                        <a:rPr lang="en-US" sz="1400" baseline="0" dirty="0" smtClean="0"/>
                        <a:t>Can carry breakable objects</a:t>
                      </a:r>
                    </a:p>
                    <a:p>
                      <a:r>
                        <a:rPr lang="en-US" sz="1400" baseline="0" dirty="0" smtClean="0"/>
                        <a:t>Pushes w/good steering</a:t>
                      </a:r>
                    </a:p>
                    <a:p>
                      <a:r>
                        <a:rPr lang="en-US" sz="1400" baseline="0" dirty="0" smtClean="0"/>
                        <a:t>Begins to notice sex differences; knows own sex</a:t>
                      </a:r>
                    </a:p>
                    <a:p>
                      <a:r>
                        <a:rPr lang="en-US" sz="1400" baseline="0" dirty="0" smtClean="0"/>
                        <a:t>May attend to toilet needs except wiping</a:t>
                      </a:r>
                    </a:p>
                    <a:p>
                      <a:r>
                        <a:rPr lang="en-US" sz="1400" baseline="0" dirty="0" smtClean="0"/>
                        <a:t>Emotions expand to include pride, shame, guilt, and embarrassment</a:t>
                      </a:r>
                    </a:p>
                    <a:p>
                      <a:endParaRPr lang="en-US" sz="1400" dirty="0"/>
                    </a:p>
                  </a:txBody>
                  <a:tcPr/>
                </a:tc>
              </a:tr>
            </a:tbl>
          </a:graphicData>
        </a:graphic>
      </p:graphicFrame>
    </p:spTree>
  </p:cSld>
  <p:clrMapOvr>
    <a:masterClrMapping/>
  </p:clrMapOvr>
  <p:transition>
    <p:wipe dir="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Psychosocial Development</a:t>
            </a:r>
            <a:endParaRPr lang="en-US" dirty="0"/>
          </a:p>
        </p:txBody>
      </p:sp>
      <p:sp>
        <p:nvSpPr>
          <p:cNvPr id="3" name="Footer Placeholder 2"/>
          <p:cNvSpPr>
            <a:spLocks noGrp="1"/>
          </p:cNvSpPr>
          <p:nvPr>
            <p:ph type="ftr" sz="quarter" idx="11"/>
          </p:nvPr>
        </p:nvSpPr>
        <p:spPr>
          <a:xfrm>
            <a:off x="609600" y="6248206"/>
            <a:ext cx="8229600" cy="365125"/>
          </a:xfrm>
        </p:spPr>
        <p:txBody>
          <a:bodyPr/>
          <a:lstStyle/>
          <a:p>
            <a:r>
              <a:rPr lang="en-US" dirty="0" smtClean="0"/>
              <a:t>Perry, S., </a:t>
            </a:r>
            <a:r>
              <a:rPr lang="en-US" dirty="0" err="1" smtClean="0"/>
              <a:t>Hockenberry</a:t>
            </a:r>
            <a:r>
              <a:rPr lang="en-US" dirty="0" smtClean="0"/>
              <a:t>, M., </a:t>
            </a:r>
            <a:r>
              <a:rPr lang="en-US" dirty="0" err="1" smtClean="0"/>
              <a:t>Lowdermilk</a:t>
            </a:r>
            <a:r>
              <a:rPr lang="en-US" dirty="0" smtClean="0"/>
              <a:t>, D., &amp; Wilson, D. (2009). Maternal child nursing care. (4th </a:t>
            </a:r>
            <a:r>
              <a:rPr lang="en-US" dirty="0" err="1" smtClean="0"/>
              <a:t>ed</a:t>
            </a:r>
            <a:r>
              <a:rPr lang="en-US" dirty="0" smtClean="0"/>
              <a:t>). Mosby Inc.</a:t>
            </a:r>
            <a:endParaRPr lang="en-US" dirty="0"/>
          </a:p>
        </p:txBody>
      </p:sp>
      <p:sp>
        <p:nvSpPr>
          <p:cNvPr id="4" name="Content Placeholder 3"/>
          <p:cNvSpPr>
            <a:spLocks noGrp="1"/>
          </p:cNvSpPr>
          <p:nvPr>
            <p:ph sz="quarter" idx="1"/>
          </p:nvPr>
        </p:nvSpPr>
        <p:spPr/>
        <p:txBody>
          <a:bodyPr>
            <a:normAutofit fontScale="85000" lnSpcReduction="20000"/>
          </a:bodyPr>
          <a:lstStyle/>
          <a:p>
            <a:r>
              <a:rPr lang="en-US" dirty="0" smtClean="0"/>
              <a:t>Tasks to be dealt with include:</a:t>
            </a:r>
          </a:p>
          <a:p>
            <a:r>
              <a:rPr lang="en-US" dirty="0" smtClean="0"/>
              <a:t>Differentiation </a:t>
            </a:r>
            <a:r>
              <a:rPr lang="en-US" dirty="0" smtClean="0"/>
              <a:t>of self from others, particularly the mother</a:t>
            </a:r>
          </a:p>
          <a:p>
            <a:r>
              <a:rPr lang="en-US" dirty="0" smtClean="0"/>
              <a:t>toleration </a:t>
            </a:r>
            <a:r>
              <a:rPr lang="en-US" dirty="0" smtClean="0"/>
              <a:t>of separation from parent</a:t>
            </a:r>
          </a:p>
          <a:p>
            <a:r>
              <a:rPr lang="en-US" dirty="0" smtClean="0"/>
              <a:t>ability </a:t>
            </a:r>
            <a:r>
              <a:rPr lang="en-US" dirty="0" smtClean="0"/>
              <a:t>to delay gratification</a:t>
            </a:r>
          </a:p>
          <a:p>
            <a:r>
              <a:rPr lang="en-US" dirty="0" smtClean="0"/>
              <a:t>control </a:t>
            </a:r>
            <a:r>
              <a:rPr lang="en-US" dirty="0" smtClean="0"/>
              <a:t>over body functions</a:t>
            </a:r>
          </a:p>
          <a:p>
            <a:r>
              <a:rPr lang="en-US" dirty="0" smtClean="0"/>
              <a:t>acquisition </a:t>
            </a:r>
            <a:r>
              <a:rPr lang="en-US" dirty="0" smtClean="0"/>
              <a:t>of socially acceptable behavior</a:t>
            </a:r>
          </a:p>
          <a:p>
            <a:r>
              <a:rPr lang="en-US" dirty="0" smtClean="0"/>
              <a:t>verbal </a:t>
            </a:r>
            <a:r>
              <a:rPr lang="en-US" dirty="0" smtClean="0"/>
              <a:t>means of communication</a:t>
            </a:r>
          </a:p>
          <a:p>
            <a:r>
              <a:rPr lang="en-US" dirty="0" smtClean="0"/>
              <a:t>ability </a:t>
            </a:r>
            <a:r>
              <a:rPr lang="en-US" dirty="0" smtClean="0"/>
              <a:t>to interact with others in a less egocentric manner</a:t>
            </a:r>
          </a:p>
          <a:p>
            <a:endParaRPr lang="en-US" dirty="0" smtClean="0"/>
          </a:p>
          <a:p>
            <a:r>
              <a:rPr lang="en-US" dirty="0" smtClean="0"/>
              <a:t>Some of these tasks may not be completed until adolescence.</a:t>
            </a:r>
          </a:p>
          <a:p>
            <a:endParaRPr lang="en-US" dirty="0"/>
          </a:p>
        </p:txBody>
      </p:sp>
      <p:pic>
        <p:nvPicPr>
          <p:cNvPr id="5" name="Picture 2" descr="C:\Users\Jill\AppData\Local\Microsoft\Windows\Temporary Internet Files\Content.IE5\NTEE3346\MP900438847[1].jpg"/>
          <p:cNvPicPr>
            <a:picLocks noChangeAspect="1" noChangeArrowheads="1"/>
          </p:cNvPicPr>
          <p:nvPr/>
        </p:nvPicPr>
        <p:blipFill>
          <a:blip r:embed="rId2" cstate="print"/>
          <a:srcRect/>
          <a:stretch>
            <a:fillRect/>
          </a:stretch>
        </p:blipFill>
        <p:spPr bwMode="auto">
          <a:xfrm>
            <a:off x="6781800" y="2514600"/>
            <a:ext cx="1828800" cy="1527048"/>
          </a:xfrm>
          <a:prstGeom prst="rect">
            <a:avLst/>
          </a:prstGeom>
          <a:noFill/>
        </p:spPr>
      </p:pic>
    </p:spTree>
  </p:cSld>
  <p:clrMapOvr>
    <a:masterClrMapping/>
  </p:clrMapOvr>
  <p:transition>
    <p:wipe dir="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Developing a Sense of Autonomy</a:t>
            </a:r>
            <a:br>
              <a:rPr lang="en-US" dirty="0" smtClean="0"/>
            </a:br>
            <a:r>
              <a:rPr lang="en-US" dirty="0" smtClean="0"/>
              <a:t>(Erikson)</a:t>
            </a:r>
            <a:endParaRPr lang="en-US" dirty="0"/>
          </a:p>
        </p:txBody>
      </p:sp>
      <p:sp>
        <p:nvSpPr>
          <p:cNvPr id="3" name="Footer Placeholder 2"/>
          <p:cNvSpPr>
            <a:spLocks noGrp="1"/>
          </p:cNvSpPr>
          <p:nvPr>
            <p:ph type="ftr" sz="quarter" idx="11"/>
          </p:nvPr>
        </p:nvSpPr>
        <p:spPr>
          <a:xfrm>
            <a:off x="457200" y="6248206"/>
            <a:ext cx="8153400" cy="365125"/>
          </a:xfrm>
        </p:spPr>
        <p:txBody>
          <a:bodyPr/>
          <a:lstStyle/>
          <a:p>
            <a:r>
              <a:rPr lang="en-US" dirty="0" smtClean="0"/>
              <a:t>Perry, S., </a:t>
            </a:r>
            <a:r>
              <a:rPr lang="en-US" dirty="0" err="1" smtClean="0"/>
              <a:t>Hockenberry</a:t>
            </a:r>
            <a:r>
              <a:rPr lang="en-US" dirty="0" smtClean="0"/>
              <a:t>, M., </a:t>
            </a:r>
            <a:r>
              <a:rPr lang="en-US" dirty="0" err="1" smtClean="0"/>
              <a:t>Lowdermilk</a:t>
            </a:r>
            <a:r>
              <a:rPr lang="en-US" dirty="0" smtClean="0"/>
              <a:t>, D., &amp; Wilson, D. (2009). Maternal child nursing care. (4th </a:t>
            </a:r>
            <a:r>
              <a:rPr lang="en-US" dirty="0" err="1" smtClean="0"/>
              <a:t>ed</a:t>
            </a:r>
            <a:r>
              <a:rPr lang="en-US" dirty="0" smtClean="0"/>
              <a:t>). Mosby Inc.</a:t>
            </a:r>
            <a:endParaRPr lang="en-US" dirty="0"/>
          </a:p>
        </p:txBody>
      </p:sp>
      <p:sp>
        <p:nvSpPr>
          <p:cNvPr id="4" name="Content Placeholder 3"/>
          <p:cNvSpPr>
            <a:spLocks noGrp="1"/>
          </p:cNvSpPr>
          <p:nvPr>
            <p:ph sz="quarter" idx="1"/>
          </p:nvPr>
        </p:nvSpPr>
        <p:spPr/>
        <p:txBody>
          <a:bodyPr>
            <a:normAutofit fontScale="70000" lnSpcReduction="20000"/>
          </a:bodyPr>
          <a:lstStyle/>
          <a:p>
            <a:r>
              <a:rPr lang="en-US" dirty="0" smtClean="0"/>
              <a:t>The developmental task of toddlerhood is acquiring a sense of autonomy while overcoming a sense of doubt and shame.</a:t>
            </a:r>
          </a:p>
          <a:p>
            <a:r>
              <a:rPr lang="en-US" dirty="0" smtClean="0"/>
              <a:t>To promote autonomy allow the toddler to perform tasks independently</a:t>
            </a:r>
            <a:r>
              <a:rPr lang="en-US" dirty="0" smtClean="0"/>
              <a:t>.</a:t>
            </a:r>
            <a:endParaRPr lang="en-US" dirty="0" smtClean="0"/>
          </a:p>
          <a:p>
            <a:r>
              <a:rPr lang="en-US" dirty="0" smtClean="0"/>
              <a:t>During this struggle to achieve autonomy characteristics such as negativism are common.  The word no becomes persistent and rapid mood swings can be involved.  This can lead to temper tantrums.  When scolded the child almost instantly needs comforted</a:t>
            </a:r>
            <a:r>
              <a:rPr lang="en-US" dirty="0" smtClean="0"/>
              <a:t>.</a:t>
            </a:r>
            <a:endParaRPr lang="en-US" dirty="0" smtClean="0"/>
          </a:p>
          <a:p>
            <a:r>
              <a:rPr lang="en-US" dirty="0" smtClean="0"/>
              <a:t>Parents can try to offer the child choices when appropriate  and when child</a:t>
            </a:r>
          </a:p>
          <a:p>
            <a:r>
              <a:rPr lang="en-US" dirty="0" smtClean="0"/>
              <a:t>is negative parents need to proceed as </a:t>
            </a:r>
            <a:r>
              <a:rPr lang="en-US" dirty="0" err="1" smtClean="0"/>
              <a:t>plannedand</a:t>
            </a:r>
            <a:r>
              <a:rPr lang="en-US" dirty="0" smtClean="0"/>
              <a:t> make the choice for                         the child</a:t>
            </a:r>
            <a:r>
              <a:rPr lang="en-US" dirty="0" smtClean="0"/>
              <a:t>.</a:t>
            </a:r>
            <a:endParaRPr lang="en-US" dirty="0" smtClean="0"/>
          </a:p>
          <a:p>
            <a:r>
              <a:rPr lang="en-US" dirty="0" smtClean="0"/>
              <a:t>Ritualism is also common.  Maintaining sameness and reliability </a:t>
            </a:r>
          </a:p>
          <a:p>
            <a:r>
              <a:rPr lang="en-US" dirty="0" smtClean="0"/>
              <a:t>provides a sense of comfort in the environment which allows the child </a:t>
            </a:r>
          </a:p>
          <a:p>
            <a:r>
              <a:rPr lang="en-US" dirty="0" smtClean="0"/>
              <a:t>to safely exert their autonomy. </a:t>
            </a:r>
          </a:p>
        </p:txBody>
      </p:sp>
      <p:pic>
        <p:nvPicPr>
          <p:cNvPr id="5" name="Picture 2" descr="C:\Users\Jill\AppData\Local\Microsoft\Windows\Temporary Internet Files\Content.IE5\CL7FNOOY\MP900448663[1].jpg"/>
          <p:cNvPicPr>
            <a:picLocks noChangeAspect="1" noChangeArrowheads="1"/>
          </p:cNvPicPr>
          <p:nvPr/>
        </p:nvPicPr>
        <p:blipFill>
          <a:blip r:embed="rId2" cstate="print"/>
          <a:srcRect/>
          <a:stretch>
            <a:fillRect/>
          </a:stretch>
        </p:blipFill>
        <p:spPr bwMode="auto">
          <a:xfrm>
            <a:off x="7543800" y="152400"/>
            <a:ext cx="1364876" cy="1371600"/>
          </a:xfrm>
          <a:prstGeom prst="rect">
            <a:avLst/>
          </a:prstGeom>
          <a:noFill/>
        </p:spPr>
      </p:pic>
    </p:spTree>
  </p:cSld>
  <p:clrMapOvr>
    <a:masterClrMapping/>
  </p:clrMapOvr>
  <p:transition>
    <p:wipe dir="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Toilet Training: Assessing Readiness</a:t>
            </a:r>
            <a:endParaRPr lang="en-US" dirty="0"/>
          </a:p>
        </p:txBody>
      </p:sp>
      <p:sp>
        <p:nvSpPr>
          <p:cNvPr id="3" name="Footer Placeholder 2"/>
          <p:cNvSpPr>
            <a:spLocks noGrp="1"/>
          </p:cNvSpPr>
          <p:nvPr>
            <p:ph type="ftr" sz="quarter" idx="11"/>
          </p:nvPr>
        </p:nvSpPr>
        <p:spPr>
          <a:xfrm>
            <a:off x="609600" y="6248206"/>
            <a:ext cx="8229600" cy="365125"/>
          </a:xfrm>
        </p:spPr>
        <p:txBody>
          <a:bodyPr/>
          <a:lstStyle/>
          <a:p>
            <a:r>
              <a:rPr lang="en-US" dirty="0" smtClean="0"/>
              <a:t>Perry, S., </a:t>
            </a:r>
            <a:r>
              <a:rPr lang="en-US" dirty="0" err="1" smtClean="0"/>
              <a:t>Hockenberry</a:t>
            </a:r>
            <a:r>
              <a:rPr lang="en-US" dirty="0" smtClean="0"/>
              <a:t>, M., </a:t>
            </a:r>
            <a:r>
              <a:rPr lang="en-US" dirty="0" err="1" smtClean="0"/>
              <a:t>Lowdermilk</a:t>
            </a:r>
            <a:r>
              <a:rPr lang="en-US" dirty="0" smtClean="0"/>
              <a:t>, D., &amp; Wilson, D. (2009). Maternal child nursing care. (4th </a:t>
            </a:r>
            <a:r>
              <a:rPr lang="en-US" dirty="0" err="1" smtClean="0"/>
              <a:t>ed</a:t>
            </a:r>
            <a:r>
              <a:rPr lang="en-US" dirty="0" smtClean="0"/>
              <a:t>). Mosby Inc.</a:t>
            </a:r>
            <a:endParaRPr lang="en-US" dirty="0"/>
          </a:p>
        </p:txBody>
      </p:sp>
      <p:sp>
        <p:nvSpPr>
          <p:cNvPr id="4" name="Content Placeholder 3"/>
          <p:cNvSpPr>
            <a:spLocks noGrp="1"/>
          </p:cNvSpPr>
          <p:nvPr>
            <p:ph sz="quarter" idx="1"/>
          </p:nvPr>
        </p:nvSpPr>
        <p:spPr>
          <a:xfrm>
            <a:off x="228600" y="1676400"/>
            <a:ext cx="7924800" cy="4572000"/>
          </a:xfrm>
        </p:spPr>
        <p:txBody>
          <a:bodyPr>
            <a:normAutofit fontScale="92500" lnSpcReduction="20000"/>
          </a:bodyPr>
          <a:lstStyle/>
          <a:p>
            <a:pPr marL="514350" indent="-514350">
              <a:buAutoNum type="arabicPeriod"/>
            </a:pPr>
            <a:r>
              <a:rPr lang="en-US" dirty="0" smtClean="0"/>
              <a:t>Physical </a:t>
            </a:r>
            <a:r>
              <a:rPr lang="en-US" dirty="0" smtClean="0"/>
              <a:t>readiness is usually by 18-24 mo of </a:t>
            </a:r>
            <a:r>
              <a:rPr lang="en-US" dirty="0" smtClean="0"/>
              <a:t>age</a:t>
            </a:r>
          </a:p>
          <a:p>
            <a:pPr marL="514350" indent="-514350">
              <a:buAutoNum type="arabicPeriod"/>
            </a:pPr>
            <a:r>
              <a:rPr lang="en-US" dirty="0" smtClean="0"/>
              <a:t>Child </a:t>
            </a:r>
            <a:r>
              <a:rPr lang="en-US" dirty="0" smtClean="0"/>
              <a:t>needs to have the ability to stay dry for two or more hours and have regular bowel </a:t>
            </a:r>
            <a:r>
              <a:rPr lang="en-US" dirty="0" smtClean="0"/>
              <a:t>movements.</a:t>
            </a:r>
          </a:p>
          <a:p>
            <a:pPr marL="514350" indent="-514350">
              <a:buAutoNum type="arabicPeriod"/>
            </a:pPr>
            <a:r>
              <a:rPr lang="en-US" dirty="0" smtClean="0"/>
              <a:t>Child </a:t>
            </a:r>
            <a:r>
              <a:rPr lang="en-US" dirty="0" smtClean="0"/>
              <a:t>needs to recognize the urge to defecate or urinate, be able to communicate the need, and then follow directions for the appropriate </a:t>
            </a:r>
            <a:r>
              <a:rPr lang="en-US" dirty="0" smtClean="0"/>
              <a:t>behavior.</a:t>
            </a:r>
          </a:p>
          <a:p>
            <a:pPr marL="514350" indent="-514350">
              <a:buAutoNum type="arabicPeriod"/>
            </a:pPr>
            <a:r>
              <a:rPr lang="en-US" dirty="0" smtClean="0"/>
              <a:t>Child </a:t>
            </a:r>
            <a:r>
              <a:rPr lang="en-US" dirty="0" smtClean="0"/>
              <a:t>needs to express willingness to please parents, have the ability to sit on potty for 5-10 minutes w/o fussing, and shows an immediate need to change a wet/dirty </a:t>
            </a:r>
            <a:r>
              <a:rPr lang="en-US" dirty="0" smtClean="0"/>
              <a:t>diaper.</a:t>
            </a:r>
          </a:p>
          <a:p>
            <a:pPr marL="514350" indent="-514350">
              <a:buAutoNum type="arabicPeriod"/>
            </a:pPr>
            <a:r>
              <a:rPr lang="en-US" dirty="0" smtClean="0"/>
              <a:t>Parents </a:t>
            </a:r>
            <a:r>
              <a:rPr lang="en-US" dirty="0" smtClean="0"/>
              <a:t>need to recognize child’s readiness and be willing to invest the time necessary for toilet training.</a:t>
            </a:r>
          </a:p>
          <a:p>
            <a:endParaRPr lang="en-US" dirty="0"/>
          </a:p>
        </p:txBody>
      </p:sp>
      <p:pic>
        <p:nvPicPr>
          <p:cNvPr id="5" name="Picture 4" descr="C:\Users\Jill\AppData\Local\Microsoft\Windows\Temporary Internet Files\Content.IE5\CL7FNOOY\MC900391644[1].wmf"/>
          <p:cNvPicPr>
            <a:picLocks noChangeAspect="1" noChangeArrowheads="1"/>
          </p:cNvPicPr>
          <p:nvPr/>
        </p:nvPicPr>
        <p:blipFill>
          <a:blip r:embed="rId2" cstate="print"/>
          <a:srcRect/>
          <a:stretch>
            <a:fillRect/>
          </a:stretch>
        </p:blipFill>
        <p:spPr bwMode="auto">
          <a:xfrm rot="20466271">
            <a:off x="7461115" y="901749"/>
            <a:ext cx="1531575" cy="1189330"/>
          </a:xfrm>
          <a:prstGeom prst="rect">
            <a:avLst/>
          </a:prstGeom>
          <a:noFill/>
        </p:spPr>
      </p:pic>
    </p:spTree>
  </p:cSld>
  <p:clrMapOvr>
    <a:masterClrMapping/>
  </p:clrMapOvr>
  <p:transition>
    <p:wipe dir="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Toilet Training Tips for Parents</a:t>
            </a:r>
            <a:endParaRPr lang="en-US" dirty="0"/>
          </a:p>
        </p:txBody>
      </p:sp>
      <p:sp>
        <p:nvSpPr>
          <p:cNvPr id="3" name="Footer Placeholder 2"/>
          <p:cNvSpPr>
            <a:spLocks noGrp="1"/>
          </p:cNvSpPr>
          <p:nvPr>
            <p:ph type="ftr" sz="quarter" idx="11"/>
          </p:nvPr>
        </p:nvSpPr>
        <p:spPr>
          <a:xfrm>
            <a:off x="609600" y="6248206"/>
            <a:ext cx="8305800" cy="365125"/>
          </a:xfrm>
        </p:spPr>
        <p:txBody>
          <a:bodyPr/>
          <a:lstStyle/>
          <a:p>
            <a:r>
              <a:rPr lang="en-US" dirty="0" smtClean="0"/>
              <a:t>Perry, S., </a:t>
            </a:r>
            <a:r>
              <a:rPr lang="en-US" dirty="0" err="1" smtClean="0"/>
              <a:t>Hockenberry</a:t>
            </a:r>
            <a:r>
              <a:rPr lang="en-US" dirty="0" smtClean="0"/>
              <a:t>, M., </a:t>
            </a:r>
            <a:r>
              <a:rPr lang="en-US" dirty="0" err="1" smtClean="0"/>
              <a:t>Lowdermilk</a:t>
            </a:r>
            <a:r>
              <a:rPr lang="en-US" dirty="0" smtClean="0"/>
              <a:t>, D., &amp; Wilson, D. (2009). Maternal child nursing care. (4th </a:t>
            </a:r>
            <a:r>
              <a:rPr lang="en-US" dirty="0" err="1" smtClean="0"/>
              <a:t>ed</a:t>
            </a:r>
            <a:r>
              <a:rPr lang="en-US" dirty="0" smtClean="0"/>
              <a:t>). Mosby Inc.</a:t>
            </a:r>
            <a:endParaRPr lang="en-US" dirty="0"/>
          </a:p>
        </p:txBody>
      </p:sp>
      <p:sp>
        <p:nvSpPr>
          <p:cNvPr id="4" name="Content Placeholder 3"/>
          <p:cNvSpPr>
            <a:spLocks noGrp="1"/>
          </p:cNvSpPr>
          <p:nvPr>
            <p:ph sz="quarter" idx="1"/>
          </p:nvPr>
        </p:nvSpPr>
        <p:spPr/>
        <p:txBody>
          <a:bodyPr>
            <a:normAutofit lnSpcReduction="10000"/>
          </a:bodyPr>
          <a:lstStyle/>
          <a:p>
            <a:pPr marL="342900" indent="-342900">
              <a:buAutoNum type="arabicPeriod"/>
            </a:pPr>
            <a:r>
              <a:rPr lang="en-US" dirty="0" smtClean="0"/>
              <a:t>Begin when toddler demonstrates readiness.</a:t>
            </a:r>
          </a:p>
          <a:p>
            <a:pPr marL="342900" indent="-342900">
              <a:buAutoNum type="arabicPeriod"/>
            </a:pPr>
            <a:r>
              <a:rPr lang="en-US" dirty="0" smtClean="0"/>
              <a:t>Provide a pleasant mood.</a:t>
            </a:r>
          </a:p>
          <a:p>
            <a:pPr marL="342900" indent="-342900">
              <a:buAutoNum type="arabicPeriod"/>
            </a:pPr>
            <a:r>
              <a:rPr lang="en-US" dirty="0" smtClean="0"/>
              <a:t>Use a potty seat or potty chair.</a:t>
            </a:r>
          </a:p>
          <a:p>
            <a:pPr marL="342900" indent="-342900">
              <a:buAutoNum type="arabicPeriod"/>
            </a:pPr>
            <a:r>
              <a:rPr lang="en-US" dirty="0" smtClean="0"/>
              <a:t>Be aware that the child is curious about excretion products</a:t>
            </a:r>
          </a:p>
          <a:p>
            <a:pPr marL="342900" indent="-342900">
              <a:buAutoNum type="arabicPeriod"/>
            </a:pPr>
            <a:r>
              <a:rPr lang="en-US" dirty="0" smtClean="0"/>
              <a:t>Don’t refer to bowel movements as being “dirty” or “yucky”. </a:t>
            </a:r>
          </a:p>
          <a:p>
            <a:pPr marL="342900" indent="-342900">
              <a:buAutoNum type="arabicPeriod"/>
            </a:pPr>
            <a:r>
              <a:rPr lang="en-US" dirty="0" smtClean="0"/>
              <a:t>Teach hand washing.</a:t>
            </a:r>
          </a:p>
          <a:p>
            <a:pPr marL="342900" indent="-342900">
              <a:buAutoNum type="arabicPeriod"/>
            </a:pPr>
            <a:r>
              <a:rPr lang="en-US" dirty="0" smtClean="0"/>
              <a:t>Teach front to back wiping. </a:t>
            </a:r>
          </a:p>
          <a:p>
            <a:endParaRPr lang="en-US" dirty="0"/>
          </a:p>
        </p:txBody>
      </p:sp>
      <p:pic>
        <p:nvPicPr>
          <p:cNvPr id="6" name="Picture 3" descr="C:\Users\Jill\AppData\Local\Microsoft\Windows\Temporary Internet Files\Content.IE5\9Y642IXK\MC900139711[1].wmf"/>
          <p:cNvPicPr>
            <a:picLocks noChangeAspect="1" noChangeArrowheads="1"/>
          </p:cNvPicPr>
          <p:nvPr/>
        </p:nvPicPr>
        <p:blipFill>
          <a:blip r:embed="rId2" cstate="print"/>
          <a:srcRect/>
          <a:stretch>
            <a:fillRect/>
          </a:stretch>
        </p:blipFill>
        <p:spPr bwMode="auto">
          <a:xfrm rot="677527">
            <a:off x="6090028" y="4506224"/>
            <a:ext cx="1828800" cy="1676400"/>
          </a:xfrm>
          <a:prstGeom prst="rect">
            <a:avLst/>
          </a:prstGeom>
          <a:noFill/>
        </p:spPr>
      </p:pic>
    </p:spTree>
  </p:cSld>
  <p:clrMapOvr>
    <a:masterClrMapping/>
  </p:clrMapOvr>
  <p:transition>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Physical Growth Changes</a:t>
            </a:r>
            <a:br>
              <a:rPr lang="en-US" dirty="0" smtClean="0"/>
            </a:br>
            <a:r>
              <a:rPr lang="en-US" dirty="0" smtClean="0"/>
              <a:t>Maturation of Systems</a:t>
            </a:r>
            <a:endParaRPr lang="en-US" dirty="0"/>
          </a:p>
        </p:txBody>
      </p:sp>
      <p:sp>
        <p:nvSpPr>
          <p:cNvPr id="3" name="Content Placeholder 2"/>
          <p:cNvSpPr>
            <a:spLocks noGrp="1"/>
          </p:cNvSpPr>
          <p:nvPr>
            <p:ph sz="quarter" idx="1"/>
          </p:nvPr>
        </p:nvSpPr>
        <p:spPr/>
        <p:txBody>
          <a:bodyPr/>
          <a:lstStyle/>
          <a:p>
            <a:r>
              <a:rPr lang="en-US" dirty="0" smtClean="0"/>
              <a:t>Most of the physiologic systems are relatively mature by the end of toddlerhood</a:t>
            </a:r>
          </a:p>
          <a:p>
            <a:r>
              <a:rPr lang="en-US" dirty="0" smtClean="0"/>
              <a:t>Volume of the respiratory tract and growth of associated structures increase, which lessens some of the factors that predisposed the infant to frequent and serious infections</a:t>
            </a:r>
          </a:p>
          <a:p>
            <a:r>
              <a:rPr lang="en-US" dirty="0" smtClean="0"/>
              <a:t>Respiratory rate and heart rate slow</a:t>
            </a:r>
          </a:p>
          <a:p>
            <a:r>
              <a:rPr lang="en-US" dirty="0" smtClean="0"/>
              <a:t>Blood pressure increases</a:t>
            </a:r>
          </a:p>
          <a:p>
            <a:r>
              <a:rPr lang="en-US" dirty="0" smtClean="0"/>
              <a:t>Respirations are abdominal</a:t>
            </a:r>
          </a:p>
          <a:p>
            <a:endParaRPr lang="en-US" dirty="0"/>
          </a:p>
        </p:txBody>
      </p:sp>
      <p:sp>
        <p:nvSpPr>
          <p:cNvPr id="4" name="Footer Placeholder 3"/>
          <p:cNvSpPr>
            <a:spLocks noGrp="1"/>
          </p:cNvSpPr>
          <p:nvPr>
            <p:ph type="ftr" sz="quarter" idx="11"/>
          </p:nvPr>
        </p:nvSpPr>
        <p:spPr>
          <a:xfrm>
            <a:off x="609600" y="6248206"/>
            <a:ext cx="8229600" cy="365125"/>
          </a:xfrm>
        </p:spPr>
        <p:txBody>
          <a:bodyPr/>
          <a:lstStyle/>
          <a:p>
            <a:r>
              <a:rPr lang="en-US" dirty="0" smtClean="0"/>
              <a:t>Perry, S., </a:t>
            </a:r>
            <a:r>
              <a:rPr lang="en-US" dirty="0" err="1" smtClean="0"/>
              <a:t>Hockenberry</a:t>
            </a:r>
            <a:r>
              <a:rPr lang="en-US" dirty="0" smtClean="0"/>
              <a:t>, M., </a:t>
            </a:r>
            <a:r>
              <a:rPr lang="en-US" dirty="0" err="1" smtClean="0"/>
              <a:t>Lowdermilk</a:t>
            </a:r>
            <a:r>
              <a:rPr lang="en-US" dirty="0" smtClean="0"/>
              <a:t>, D., &amp; Wilson, D. (2009). Maternal child nursing care. (4th </a:t>
            </a:r>
            <a:r>
              <a:rPr lang="en-US" dirty="0" err="1" smtClean="0"/>
              <a:t>ed</a:t>
            </a:r>
            <a:r>
              <a:rPr lang="en-US" dirty="0" smtClean="0"/>
              <a:t>). Mosby Inc.</a:t>
            </a:r>
            <a:endParaRPr lang="en-US" dirty="0"/>
          </a:p>
        </p:txBody>
      </p:sp>
    </p:spTree>
  </p:cSld>
  <p:clrMapOvr>
    <a:masterClrMapping/>
  </p:clrMapOvr>
  <p:transition>
    <p:wipe dir="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Toddler Nutrition</a:t>
            </a:r>
            <a:endParaRPr lang="en-US" dirty="0"/>
          </a:p>
        </p:txBody>
      </p:sp>
      <p:sp>
        <p:nvSpPr>
          <p:cNvPr id="3" name="Footer Placeholder 2"/>
          <p:cNvSpPr>
            <a:spLocks noGrp="1"/>
          </p:cNvSpPr>
          <p:nvPr>
            <p:ph type="ftr" sz="quarter" idx="11"/>
          </p:nvPr>
        </p:nvSpPr>
        <p:spPr>
          <a:xfrm>
            <a:off x="609600" y="6248206"/>
            <a:ext cx="8229600" cy="365125"/>
          </a:xfrm>
        </p:spPr>
        <p:txBody>
          <a:bodyPr/>
          <a:lstStyle/>
          <a:p>
            <a:r>
              <a:rPr lang="en-US" dirty="0" smtClean="0"/>
              <a:t>Perry, S., </a:t>
            </a:r>
            <a:r>
              <a:rPr lang="en-US" dirty="0" err="1" smtClean="0"/>
              <a:t>Hockenberry</a:t>
            </a:r>
            <a:r>
              <a:rPr lang="en-US" dirty="0" smtClean="0"/>
              <a:t>, M., </a:t>
            </a:r>
            <a:r>
              <a:rPr lang="en-US" dirty="0" err="1" smtClean="0"/>
              <a:t>Lowdermilk</a:t>
            </a:r>
            <a:r>
              <a:rPr lang="en-US" dirty="0" smtClean="0"/>
              <a:t>, D., &amp; Wilson, D. (2009). Maternal child nursing care. (4th </a:t>
            </a:r>
            <a:r>
              <a:rPr lang="en-US" dirty="0" err="1" smtClean="0"/>
              <a:t>ed</a:t>
            </a:r>
            <a:r>
              <a:rPr lang="en-US" dirty="0" smtClean="0"/>
              <a:t>). Mosby Inc.</a:t>
            </a:r>
            <a:endParaRPr lang="en-US" dirty="0"/>
          </a:p>
        </p:txBody>
      </p:sp>
      <p:sp>
        <p:nvSpPr>
          <p:cNvPr id="4" name="Content Placeholder 3"/>
          <p:cNvSpPr>
            <a:spLocks noGrp="1"/>
          </p:cNvSpPr>
          <p:nvPr>
            <p:ph sz="quarter" idx="1"/>
          </p:nvPr>
        </p:nvSpPr>
        <p:spPr/>
        <p:txBody>
          <a:bodyPr>
            <a:normAutofit fontScale="77500" lnSpcReduction="20000"/>
          </a:bodyPr>
          <a:lstStyle/>
          <a:p>
            <a:r>
              <a:rPr lang="en-US" dirty="0" smtClean="0"/>
              <a:t>From 12-18 </a:t>
            </a:r>
            <a:r>
              <a:rPr lang="en-US" dirty="0" err="1" smtClean="0"/>
              <a:t>mos</a:t>
            </a:r>
            <a:r>
              <a:rPr lang="en-US" dirty="0" smtClean="0"/>
              <a:t> growth rate slows, decreasing the child’s need for calories, protein, and fluid. These needs should be based on the Food Pyramid guidelines for example milk intake decreases to 2-3 servings a day.  Portions should not be adult size and be appropriate for their age.  Use the guidelines:</a:t>
            </a:r>
          </a:p>
          <a:p>
            <a:r>
              <a:rPr lang="en-US" dirty="0" smtClean="0"/>
              <a:t>1tbsp </a:t>
            </a:r>
            <a:r>
              <a:rPr lang="en-US" dirty="0" smtClean="0"/>
              <a:t>of solid food per year of age or 1/4 to 1/3 the size of the adult portion</a:t>
            </a:r>
            <a:r>
              <a:rPr lang="en-US" dirty="0" smtClean="0"/>
              <a:t>.</a:t>
            </a:r>
            <a:endParaRPr lang="en-US" dirty="0" smtClean="0"/>
          </a:p>
          <a:p>
            <a:r>
              <a:rPr lang="en-US" dirty="0" smtClean="0"/>
              <a:t>Decreased appetite is apparent (physiologic anorexia); child may appear to be a picky eater.  They are unaware of the nutritional value of food and begin to recognize the pleasure of eating and the social aspect of mealtime.  They may refuse to eat a food that they see someone else refuse</a:t>
            </a:r>
            <a:r>
              <a:rPr lang="en-US" dirty="0" smtClean="0"/>
              <a:t>.</a:t>
            </a:r>
            <a:endParaRPr lang="en-US" dirty="0" smtClean="0"/>
          </a:p>
          <a:p>
            <a:r>
              <a:rPr lang="en-US" dirty="0" smtClean="0"/>
              <a:t>Do not force a toddler to eat this can promote future eating problems instead offer finger foods and provide choices.</a:t>
            </a:r>
          </a:p>
          <a:p>
            <a:endParaRPr lang="en-US" dirty="0"/>
          </a:p>
        </p:txBody>
      </p:sp>
    </p:spTree>
  </p:cSld>
  <p:clrMapOvr>
    <a:masterClrMapping/>
  </p:clrMapOvr>
  <p:transition>
    <p:wipe dir="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Dangerous Foods For Toddlers</a:t>
            </a:r>
            <a:endParaRPr lang="en-US" dirty="0"/>
          </a:p>
        </p:txBody>
      </p:sp>
      <p:sp>
        <p:nvSpPr>
          <p:cNvPr id="3" name="Footer Placeholder 2"/>
          <p:cNvSpPr>
            <a:spLocks noGrp="1"/>
          </p:cNvSpPr>
          <p:nvPr>
            <p:ph type="ftr" sz="quarter" idx="11"/>
          </p:nvPr>
        </p:nvSpPr>
        <p:spPr>
          <a:xfrm>
            <a:off x="609600" y="6248206"/>
            <a:ext cx="8229600" cy="365125"/>
          </a:xfrm>
        </p:spPr>
        <p:txBody>
          <a:bodyPr/>
          <a:lstStyle/>
          <a:p>
            <a:r>
              <a:rPr lang="en-US" dirty="0" smtClean="0"/>
              <a:t>Perry, S., </a:t>
            </a:r>
            <a:r>
              <a:rPr lang="en-US" dirty="0" err="1" smtClean="0"/>
              <a:t>Hockenberry</a:t>
            </a:r>
            <a:r>
              <a:rPr lang="en-US" dirty="0" smtClean="0"/>
              <a:t>, M., </a:t>
            </a:r>
            <a:r>
              <a:rPr lang="en-US" dirty="0" err="1" smtClean="0"/>
              <a:t>Lowdermilk</a:t>
            </a:r>
            <a:r>
              <a:rPr lang="en-US" dirty="0" smtClean="0"/>
              <a:t>, D., &amp; Wilson, D. (2009). Maternal child nursing care. (4th </a:t>
            </a:r>
            <a:r>
              <a:rPr lang="en-US" dirty="0" err="1" smtClean="0"/>
              <a:t>ed</a:t>
            </a:r>
            <a:r>
              <a:rPr lang="en-US" dirty="0" smtClean="0"/>
              <a:t>). Mosby Inc.</a:t>
            </a:r>
            <a:endParaRPr lang="en-US" dirty="0"/>
          </a:p>
        </p:txBody>
      </p:sp>
      <p:sp>
        <p:nvSpPr>
          <p:cNvPr id="4" name="Content Placeholder 3"/>
          <p:cNvSpPr>
            <a:spLocks noGrp="1"/>
          </p:cNvSpPr>
          <p:nvPr>
            <p:ph sz="quarter" idx="1"/>
          </p:nvPr>
        </p:nvSpPr>
        <p:spPr>
          <a:xfrm>
            <a:off x="612648" y="1600200"/>
            <a:ext cx="6245352" cy="3200400"/>
          </a:xfrm>
        </p:spPr>
        <p:txBody>
          <a:bodyPr>
            <a:normAutofit fontScale="70000" lnSpcReduction="20000"/>
          </a:bodyPr>
          <a:lstStyle/>
          <a:p>
            <a:r>
              <a:rPr lang="en-US" dirty="0" smtClean="0"/>
              <a:t>Some foods are easily aspirated by toddlers.  </a:t>
            </a:r>
          </a:p>
          <a:p>
            <a:r>
              <a:rPr lang="en-US" dirty="0" smtClean="0"/>
              <a:t>Foods to avoid include:</a:t>
            </a:r>
          </a:p>
          <a:p>
            <a:r>
              <a:rPr lang="en-US" dirty="0" smtClean="0"/>
              <a:t>Nuts</a:t>
            </a:r>
            <a:endParaRPr lang="en-US" dirty="0" smtClean="0"/>
          </a:p>
          <a:p>
            <a:r>
              <a:rPr lang="en-US" dirty="0" smtClean="0"/>
              <a:t>H</a:t>
            </a:r>
            <a:r>
              <a:rPr lang="en-US" dirty="0" smtClean="0"/>
              <a:t>otdogs</a:t>
            </a:r>
            <a:endParaRPr lang="en-US" dirty="0" smtClean="0"/>
          </a:p>
          <a:p>
            <a:r>
              <a:rPr lang="en-US" dirty="0" smtClean="0"/>
              <a:t>G</a:t>
            </a:r>
            <a:r>
              <a:rPr lang="en-US" dirty="0" smtClean="0"/>
              <a:t>rapes</a:t>
            </a:r>
            <a:endParaRPr lang="en-US" dirty="0" smtClean="0"/>
          </a:p>
          <a:p>
            <a:r>
              <a:rPr lang="en-US" dirty="0" smtClean="0"/>
              <a:t>Candy</a:t>
            </a:r>
            <a:endParaRPr lang="en-US" dirty="0" smtClean="0"/>
          </a:p>
          <a:p>
            <a:r>
              <a:rPr lang="en-US" dirty="0" smtClean="0"/>
              <a:t>C</a:t>
            </a:r>
            <a:r>
              <a:rPr lang="en-US" dirty="0" smtClean="0"/>
              <a:t>arrots</a:t>
            </a:r>
            <a:endParaRPr lang="en-US" dirty="0" smtClean="0"/>
          </a:p>
          <a:p>
            <a:r>
              <a:rPr lang="en-US" dirty="0" smtClean="0"/>
              <a:t>P</a:t>
            </a:r>
            <a:r>
              <a:rPr lang="en-US" dirty="0" smtClean="0"/>
              <a:t>opcorn</a:t>
            </a:r>
            <a:endParaRPr lang="en-US" dirty="0" smtClean="0"/>
          </a:p>
          <a:p>
            <a:r>
              <a:rPr lang="en-US" dirty="0" smtClean="0"/>
              <a:t>F</a:t>
            </a:r>
            <a:r>
              <a:rPr lang="en-US" dirty="0" smtClean="0"/>
              <a:t>ruit </a:t>
            </a:r>
            <a:r>
              <a:rPr lang="en-US" dirty="0" smtClean="0"/>
              <a:t>gel snacks</a:t>
            </a:r>
          </a:p>
          <a:p>
            <a:endParaRPr lang="en-US" dirty="0"/>
          </a:p>
        </p:txBody>
      </p:sp>
      <p:pic>
        <p:nvPicPr>
          <p:cNvPr id="5" name="Picture 2" descr="C:\Users\Jill\AppData\Local\Microsoft\Windows\Temporary Internet Files\Content.IE5\CL7FNOOY\MP900443692[1].jpg"/>
          <p:cNvPicPr>
            <a:picLocks noChangeAspect="1" noChangeArrowheads="1"/>
          </p:cNvPicPr>
          <p:nvPr/>
        </p:nvPicPr>
        <p:blipFill>
          <a:blip r:embed="rId2" cstate="print"/>
          <a:srcRect/>
          <a:stretch>
            <a:fillRect/>
          </a:stretch>
        </p:blipFill>
        <p:spPr bwMode="auto">
          <a:xfrm rot="20699339">
            <a:off x="5868919" y="1402554"/>
            <a:ext cx="1600200" cy="1399365"/>
          </a:xfrm>
          <a:prstGeom prst="rect">
            <a:avLst/>
          </a:prstGeom>
          <a:noFill/>
        </p:spPr>
      </p:pic>
      <p:pic>
        <p:nvPicPr>
          <p:cNvPr id="6" name="Picture 11" descr="C:\Users\Jill\AppData\Local\Microsoft\Windows\Temporary Internet Files\Content.IE5\CL7FNOOY\MP900049619[1].jpg"/>
          <p:cNvPicPr>
            <a:picLocks noChangeAspect="1" noChangeArrowheads="1"/>
          </p:cNvPicPr>
          <p:nvPr/>
        </p:nvPicPr>
        <p:blipFill>
          <a:blip r:embed="rId3" cstate="print"/>
          <a:srcRect/>
          <a:stretch>
            <a:fillRect/>
          </a:stretch>
        </p:blipFill>
        <p:spPr bwMode="auto">
          <a:xfrm rot="841090">
            <a:off x="685800" y="4800600"/>
            <a:ext cx="2001982" cy="1295400"/>
          </a:xfrm>
          <a:prstGeom prst="rect">
            <a:avLst/>
          </a:prstGeom>
          <a:noFill/>
        </p:spPr>
      </p:pic>
      <p:pic>
        <p:nvPicPr>
          <p:cNvPr id="7" name="Picture 8" descr="C:\Users\Jill\AppData\Local\Microsoft\Windows\Temporary Internet Files\Content.IE5\NTEE3346\MP900425510[1].jpg"/>
          <p:cNvPicPr>
            <a:picLocks noChangeAspect="1" noChangeArrowheads="1"/>
          </p:cNvPicPr>
          <p:nvPr/>
        </p:nvPicPr>
        <p:blipFill>
          <a:blip r:embed="rId4" cstate="print"/>
          <a:srcRect/>
          <a:stretch>
            <a:fillRect/>
          </a:stretch>
        </p:blipFill>
        <p:spPr bwMode="auto">
          <a:xfrm rot="20744023">
            <a:off x="2514600" y="2438400"/>
            <a:ext cx="1975104" cy="1371600"/>
          </a:xfrm>
          <a:prstGeom prst="rect">
            <a:avLst/>
          </a:prstGeom>
          <a:noFill/>
        </p:spPr>
      </p:pic>
      <p:pic>
        <p:nvPicPr>
          <p:cNvPr id="8" name="Picture 9" descr="C:\Users\Jill\AppData\Local\Microsoft\Windows\Temporary Internet Files\Content.IE5\I3VLX31M\MP900442837[1].jpg"/>
          <p:cNvPicPr>
            <a:picLocks noChangeAspect="1" noChangeArrowheads="1"/>
          </p:cNvPicPr>
          <p:nvPr/>
        </p:nvPicPr>
        <p:blipFill>
          <a:blip r:embed="rId5" cstate="print"/>
          <a:srcRect/>
          <a:stretch>
            <a:fillRect/>
          </a:stretch>
        </p:blipFill>
        <p:spPr bwMode="auto">
          <a:xfrm rot="16678750">
            <a:off x="6686413" y="4350040"/>
            <a:ext cx="1645920" cy="1700331"/>
          </a:xfrm>
          <a:prstGeom prst="rect">
            <a:avLst/>
          </a:prstGeom>
          <a:noFill/>
        </p:spPr>
      </p:pic>
      <p:pic>
        <p:nvPicPr>
          <p:cNvPr id="9" name="Picture 10" descr="C:\Users\Jill\AppData\Local\Microsoft\Windows\Temporary Internet Files\Content.IE5\NTEE3346\MP900314309[1].jpg"/>
          <p:cNvPicPr>
            <a:picLocks noChangeAspect="1" noChangeArrowheads="1"/>
          </p:cNvPicPr>
          <p:nvPr/>
        </p:nvPicPr>
        <p:blipFill>
          <a:blip r:embed="rId6" cstate="print"/>
          <a:srcRect/>
          <a:stretch>
            <a:fillRect/>
          </a:stretch>
        </p:blipFill>
        <p:spPr bwMode="auto">
          <a:xfrm rot="612926">
            <a:off x="4237862" y="3856860"/>
            <a:ext cx="1524000" cy="1524000"/>
          </a:xfrm>
          <a:prstGeom prst="rect">
            <a:avLst/>
          </a:prstGeom>
          <a:noFill/>
        </p:spPr>
      </p:pic>
      <p:pic>
        <p:nvPicPr>
          <p:cNvPr id="10" name="Picture 6" descr="C:\Users\Jill\AppData\Local\Microsoft\Windows\Temporary Internet Files\Content.IE5\9Y642IXK\MC900436325[1].png"/>
          <p:cNvPicPr>
            <a:picLocks noChangeAspect="1" noChangeArrowheads="1"/>
          </p:cNvPicPr>
          <p:nvPr/>
        </p:nvPicPr>
        <p:blipFill>
          <a:blip r:embed="rId7" cstate="print"/>
          <a:srcRect/>
          <a:stretch>
            <a:fillRect/>
          </a:stretch>
        </p:blipFill>
        <p:spPr bwMode="auto">
          <a:xfrm rot="21144131">
            <a:off x="7253333" y="2605133"/>
            <a:ext cx="1466850" cy="1466850"/>
          </a:xfrm>
          <a:prstGeom prst="rect">
            <a:avLst/>
          </a:prstGeom>
          <a:noFill/>
        </p:spPr>
      </p:pic>
    </p:spTree>
  </p:cSld>
  <p:clrMapOvr>
    <a:masterClrMapping/>
  </p:clrMapOvr>
  <p:transition>
    <p:wipe dir="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Question</a:t>
            </a:r>
            <a:endParaRPr lang="en-US" dirty="0"/>
          </a:p>
        </p:txBody>
      </p:sp>
      <p:sp>
        <p:nvSpPr>
          <p:cNvPr id="3" name="Footer Placeholder 2"/>
          <p:cNvSpPr>
            <a:spLocks noGrp="1"/>
          </p:cNvSpPr>
          <p:nvPr>
            <p:ph type="ftr" sz="quarter" idx="11"/>
          </p:nvPr>
        </p:nvSpPr>
        <p:spPr>
          <a:xfrm>
            <a:off x="609600" y="6248206"/>
            <a:ext cx="8305800" cy="365125"/>
          </a:xfrm>
        </p:spPr>
        <p:txBody>
          <a:bodyPr/>
          <a:lstStyle/>
          <a:p>
            <a:r>
              <a:rPr lang="en-US" dirty="0" smtClean="0"/>
              <a:t>Perry, S., </a:t>
            </a:r>
            <a:r>
              <a:rPr lang="en-US" dirty="0" err="1" smtClean="0"/>
              <a:t>Hockenberry</a:t>
            </a:r>
            <a:r>
              <a:rPr lang="en-US" dirty="0" smtClean="0"/>
              <a:t>, M., </a:t>
            </a:r>
            <a:r>
              <a:rPr lang="en-US" dirty="0" err="1" smtClean="0"/>
              <a:t>Lowdermilk</a:t>
            </a:r>
            <a:r>
              <a:rPr lang="en-US" dirty="0" smtClean="0"/>
              <a:t>, D., &amp; Wilson, D. (2009). Maternal child nursing care. (4th </a:t>
            </a:r>
            <a:r>
              <a:rPr lang="en-US" dirty="0" err="1" smtClean="0"/>
              <a:t>ed</a:t>
            </a:r>
            <a:r>
              <a:rPr lang="en-US" dirty="0" smtClean="0"/>
              <a:t>). Mosby Inc.</a:t>
            </a:r>
            <a:endParaRPr lang="en-US" dirty="0"/>
          </a:p>
        </p:txBody>
      </p:sp>
      <p:sp>
        <p:nvSpPr>
          <p:cNvPr id="4" name="Content Placeholder 3"/>
          <p:cNvSpPr>
            <a:spLocks noGrp="1"/>
          </p:cNvSpPr>
          <p:nvPr>
            <p:ph sz="quarter" idx="1"/>
          </p:nvPr>
        </p:nvSpPr>
        <p:spPr/>
        <p:txBody>
          <a:bodyPr/>
          <a:lstStyle/>
          <a:p>
            <a:r>
              <a:rPr lang="en-US" dirty="0" smtClean="0"/>
              <a:t>What is uncommon for children to do during the toddler age?</a:t>
            </a:r>
          </a:p>
          <a:p>
            <a:r>
              <a:rPr lang="en-US" dirty="0" err="1" smtClean="0"/>
              <a:t>A.Temper</a:t>
            </a:r>
            <a:r>
              <a:rPr lang="en-US" dirty="0" smtClean="0"/>
              <a:t> tantrums</a:t>
            </a:r>
          </a:p>
          <a:p>
            <a:r>
              <a:rPr lang="en-US" dirty="0" smtClean="0"/>
              <a:t>B. Tie their shoelaces</a:t>
            </a:r>
          </a:p>
          <a:p>
            <a:r>
              <a:rPr lang="en-US" dirty="0" smtClean="0"/>
              <a:t>C. Walk and run</a:t>
            </a:r>
          </a:p>
          <a:p>
            <a:r>
              <a:rPr lang="en-US" dirty="0" smtClean="0"/>
              <a:t>D. Use the Potty</a:t>
            </a:r>
          </a:p>
          <a:p>
            <a:endParaRPr lang="en-US" dirty="0"/>
          </a:p>
        </p:txBody>
      </p:sp>
    </p:spTree>
  </p:cSld>
  <p:clrMapOvr>
    <a:masterClrMapping/>
  </p:clrMapOvr>
  <p:transition>
    <p:wipe dir="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answer is….</a:t>
            </a:r>
            <a:endParaRPr lang="en-US" dirty="0"/>
          </a:p>
        </p:txBody>
      </p:sp>
      <p:sp>
        <p:nvSpPr>
          <p:cNvPr id="3" name="Footer Placeholder 2"/>
          <p:cNvSpPr>
            <a:spLocks noGrp="1"/>
          </p:cNvSpPr>
          <p:nvPr>
            <p:ph type="ftr" sz="quarter" idx="11"/>
          </p:nvPr>
        </p:nvSpPr>
        <p:spPr>
          <a:xfrm>
            <a:off x="609600" y="6248206"/>
            <a:ext cx="8229600" cy="365125"/>
          </a:xfrm>
        </p:spPr>
        <p:txBody>
          <a:bodyPr/>
          <a:lstStyle/>
          <a:p>
            <a:r>
              <a:rPr lang="en-US" dirty="0" smtClean="0"/>
              <a:t>Perry, S., </a:t>
            </a:r>
            <a:r>
              <a:rPr lang="en-US" dirty="0" err="1" smtClean="0"/>
              <a:t>Hockenberry</a:t>
            </a:r>
            <a:r>
              <a:rPr lang="en-US" dirty="0" smtClean="0"/>
              <a:t>, M., </a:t>
            </a:r>
            <a:r>
              <a:rPr lang="en-US" dirty="0" err="1" smtClean="0"/>
              <a:t>Lowdermilk</a:t>
            </a:r>
            <a:r>
              <a:rPr lang="en-US" dirty="0" smtClean="0"/>
              <a:t>, D., &amp; Wilson, D. (2009). Maternal child nursing care. (4th </a:t>
            </a:r>
            <a:r>
              <a:rPr lang="en-US" dirty="0" err="1" smtClean="0"/>
              <a:t>ed</a:t>
            </a:r>
            <a:r>
              <a:rPr lang="en-US" dirty="0" smtClean="0"/>
              <a:t>). Mosby Inc.</a:t>
            </a:r>
            <a:endParaRPr lang="en-US" dirty="0"/>
          </a:p>
        </p:txBody>
      </p:sp>
      <p:sp>
        <p:nvSpPr>
          <p:cNvPr id="4" name="Content Placeholder 3"/>
          <p:cNvSpPr>
            <a:spLocks noGrp="1"/>
          </p:cNvSpPr>
          <p:nvPr>
            <p:ph sz="quarter" idx="1"/>
          </p:nvPr>
        </p:nvSpPr>
        <p:spPr/>
        <p:txBody>
          <a:bodyPr/>
          <a:lstStyle/>
          <a:p>
            <a:pPr algn="ctr">
              <a:buNone/>
            </a:pPr>
            <a:r>
              <a:rPr lang="en-US" sz="6600" dirty="0" smtClean="0"/>
              <a:t>B </a:t>
            </a:r>
            <a:endParaRPr lang="en-US" sz="6600" dirty="0" smtClean="0"/>
          </a:p>
          <a:p>
            <a:pPr algn="ctr">
              <a:buNone/>
            </a:pPr>
            <a:endParaRPr lang="en-US" sz="6600" dirty="0" smtClean="0"/>
          </a:p>
          <a:p>
            <a:r>
              <a:rPr lang="en-US" dirty="0" smtClean="0"/>
              <a:t>usually </a:t>
            </a:r>
            <a:r>
              <a:rPr lang="en-US" dirty="0" smtClean="0"/>
              <a:t>this is a skill mastered at around age 5.  All of the others occur during toddlerhood.</a:t>
            </a:r>
            <a:endParaRPr lang="en-US"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mph" presetSubtype="0" fill="hold" grpId="0" nodeType="clickEffect">
                                  <p:stCondLst>
                                    <p:cond delay="0"/>
                                  </p:stCondLst>
                                  <p:childTnLst>
                                    <p:animRot by="21600000">
                                      <p:cBhvr>
                                        <p:cTn id="12" dur="1000" fill="hold"/>
                                        <p:tgtEl>
                                          <p:spTgt spid="4">
                                            <p:txEl>
                                              <p:pRg st="2" end="2"/>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The End!</a:t>
            </a:r>
            <a:endParaRPr lang="en-US" dirty="0"/>
          </a:p>
        </p:txBody>
      </p:sp>
      <p:sp>
        <p:nvSpPr>
          <p:cNvPr id="3" name="Footer Placeholder 2"/>
          <p:cNvSpPr>
            <a:spLocks noGrp="1"/>
          </p:cNvSpPr>
          <p:nvPr>
            <p:ph type="ftr" sz="quarter" idx="11"/>
          </p:nvPr>
        </p:nvSpPr>
        <p:spPr/>
        <p:txBody>
          <a:bodyPr/>
          <a:lstStyle/>
          <a:p>
            <a:r>
              <a:rPr lang="en-US" smtClean="0"/>
              <a:t>Perry, S., Hockenberry, M., Lowdermilk, D., &amp; Wilson, D. (2009). Maternal child nursing care. (4th ed). Mosby Inc.</a:t>
            </a:r>
            <a:endParaRPr lang="en-US"/>
          </a:p>
        </p:txBody>
      </p:sp>
      <p:pic>
        <p:nvPicPr>
          <p:cNvPr id="5" name="Content Placeholder 4" descr="applause2.gif"/>
          <p:cNvPicPr>
            <a:picLocks noGrp="1" noChangeAspect="1"/>
          </p:cNvPicPr>
          <p:nvPr>
            <p:ph sz="quarter" idx="1"/>
          </p:nvPr>
        </p:nvPicPr>
        <p:blipFill>
          <a:blip r:embed="rId2" cstate="print"/>
          <a:stretch>
            <a:fillRect/>
          </a:stretch>
        </p:blipFill>
        <p:spPr>
          <a:xfrm>
            <a:off x="3203575" y="2419350"/>
            <a:ext cx="2971800" cy="2857500"/>
          </a:xfrm>
        </p:spPr>
      </p:pic>
    </p:spTree>
  </p:cSld>
  <p:clrMapOvr>
    <a:masterClrMapping/>
  </p:clrMapOvr>
  <p:transition>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Physical Growth Changes</a:t>
            </a:r>
            <a:br>
              <a:rPr lang="en-US" dirty="0" smtClean="0"/>
            </a:br>
            <a:r>
              <a:rPr lang="en-US" dirty="0" smtClean="0"/>
              <a:t>Maturation of Systems, Continued</a:t>
            </a:r>
            <a:endParaRPr lang="en-US" dirty="0"/>
          </a:p>
        </p:txBody>
      </p:sp>
      <p:sp>
        <p:nvSpPr>
          <p:cNvPr id="3" name="Content Placeholder 2"/>
          <p:cNvSpPr>
            <a:spLocks noGrp="1"/>
          </p:cNvSpPr>
          <p:nvPr>
            <p:ph sz="quarter" idx="1"/>
          </p:nvPr>
        </p:nvSpPr>
        <p:spPr/>
        <p:txBody>
          <a:bodyPr>
            <a:normAutofit fontScale="70000" lnSpcReduction="20000"/>
          </a:bodyPr>
          <a:lstStyle/>
          <a:p>
            <a:r>
              <a:rPr lang="en-US" dirty="0" smtClean="0"/>
              <a:t>Renal system function matures, decreasing risk of dehydration</a:t>
            </a:r>
          </a:p>
          <a:p>
            <a:r>
              <a:rPr lang="en-US" dirty="0" smtClean="0"/>
              <a:t>Digestive processes complete by the beginning of toddlerhood</a:t>
            </a:r>
          </a:p>
          <a:p>
            <a:r>
              <a:rPr lang="en-US" dirty="0" smtClean="0"/>
              <a:t>Acidity of gastric contents increases and has a protective function</a:t>
            </a:r>
          </a:p>
          <a:p>
            <a:r>
              <a:rPr lang="en-US" dirty="0" smtClean="0"/>
              <a:t>Stomach capacity increases to allow for consumption of 3 meals a day</a:t>
            </a:r>
          </a:p>
          <a:p>
            <a:r>
              <a:rPr lang="en-US" dirty="0" smtClean="0"/>
              <a:t>Voluntary control of elimination is the most prominent change of the gastrointestinal system</a:t>
            </a:r>
          </a:p>
          <a:p>
            <a:r>
              <a:rPr lang="en-US" dirty="0" smtClean="0"/>
              <a:t>Complete </a:t>
            </a:r>
            <a:r>
              <a:rPr lang="en-US" dirty="0" err="1" smtClean="0"/>
              <a:t>myelination</a:t>
            </a:r>
            <a:r>
              <a:rPr lang="en-US" dirty="0" smtClean="0"/>
              <a:t> of the spinal cord results in control of the anal and urethral sphincters</a:t>
            </a:r>
          </a:p>
          <a:p>
            <a:r>
              <a:rPr lang="en-US" dirty="0" smtClean="0"/>
              <a:t>The physiologic ability to control these sphincters probably occurs between 18-24 months of age</a:t>
            </a:r>
          </a:p>
          <a:p>
            <a:r>
              <a:rPr lang="en-US" dirty="0" smtClean="0"/>
              <a:t>Bladder capacity increases and by 14-18 months of age the child can retain urine for up to 2 hours or longer</a:t>
            </a:r>
          </a:p>
          <a:p>
            <a:r>
              <a:rPr lang="en-US" dirty="0" smtClean="0"/>
              <a:t>More efficient defense mechanisms of the skin and blood compared to infancy</a:t>
            </a:r>
          </a:p>
        </p:txBody>
      </p:sp>
      <p:sp>
        <p:nvSpPr>
          <p:cNvPr id="4" name="Footer Placeholder 3"/>
          <p:cNvSpPr>
            <a:spLocks noGrp="1"/>
          </p:cNvSpPr>
          <p:nvPr>
            <p:ph type="ftr" sz="quarter" idx="11"/>
          </p:nvPr>
        </p:nvSpPr>
        <p:spPr>
          <a:xfrm>
            <a:off x="609600" y="6248206"/>
            <a:ext cx="8153400" cy="365125"/>
          </a:xfrm>
        </p:spPr>
        <p:txBody>
          <a:bodyPr/>
          <a:lstStyle/>
          <a:p>
            <a:r>
              <a:rPr lang="en-US" dirty="0" smtClean="0"/>
              <a:t>Perry, S., </a:t>
            </a:r>
            <a:r>
              <a:rPr lang="en-US" dirty="0" err="1" smtClean="0"/>
              <a:t>Hockenberry</a:t>
            </a:r>
            <a:r>
              <a:rPr lang="en-US" dirty="0" smtClean="0"/>
              <a:t>, M., </a:t>
            </a:r>
            <a:r>
              <a:rPr lang="en-US" dirty="0" err="1" smtClean="0"/>
              <a:t>Lowdermilk</a:t>
            </a:r>
            <a:r>
              <a:rPr lang="en-US" dirty="0" smtClean="0"/>
              <a:t>, D., &amp; Wilson, D. (2009). Maternal child nursing care. (4th </a:t>
            </a:r>
            <a:r>
              <a:rPr lang="en-US" dirty="0" err="1" smtClean="0"/>
              <a:t>ed</a:t>
            </a:r>
            <a:r>
              <a:rPr lang="en-US" dirty="0" smtClean="0"/>
              <a:t>). Mosby Inc.</a:t>
            </a:r>
            <a:endParaRPr lang="en-US" dirty="0"/>
          </a:p>
        </p:txBody>
      </p:sp>
    </p:spTree>
  </p:cSld>
  <p:clrMapOvr>
    <a:masterClrMapping/>
  </p:clrMapOvr>
  <p:transition>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Physical Growth Changes</a:t>
            </a:r>
            <a:br>
              <a:rPr lang="en-US" dirty="0" smtClean="0"/>
            </a:br>
            <a:r>
              <a:rPr lang="en-US" dirty="0" smtClean="0"/>
              <a:t>Gross Motor Development</a:t>
            </a:r>
            <a:endParaRPr lang="en-US" dirty="0"/>
          </a:p>
        </p:txBody>
      </p:sp>
      <p:sp>
        <p:nvSpPr>
          <p:cNvPr id="3" name="Content Placeholder 2"/>
          <p:cNvSpPr>
            <a:spLocks noGrp="1"/>
          </p:cNvSpPr>
          <p:nvPr>
            <p:ph sz="quarter" idx="1"/>
          </p:nvPr>
        </p:nvSpPr>
        <p:spPr/>
        <p:txBody>
          <a:bodyPr>
            <a:normAutofit fontScale="92500" lnSpcReduction="20000"/>
          </a:bodyPr>
          <a:lstStyle/>
          <a:p>
            <a:r>
              <a:rPr lang="en-US" dirty="0" smtClean="0"/>
              <a:t>Development of locomotion</a:t>
            </a:r>
          </a:p>
          <a:p>
            <a:r>
              <a:rPr lang="en-US" dirty="0" smtClean="0"/>
              <a:t>By 12-13 months toddlers walk alone using a wide stance for extra balance</a:t>
            </a:r>
          </a:p>
          <a:p>
            <a:r>
              <a:rPr lang="en-US" dirty="0" smtClean="0"/>
              <a:t>By 18 months they try to run but fall easily</a:t>
            </a:r>
          </a:p>
          <a:p>
            <a:r>
              <a:rPr lang="en-US" dirty="0" smtClean="0"/>
              <a:t>By 2-3 years of age, refinement of the upright, biped position  and there is improved coordination and equilibrium</a:t>
            </a:r>
          </a:p>
          <a:p>
            <a:r>
              <a:rPr lang="en-US" dirty="0" smtClean="0"/>
              <a:t>By 2 years of age toddlers can walk up and down stairs</a:t>
            </a:r>
          </a:p>
          <a:p>
            <a:r>
              <a:rPr lang="en-US" dirty="0" smtClean="0"/>
              <a:t>By the end of 2 years they can stand on one foot, walk on tiptoe, and climb stairs with alternate footing</a:t>
            </a:r>
          </a:p>
          <a:p>
            <a:endParaRPr lang="en-US" dirty="0"/>
          </a:p>
        </p:txBody>
      </p:sp>
      <p:sp>
        <p:nvSpPr>
          <p:cNvPr id="4" name="Footer Placeholder 3"/>
          <p:cNvSpPr>
            <a:spLocks noGrp="1"/>
          </p:cNvSpPr>
          <p:nvPr>
            <p:ph type="ftr" sz="quarter" idx="11"/>
          </p:nvPr>
        </p:nvSpPr>
        <p:spPr>
          <a:xfrm>
            <a:off x="609600" y="6248206"/>
            <a:ext cx="8153400" cy="365125"/>
          </a:xfrm>
        </p:spPr>
        <p:txBody>
          <a:bodyPr/>
          <a:lstStyle/>
          <a:p>
            <a:r>
              <a:rPr lang="en-US" dirty="0" smtClean="0"/>
              <a:t>Perry, S., </a:t>
            </a:r>
            <a:r>
              <a:rPr lang="en-US" dirty="0" err="1" smtClean="0"/>
              <a:t>Hockenberry</a:t>
            </a:r>
            <a:r>
              <a:rPr lang="en-US" dirty="0" smtClean="0"/>
              <a:t>, M., </a:t>
            </a:r>
            <a:r>
              <a:rPr lang="en-US" dirty="0" err="1" smtClean="0"/>
              <a:t>Lowdermilk</a:t>
            </a:r>
            <a:r>
              <a:rPr lang="en-US" dirty="0" smtClean="0"/>
              <a:t>, D., &amp; Wilson, D. (2009). Maternal child nursing care. (4th </a:t>
            </a:r>
            <a:r>
              <a:rPr lang="en-US" dirty="0" err="1" smtClean="0"/>
              <a:t>ed</a:t>
            </a:r>
            <a:r>
              <a:rPr lang="en-US" dirty="0" smtClean="0"/>
              <a:t>). Mosby Inc.</a:t>
            </a:r>
            <a:endParaRPr lang="en-US" dirty="0"/>
          </a:p>
        </p:txBody>
      </p:sp>
      <p:pic>
        <p:nvPicPr>
          <p:cNvPr id="5" name="Picture 4" descr="walking.jpg"/>
          <p:cNvPicPr>
            <a:picLocks noChangeAspect="1"/>
          </p:cNvPicPr>
          <p:nvPr/>
        </p:nvPicPr>
        <p:blipFill>
          <a:blip r:embed="rId2" cstate="print"/>
          <a:stretch>
            <a:fillRect/>
          </a:stretch>
        </p:blipFill>
        <p:spPr>
          <a:xfrm rot="770817">
            <a:off x="6943382" y="276397"/>
            <a:ext cx="1295400" cy="1599259"/>
          </a:xfrm>
          <a:prstGeom prst="rect">
            <a:avLst/>
          </a:prstGeom>
        </p:spPr>
      </p:pic>
    </p:spTree>
  </p:cSld>
  <p:clrMapOvr>
    <a:masterClrMapping/>
  </p:clrMapOvr>
  <p:transition>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Physical Growth Changes</a:t>
            </a:r>
            <a:br>
              <a:rPr lang="en-US" dirty="0" smtClean="0"/>
            </a:br>
            <a:r>
              <a:rPr lang="en-US" dirty="0" smtClean="0"/>
              <a:t>Fine Motor Development</a:t>
            </a:r>
            <a:endParaRPr lang="en-US" dirty="0"/>
          </a:p>
        </p:txBody>
      </p:sp>
      <p:sp>
        <p:nvSpPr>
          <p:cNvPr id="3" name="Content Placeholder 2"/>
          <p:cNvSpPr>
            <a:spLocks noGrp="1"/>
          </p:cNvSpPr>
          <p:nvPr>
            <p:ph sz="quarter" idx="1"/>
          </p:nvPr>
        </p:nvSpPr>
        <p:spPr/>
        <p:txBody>
          <a:bodyPr/>
          <a:lstStyle/>
          <a:p>
            <a:r>
              <a:rPr lang="en-US" dirty="0" smtClean="0"/>
              <a:t>Increasingly skillful manual dexterity</a:t>
            </a:r>
          </a:p>
          <a:p>
            <a:r>
              <a:rPr lang="en-US" dirty="0" smtClean="0"/>
              <a:t>Casting or throwing objects and retrieving them becomes almost obsessive activities at about 15 months</a:t>
            </a:r>
            <a:endParaRPr lang="en-US" dirty="0"/>
          </a:p>
        </p:txBody>
      </p:sp>
      <p:sp>
        <p:nvSpPr>
          <p:cNvPr id="4" name="Footer Placeholder 3"/>
          <p:cNvSpPr>
            <a:spLocks noGrp="1"/>
          </p:cNvSpPr>
          <p:nvPr>
            <p:ph type="ftr" sz="quarter" idx="11"/>
          </p:nvPr>
        </p:nvSpPr>
        <p:spPr>
          <a:xfrm>
            <a:off x="533400" y="6248206"/>
            <a:ext cx="8153400" cy="365125"/>
          </a:xfrm>
        </p:spPr>
        <p:txBody>
          <a:bodyPr/>
          <a:lstStyle/>
          <a:p>
            <a:r>
              <a:rPr lang="en-US" dirty="0" smtClean="0"/>
              <a:t>Perry, S., </a:t>
            </a:r>
            <a:r>
              <a:rPr lang="en-US" dirty="0" err="1" smtClean="0"/>
              <a:t>Hockenberry</a:t>
            </a:r>
            <a:r>
              <a:rPr lang="en-US" dirty="0" smtClean="0"/>
              <a:t>, M., </a:t>
            </a:r>
            <a:r>
              <a:rPr lang="en-US" dirty="0" err="1" smtClean="0"/>
              <a:t>Lowdermilk</a:t>
            </a:r>
            <a:r>
              <a:rPr lang="en-US" dirty="0" smtClean="0"/>
              <a:t>, D., &amp; Wilson, D. (2009). Maternal child nursing care. (4th </a:t>
            </a:r>
            <a:r>
              <a:rPr lang="en-US" dirty="0" err="1" smtClean="0"/>
              <a:t>ed</a:t>
            </a:r>
            <a:r>
              <a:rPr lang="en-US" dirty="0" smtClean="0"/>
              <a:t>). Mosby Inc.</a:t>
            </a:r>
            <a:endParaRPr lang="en-US" dirty="0"/>
          </a:p>
        </p:txBody>
      </p:sp>
      <p:pic>
        <p:nvPicPr>
          <p:cNvPr id="5" name="Picture 4" descr="throwing.jpg"/>
          <p:cNvPicPr>
            <a:picLocks noChangeAspect="1"/>
          </p:cNvPicPr>
          <p:nvPr/>
        </p:nvPicPr>
        <p:blipFill>
          <a:blip r:embed="rId2" cstate="print"/>
          <a:stretch>
            <a:fillRect/>
          </a:stretch>
        </p:blipFill>
        <p:spPr>
          <a:xfrm rot="468439">
            <a:off x="3148327" y="3229134"/>
            <a:ext cx="2857500" cy="2794000"/>
          </a:xfrm>
          <a:prstGeom prst="rect">
            <a:avLst/>
          </a:prstGeom>
        </p:spPr>
      </p:pic>
    </p:spTree>
  </p:cSld>
  <p:clrMapOvr>
    <a:masterClrMapping/>
  </p:clrMapOvr>
  <p:transition>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1066800"/>
          </a:xfrm>
        </p:spPr>
        <p:txBody>
          <a:bodyPr>
            <a:normAutofit fontScale="90000"/>
          </a:bodyPr>
          <a:lstStyle/>
          <a:p>
            <a:pPr algn="ctr"/>
            <a:r>
              <a:rPr lang="en-US" dirty="0" smtClean="0"/>
              <a:t>Cognitive Development</a:t>
            </a:r>
            <a:br>
              <a:rPr lang="en-US" dirty="0" smtClean="0"/>
            </a:br>
            <a:r>
              <a:rPr lang="en-US" sz="3600" dirty="0" smtClean="0"/>
              <a:t>Sensorimotor </a:t>
            </a:r>
            <a:r>
              <a:rPr lang="en-US" sz="3600" dirty="0" smtClean="0"/>
              <a:t>&amp; Preoperational Phase </a:t>
            </a:r>
            <a:r>
              <a:rPr lang="en-US" sz="3600" dirty="0" smtClean="0"/>
              <a:t>(Piaget)</a:t>
            </a:r>
            <a:endParaRPr lang="en-US" sz="3600" dirty="0"/>
          </a:p>
        </p:txBody>
      </p:sp>
      <p:sp>
        <p:nvSpPr>
          <p:cNvPr id="3" name="Content Placeholder 2"/>
          <p:cNvSpPr>
            <a:spLocks noGrp="1"/>
          </p:cNvSpPr>
          <p:nvPr>
            <p:ph sz="quarter" idx="1"/>
          </p:nvPr>
        </p:nvSpPr>
        <p:spPr/>
        <p:txBody>
          <a:bodyPr/>
          <a:lstStyle/>
          <a:p>
            <a:r>
              <a:rPr lang="en-US" dirty="0" smtClean="0"/>
              <a:t>12-24 months of age is a continuation of the final 2 stages of the sensorimotor phase</a:t>
            </a:r>
          </a:p>
          <a:p>
            <a:r>
              <a:rPr lang="en-US" dirty="0" smtClean="0"/>
              <a:t>Cognitive processes develop rapidly and may seem similar to those of mature thinking</a:t>
            </a:r>
          </a:p>
          <a:p>
            <a:r>
              <a:rPr lang="en-US" dirty="0" smtClean="0"/>
              <a:t>Reasoning skills are still primitive and need to be understood </a:t>
            </a:r>
            <a:endParaRPr lang="en-US" dirty="0"/>
          </a:p>
        </p:txBody>
      </p:sp>
      <p:sp>
        <p:nvSpPr>
          <p:cNvPr id="4" name="Footer Placeholder 3"/>
          <p:cNvSpPr>
            <a:spLocks noGrp="1"/>
          </p:cNvSpPr>
          <p:nvPr>
            <p:ph type="ftr" sz="quarter" idx="11"/>
          </p:nvPr>
        </p:nvSpPr>
        <p:spPr>
          <a:xfrm>
            <a:off x="609600" y="6248206"/>
            <a:ext cx="8153400" cy="365125"/>
          </a:xfrm>
        </p:spPr>
        <p:txBody>
          <a:bodyPr/>
          <a:lstStyle/>
          <a:p>
            <a:r>
              <a:rPr lang="en-US" dirty="0" smtClean="0"/>
              <a:t>Perry, S., </a:t>
            </a:r>
            <a:r>
              <a:rPr lang="en-US" dirty="0" err="1" smtClean="0"/>
              <a:t>Hockenberry</a:t>
            </a:r>
            <a:r>
              <a:rPr lang="en-US" dirty="0" smtClean="0"/>
              <a:t>, M., </a:t>
            </a:r>
            <a:r>
              <a:rPr lang="en-US" dirty="0" err="1" smtClean="0"/>
              <a:t>Lowdermilk</a:t>
            </a:r>
            <a:r>
              <a:rPr lang="en-US" dirty="0" smtClean="0"/>
              <a:t>, D., &amp; Wilson, D. (2009). Maternal child nursing care. (4th </a:t>
            </a:r>
            <a:r>
              <a:rPr lang="en-US" dirty="0" err="1" smtClean="0"/>
              <a:t>ed</a:t>
            </a:r>
            <a:r>
              <a:rPr lang="en-US" dirty="0" smtClean="0"/>
              <a:t>). Mosby Inc.</a:t>
            </a:r>
            <a:endParaRPr lang="en-US" dirty="0"/>
          </a:p>
        </p:txBody>
      </p:sp>
    </p:spTree>
  </p:cSld>
  <p:clrMapOvr>
    <a:masterClrMapping/>
  </p:clrMapOvr>
  <p:transition>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Cognitive Development</a:t>
            </a:r>
            <a:br>
              <a:rPr lang="en-US" dirty="0" smtClean="0"/>
            </a:br>
            <a:r>
              <a:rPr lang="en-US" sz="3600" dirty="0" smtClean="0"/>
              <a:t>Sensorimotor </a:t>
            </a:r>
            <a:r>
              <a:rPr lang="en-US" sz="3600" dirty="0" smtClean="0"/>
              <a:t>Phase </a:t>
            </a:r>
            <a:r>
              <a:rPr lang="en-US" sz="3600" dirty="0" smtClean="0"/>
              <a:t>(Piaget)</a:t>
            </a:r>
            <a:endParaRPr lang="en-US" sz="3600" dirty="0"/>
          </a:p>
        </p:txBody>
      </p:sp>
      <p:sp>
        <p:nvSpPr>
          <p:cNvPr id="3" name="Content Placeholder 2"/>
          <p:cNvSpPr>
            <a:spLocks noGrp="1"/>
          </p:cNvSpPr>
          <p:nvPr>
            <p:ph sz="quarter" idx="1"/>
          </p:nvPr>
        </p:nvSpPr>
        <p:spPr/>
        <p:txBody>
          <a:bodyPr>
            <a:normAutofit fontScale="85000" lnSpcReduction="10000"/>
          </a:bodyPr>
          <a:lstStyle/>
          <a:p>
            <a:r>
              <a:rPr lang="en-US" dirty="0" smtClean="0"/>
              <a:t>Tertiary Circular Reactions - In the 5</a:t>
            </a:r>
            <a:r>
              <a:rPr lang="en-US" baseline="30000" dirty="0" smtClean="0"/>
              <a:t>th</a:t>
            </a:r>
            <a:r>
              <a:rPr lang="en-US" dirty="0" smtClean="0"/>
              <a:t> stage of the sensorimotor phase (13-18 months), the child uses active experimentation to achieve previously unattainable goals</a:t>
            </a:r>
          </a:p>
          <a:p>
            <a:r>
              <a:rPr lang="en-US" dirty="0" smtClean="0"/>
              <a:t>Beginning of </a:t>
            </a:r>
            <a:r>
              <a:rPr lang="en-US" dirty="0" err="1" smtClean="0"/>
              <a:t>rationnal</a:t>
            </a:r>
            <a:r>
              <a:rPr lang="en-US" dirty="0" smtClean="0"/>
              <a:t> judgment and intellectual reasoning</a:t>
            </a:r>
          </a:p>
          <a:p>
            <a:r>
              <a:rPr lang="en-US" dirty="0" smtClean="0"/>
              <a:t>Differentiation of one’s self from objects (child can tolerate longer periods of separation from parents)</a:t>
            </a:r>
          </a:p>
          <a:p>
            <a:r>
              <a:rPr lang="en-US" dirty="0" smtClean="0"/>
              <a:t>Categorizing data into distinct classes and subclasses</a:t>
            </a:r>
          </a:p>
          <a:p>
            <a:r>
              <a:rPr lang="en-US" dirty="0" smtClean="0"/>
              <a:t>Discovery of objects as objects leads to awareness of their spatial relationships</a:t>
            </a:r>
          </a:p>
          <a:p>
            <a:r>
              <a:rPr lang="en-US" dirty="0" smtClean="0"/>
              <a:t>Object permanence (awareness of objects behind closed doors)</a:t>
            </a:r>
            <a:endParaRPr lang="en-US" dirty="0" smtClean="0"/>
          </a:p>
        </p:txBody>
      </p:sp>
      <p:sp>
        <p:nvSpPr>
          <p:cNvPr id="4" name="Footer Placeholder 3"/>
          <p:cNvSpPr>
            <a:spLocks noGrp="1"/>
          </p:cNvSpPr>
          <p:nvPr>
            <p:ph type="ftr" sz="quarter" idx="11"/>
          </p:nvPr>
        </p:nvSpPr>
        <p:spPr>
          <a:xfrm>
            <a:off x="609600" y="6248206"/>
            <a:ext cx="8229600" cy="365125"/>
          </a:xfrm>
        </p:spPr>
        <p:txBody>
          <a:bodyPr/>
          <a:lstStyle/>
          <a:p>
            <a:r>
              <a:rPr lang="en-US" dirty="0" smtClean="0"/>
              <a:t>Perry, S., </a:t>
            </a:r>
            <a:r>
              <a:rPr lang="en-US" dirty="0" err="1" smtClean="0"/>
              <a:t>Hockenberry</a:t>
            </a:r>
            <a:r>
              <a:rPr lang="en-US" dirty="0" smtClean="0"/>
              <a:t>, M., </a:t>
            </a:r>
            <a:r>
              <a:rPr lang="en-US" dirty="0" err="1" smtClean="0"/>
              <a:t>Lowdermilk</a:t>
            </a:r>
            <a:r>
              <a:rPr lang="en-US" dirty="0" smtClean="0"/>
              <a:t>, D., &amp; Wilson, D. (2009). Maternal child nursing care. (4th </a:t>
            </a:r>
            <a:r>
              <a:rPr lang="en-US" dirty="0" err="1" smtClean="0"/>
              <a:t>ed</a:t>
            </a:r>
            <a:r>
              <a:rPr lang="en-US" dirty="0" smtClean="0"/>
              <a:t>). Mosby Inc.</a:t>
            </a:r>
            <a:endParaRPr lang="en-US" dirty="0"/>
          </a:p>
        </p:txBody>
      </p:sp>
    </p:spTree>
  </p:cSld>
  <p:clrMapOvr>
    <a:masterClrMapping/>
  </p:clrMapOvr>
  <p:transition>
    <p:wipe dir="r"/>
  </p:transition>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1194</TotalTime>
  <Words>4291</Words>
  <Application>Microsoft Office PowerPoint</Application>
  <PresentationFormat>On-screen Show (4:3)</PresentationFormat>
  <Paragraphs>336</Paragraphs>
  <Slides>44</Slides>
  <Notes>0</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Median</vt:lpstr>
      <vt:lpstr>Growth &amp; Development Toddlers (12-36 months)</vt:lpstr>
      <vt:lpstr>Physical Growth Changes</vt:lpstr>
      <vt:lpstr>Physical Growth Changes Sensory Changes</vt:lpstr>
      <vt:lpstr>Physical Growth Changes Maturation of Systems</vt:lpstr>
      <vt:lpstr>Physical Growth Changes Maturation of Systems, Continued</vt:lpstr>
      <vt:lpstr>Physical Growth Changes Gross Motor Development</vt:lpstr>
      <vt:lpstr>Physical Growth Changes Fine Motor Development</vt:lpstr>
      <vt:lpstr>Cognitive Development Sensorimotor &amp; Preoperational Phase (Piaget)</vt:lpstr>
      <vt:lpstr>Cognitive Development Sensorimotor Phase (Piaget)</vt:lpstr>
      <vt:lpstr>Cognitive Development Sensorimotor Phase (Piaget)</vt:lpstr>
      <vt:lpstr>Cognitive Development Preoperational Phase (Piaget)</vt:lpstr>
      <vt:lpstr>Cognitive Development Characteristics of Preoperational Thought</vt:lpstr>
      <vt:lpstr>Language</vt:lpstr>
      <vt:lpstr>Emotional Temper Tantrums</vt:lpstr>
      <vt:lpstr>Temper Tantrums</vt:lpstr>
      <vt:lpstr>Emotional Negativism</vt:lpstr>
      <vt:lpstr>Emotional Regression</vt:lpstr>
      <vt:lpstr>Safety</vt:lpstr>
      <vt:lpstr>Safety Motor Vehicles</vt:lpstr>
      <vt:lpstr>Safety Drowning</vt:lpstr>
      <vt:lpstr>Safety Burns</vt:lpstr>
      <vt:lpstr>Safety Poisoning</vt:lpstr>
      <vt:lpstr>Safety Falls</vt:lpstr>
      <vt:lpstr>Safety Choking and Suffocation</vt:lpstr>
      <vt:lpstr>Safety Bodily Damage</vt:lpstr>
      <vt:lpstr>Promoting Healthy Family Functioning</vt:lpstr>
      <vt:lpstr>Promoting Healthy Family Functioning 12-18 months</vt:lpstr>
      <vt:lpstr>Promoting Healthy Family Functioning 18-24 months</vt:lpstr>
      <vt:lpstr>Promoting Healthy Family Functioning  24-36 months</vt:lpstr>
      <vt:lpstr>Activities of Daily Living</vt:lpstr>
      <vt:lpstr>Spiritual Development</vt:lpstr>
      <vt:lpstr>Moral Development</vt:lpstr>
      <vt:lpstr>Major Milestones</vt:lpstr>
      <vt:lpstr>Major Milestones, Continued</vt:lpstr>
      <vt:lpstr>Major Milestones, Continued</vt:lpstr>
      <vt:lpstr>Psychosocial Development</vt:lpstr>
      <vt:lpstr>Developing a Sense of Autonomy (Erikson)</vt:lpstr>
      <vt:lpstr>Toilet Training: Assessing Readiness</vt:lpstr>
      <vt:lpstr>Toilet Training Tips for Parents</vt:lpstr>
      <vt:lpstr>Toddler Nutrition</vt:lpstr>
      <vt:lpstr>Dangerous Foods For Toddlers</vt:lpstr>
      <vt:lpstr>Question</vt:lpstr>
      <vt:lpstr>The answer is….</vt:lpstr>
      <vt:lpstr>The End!</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Growth &amp; Development Toddlers</dc:title>
  <dc:creator>nina kuharick</dc:creator>
  <cp:lastModifiedBy>nina kuharick</cp:lastModifiedBy>
  <cp:revision>37</cp:revision>
  <dcterms:created xsi:type="dcterms:W3CDTF">2011-10-17T17:27:41Z</dcterms:created>
  <dcterms:modified xsi:type="dcterms:W3CDTF">2011-10-20T20:20:59Z</dcterms:modified>
</cp:coreProperties>
</file>