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62" r:id="rId4"/>
    <p:sldId id="257" r:id="rId5"/>
    <p:sldId id="258" r:id="rId6"/>
    <p:sldId id="259" r:id="rId7"/>
    <p:sldId id="263" r:id="rId8"/>
    <p:sldId id="261"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BD95E4A-3211-44AE-8E57-DF620F682738}" type="datetimeFigureOut">
              <a:rPr lang="en-US" smtClean="0"/>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20B77-2627-4E96-BFE5-5AC2E28C8580}"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95E4A-3211-44AE-8E57-DF620F682738}" type="datetimeFigureOut">
              <a:rPr lang="en-US" smtClean="0"/>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95E4A-3211-44AE-8E57-DF620F682738}" type="datetimeFigureOut">
              <a:rPr lang="en-US" smtClean="0"/>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95E4A-3211-44AE-8E57-DF620F682738}" type="datetimeFigureOut">
              <a:rPr lang="en-US" smtClean="0"/>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3BD95E4A-3211-44AE-8E57-DF620F682738}" type="datetimeFigureOut">
              <a:rPr lang="en-US" smtClean="0"/>
              <a:t>2/27/2012</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B4220B77-2627-4E96-BFE5-5AC2E28C85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D95E4A-3211-44AE-8E57-DF620F682738}" type="datetimeFigureOut">
              <a:rPr lang="en-US" smtClean="0"/>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D95E4A-3211-44AE-8E57-DF620F682738}" type="datetimeFigureOut">
              <a:rPr lang="en-US" smtClean="0"/>
              <a:t>2/27/2012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D95E4A-3211-44AE-8E57-DF620F682738}" type="datetimeFigureOut">
              <a:rPr lang="en-US" smtClean="0"/>
              <a:t>2/27/2012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D95E4A-3211-44AE-8E57-DF620F682738}" type="datetimeFigureOut">
              <a:rPr lang="en-US" smtClean="0"/>
              <a:t>2/27/2012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220B77-2627-4E96-BFE5-5AC2E28C85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95E4A-3211-44AE-8E57-DF620F682738}" type="datetimeFigureOut">
              <a:rPr lang="en-US" smtClean="0"/>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20B77-2627-4E96-BFE5-5AC2E28C8580}"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3BD95E4A-3211-44AE-8E57-DF620F682738}" type="datetimeFigureOut">
              <a:rPr lang="en-US" smtClean="0"/>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20B77-2627-4E96-BFE5-5AC2E28C8580}"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3BD95E4A-3211-44AE-8E57-DF620F682738}" type="datetimeFigureOut">
              <a:rPr lang="en-US" smtClean="0"/>
              <a:t>2/27/2012</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4220B77-2627-4E96-BFE5-5AC2E28C858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Globalization in Health Care</a:t>
            </a:r>
            <a:endParaRPr lang="en-US" dirty="0"/>
          </a:p>
        </p:txBody>
      </p:sp>
      <p:sp>
        <p:nvSpPr>
          <p:cNvPr id="3" name="Subtitle 2"/>
          <p:cNvSpPr>
            <a:spLocks noGrp="1"/>
          </p:cNvSpPr>
          <p:nvPr>
            <p:ph type="subTitle" idx="1"/>
          </p:nvPr>
        </p:nvSpPr>
        <p:spPr/>
        <p:txBody>
          <a:bodyPr>
            <a:normAutofit fontScale="85000" lnSpcReduction="10000"/>
          </a:bodyPr>
          <a:lstStyle/>
          <a:p>
            <a:r>
              <a:rPr lang="en-US" sz="4800" dirty="0" smtClean="0"/>
              <a:t>Strokes: Switzerland</a:t>
            </a:r>
          </a:p>
          <a:p>
            <a:r>
              <a:rPr lang="en-US" dirty="0" smtClean="0"/>
              <a:t>June Baker and Rachel Buie</a:t>
            </a:r>
            <a:endParaRPr lang="en-US" dirty="0"/>
          </a:p>
        </p:txBody>
      </p:sp>
    </p:spTree>
    <p:extLst>
      <p:ext uri="{BB962C8B-B14F-4D97-AF65-F5344CB8AC3E}">
        <p14:creationId xmlns:p14="http://schemas.microsoft.com/office/powerpoint/2010/main" val="1758089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Swiss Healthcare con’t</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a:t>The 10 largest of some 85 carriers insure 80 percent of the population. </a:t>
            </a:r>
            <a:endParaRPr lang="en-US" dirty="0" smtClean="0"/>
          </a:p>
          <a:p>
            <a:pPr>
              <a:buFont typeface="Wingdings" pitchFamily="2" charset="2"/>
              <a:buChar char="q"/>
            </a:pPr>
            <a:r>
              <a:rPr lang="en-US" dirty="0" smtClean="0"/>
              <a:t>Currently</a:t>
            </a:r>
            <a:r>
              <a:rPr lang="en-US" dirty="0"/>
              <a:t>, Swiss premiums vary widely by health risks of insured pools across the country and within regions</a:t>
            </a:r>
            <a:r>
              <a:rPr lang="en-US" dirty="0" smtClean="0"/>
              <a:t>.</a:t>
            </a:r>
          </a:p>
          <a:p>
            <a:pPr>
              <a:buFont typeface="Wingdings" pitchFamily="2" charset="2"/>
              <a:buChar char="q"/>
            </a:pPr>
            <a:r>
              <a:rPr lang="en-US" dirty="0"/>
              <a:t>Swiss patients have open access to physicians and can self-refer to specialists. Swiss provider fees are generally set by negotiations between provider associations and insurance associations</a:t>
            </a:r>
            <a:r>
              <a:rPr lang="en-US" dirty="0" smtClean="0"/>
              <a:t>.</a:t>
            </a:r>
          </a:p>
          <a:p>
            <a:pPr>
              <a:buFont typeface="Wingdings" pitchFamily="2" charset="2"/>
              <a:buChar char="q"/>
            </a:pPr>
            <a:r>
              <a:rPr lang="en-US" dirty="0" smtClean="0"/>
              <a:t>Deductibles range from $300-$2500</a:t>
            </a:r>
            <a:endParaRPr lang="en-US" dirty="0"/>
          </a:p>
          <a:p>
            <a:pPr>
              <a:buFont typeface="Wingdings" pitchFamily="2" charset="2"/>
              <a:buChar char="q"/>
            </a:pPr>
            <a:endParaRPr lang="en-US" dirty="0"/>
          </a:p>
        </p:txBody>
      </p:sp>
    </p:spTree>
    <p:extLst>
      <p:ext uri="{BB962C8B-B14F-4D97-AF65-F5344CB8AC3E}">
        <p14:creationId xmlns:p14="http://schemas.microsoft.com/office/powerpoint/2010/main" val="3909061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200" y="457200"/>
            <a:ext cx="5486400" cy="6000751"/>
          </a:xfrm>
        </p:spPr>
      </p:pic>
    </p:spTree>
    <p:extLst>
      <p:ext uri="{BB962C8B-B14F-4D97-AF65-F5344CB8AC3E}">
        <p14:creationId xmlns:p14="http://schemas.microsoft.com/office/powerpoint/2010/main" val="3529240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Swiss Confederation</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q"/>
            </a:pPr>
            <a:r>
              <a:rPr lang="en-US" dirty="0" smtClean="0"/>
              <a:t>Area</a:t>
            </a:r>
            <a:r>
              <a:rPr lang="en-US" dirty="0"/>
              <a:t>: 41,285 sq. km. (15,941 sq. mi.); about the size of Vermont and New Hampshire combined.</a:t>
            </a:r>
          </a:p>
          <a:p>
            <a:pPr>
              <a:buFont typeface="Wingdings" pitchFamily="2" charset="2"/>
              <a:buChar char="q"/>
            </a:pPr>
            <a:r>
              <a:rPr lang="en-US" dirty="0" smtClean="0"/>
              <a:t>Cities</a:t>
            </a:r>
            <a:r>
              <a:rPr lang="en-US" dirty="0"/>
              <a:t>: Capital--Bern (population about 123,000). </a:t>
            </a:r>
            <a:endParaRPr lang="en-US" dirty="0" smtClean="0"/>
          </a:p>
          <a:p>
            <a:pPr>
              <a:buFont typeface="Wingdings" pitchFamily="2" charset="2"/>
              <a:buChar char="q"/>
            </a:pPr>
            <a:r>
              <a:rPr lang="en-US" dirty="0" smtClean="0"/>
              <a:t>Terrain</a:t>
            </a:r>
            <a:r>
              <a:rPr lang="en-US" dirty="0"/>
              <a:t>: 40% mountains, the remainder hills and plateau. More than 75% of the population lives in the central plain, which stretches between the Alps and the Jura Mountains and from Geneva in the southwest to the Rhine River and Lake Constance in the northeast.</a:t>
            </a:r>
          </a:p>
          <a:p>
            <a:pPr>
              <a:buFont typeface="Wingdings" pitchFamily="2" charset="2"/>
              <a:buChar char="q"/>
            </a:pPr>
            <a:r>
              <a:rPr lang="en-US" dirty="0" smtClean="0"/>
              <a:t>Climate</a:t>
            </a:r>
            <a:r>
              <a:rPr lang="en-US" dirty="0"/>
              <a:t>: Temperate, varying with altitude and season</a:t>
            </a:r>
            <a:r>
              <a:rPr lang="en-US" dirty="0" smtClean="0"/>
              <a:t>.</a:t>
            </a:r>
          </a:p>
          <a:p>
            <a:pPr>
              <a:buFont typeface="Wingdings" pitchFamily="2" charset="2"/>
              <a:buChar char="q"/>
            </a:pPr>
            <a:r>
              <a:rPr lang="en-US" dirty="0" smtClean="0"/>
              <a:t>Switzerland’s </a:t>
            </a:r>
            <a:r>
              <a:rPr lang="en-US" dirty="0"/>
              <a:t>currency is so stable, </a:t>
            </a:r>
            <a:r>
              <a:rPr lang="en-US" dirty="0" smtClean="0"/>
              <a:t>therefore exchange </a:t>
            </a:r>
            <a:r>
              <a:rPr lang="en-US" dirty="0"/>
              <a:t>rates do not fluctuate greatly. The approximate exchange rates between the Swiss Franc </a:t>
            </a:r>
            <a:r>
              <a:rPr lang="en-US" dirty="0" smtClean="0"/>
              <a:t>the </a:t>
            </a:r>
            <a:r>
              <a:rPr lang="en-US" dirty="0"/>
              <a:t>US dollar the exchange rate is 1CHF = </a:t>
            </a:r>
            <a:r>
              <a:rPr lang="en-US" dirty="0" smtClean="0"/>
              <a:t>$0.80.</a:t>
            </a:r>
            <a:endParaRPr lang="en-US" dirty="0"/>
          </a:p>
          <a:p>
            <a:endParaRPr lang="en-US" dirty="0"/>
          </a:p>
        </p:txBody>
      </p:sp>
    </p:spTree>
    <p:extLst>
      <p:ext uri="{BB962C8B-B14F-4D97-AF65-F5344CB8AC3E}">
        <p14:creationId xmlns:p14="http://schemas.microsoft.com/office/powerpoint/2010/main" val="375476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Population</a:t>
            </a:r>
            <a:endParaRPr lang="en-US" dirty="0"/>
          </a:p>
        </p:txBody>
      </p:sp>
      <p:sp>
        <p:nvSpPr>
          <p:cNvPr id="2" name="Content Placeholder 1"/>
          <p:cNvSpPr>
            <a:spLocks noGrp="1"/>
          </p:cNvSpPr>
          <p:nvPr>
            <p:ph idx="1"/>
          </p:nvPr>
        </p:nvSpPr>
        <p:spPr/>
        <p:txBody>
          <a:bodyPr/>
          <a:lstStyle/>
          <a:p>
            <a:pPr marL="0" indent="0">
              <a:buNone/>
            </a:pPr>
            <a:r>
              <a:rPr lang="en-US" sz="4400" dirty="0" smtClean="0"/>
              <a:t>7,639,961 </a:t>
            </a:r>
            <a:r>
              <a:rPr lang="en-US" dirty="0" smtClean="0"/>
              <a:t>(est. July 2011)</a:t>
            </a:r>
          </a:p>
          <a:p>
            <a:pPr marL="0" indent="0">
              <a:buNone/>
            </a:pPr>
            <a:r>
              <a:rPr lang="en-US" b="1" dirty="0" smtClean="0"/>
              <a:t>Median Age is 41.7 years</a:t>
            </a:r>
          </a:p>
          <a:p>
            <a:pPr>
              <a:buFont typeface="Wingdings" pitchFamily="2" charset="2"/>
              <a:buChar char="q"/>
            </a:pPr>
            <a:r>
              <a:rPr lang="en-US" sz="2000" dirty="0" smtClean="0"/>
              <a:t>Male is 40.6 years</a:t>
            </a:r>
          </a:p>
          <a:p>
            <a:pPr>
              <a:buFont typeface="Wingdings" pitchFamily="2" charset="2"/>
              <a:buChar char="q"/>
            </a:pPr>
            <a:r>
              <a:rPr lang="en-US" sz="2000" dirty="0" smtClean="0"/>
              <a:t>Female is 42.8 years</a:t>
            </a:r>
          </a:p>
          <a:p>
            <a:pPr marL="0" indent="0">
              <a:buNone/>
            </a:pPr>
            <a:r>
              <a:rPr lang="en-US" b="1" dirty="0" smtClean="0"/>
              <a:t>Growth Rate </a:t>
            </a:r>
            <a:endParaRPr lang="en-US" sz="2000" b="1" dirty="0" smtClean="0"/>
          </a:p>
          <a:p>
            <a:pPr>
              <a:buFont typeface="Wingdings" pitchFamily="2" charset="2"/>
              <a:buChar char="q"/>
            </a:pPr>
            <a:r>
              <a:rPr lang="en-US" sz="2000" dirty="0" smtClean="0"/>
              <a:t> 0.21%</a:t>
            </a:r>
          </a:p>
          <a:p>
            <a:pPr marL="0" indent="0">
              <a:buNone/>
            </a:pPr>
            <a:r>
              <a:rPr lang="en-US" b="1" dirty="0" smtClean="0"/>
              <a:t>Life Expectancy</a:t>
            </a:r>
          </a:p>
          <a:p>
            <a:pPr>
              <a:buFont typeface="Wingdings" pitchFamily="2" charset="2"/>
              <a:buChar char="q"/>
            </a:pPr>
            <a:r>
              <a:rPr lang="en-US" sz="2000" dirty="0" smtClean="0"/>
              <a:t>Male is 78.24</a:t>
            </a:r>
          </a:p>
          <a:p>
            <a:pPr>
              <a:buFont typeface="Wingdings" pitchFamily="2" charset="2"/>
              <a:buChar char="q"/>
            </a:pPr>
            <a:r>
              <a:rPr lang="en-US" sz="2000" dirty="0" smtClean="0"/>
              <a:t>Female is 84.05</a:t>
            </a:r>
          </a:p>
          <a:p>
            <a:pPr>
              <a:buFont typeface="Wingdings" pitchFamily="2" charset="2"/>
              <a:buChar char="q"/>
            </a:pPr>
            <a:endParaRPr lang="en-US" dirty="0" smtClean="0"/>
          </a:p>
          <a:p>
            <a:pPr marL="0" indent="0" algn="ctr">
              <a:buNone/>
            </a:pPr>
            <a:endParaRPr lang="en-US" dirty="0" smtClean="0"/>
          </a:p>
        </p:txBody>
      </p:sp>
    </p:spTree>
    <p:extLst>
      <p:ext uri="{BB962C8B-B14F-4D97-AF65-F5344CB8AC3E}">
        <p14:creationId xmlns:p14="http://schemas.microsoft.com/office/powerpoint/2010/main" val="1072830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Nationality and Languages</a:t>
            </a:r>
            <a:endParaRPr lang="en-US" dirty="0"/>
          </a:p>
        </p:txBody>
      </p:sp>
      <p:sp>
        <p:nvSpPr>
          <p:cNvPr id="2" name="Content Placeholder 1"/>
          <p:cNvSpPr>
            <a:spLocks noGrp="1"/>
          </p:cNvSpPr>
          <p:nvPr>
            <p:ph idx="1"/>
          </p:nvPr>
        </p:nvSpPr>
        <p:spPr/>
        <p:txBody>
          <a:bodyPr/>
          <a:lstStyle/>
          <a:p>
            <a:pPr marL="0" indent="0">
              <a:buNone/>
            </a:pPr>
            <a:r>
              <a:rPr lang="en-US" dirty="0" smtClean="0"/>
              <a:t>Nationality of Switzerland is Swiss</a:t>
            </a:r>
          </a:p>
          <a:p>
            <a:pPr marL="0" indent="0">
              <a:buNone/>
            </a:pPr>
            <a:r>
              <a:rPr lang="en-US" dirty="0" smtClean="0"/>
              <a:t>Four major languages are spoken</a:t>
            </a:r>
            <a:endParaRPr lang="en-US" sz="2000" dirty="0" smtClean="0"/>
          </a:p>
          <a:p>
            <a:pPr>
              <a:buFont typeface="Wingdings" pitchFamily="2" charset="2"/>
              <a:buChar char="q"/>
            </a:pPr>
            <a:r>
              <a:rPr lang="en-US" sz="2000" dirty="0" smtClean="0"/>
              <a:t>German (64%)</a:t>
            </a:r>
          </a:p>
          <a:p>
            <a:pPr>
              <a:buFont typeface="Wingdings" pitchFamily="2" charset="2"/>
              <a:buChar char="q"/>
            </a:pPr>
            <a:r>
              <a:rPr lang="en-US" sz="2000" dirty="0" smtClean="0"/>
              <a:t>French (20%)</a:t>
            </a:r>
          </a:p>
          <a:p>
            <a:pPr>
              <a:buFont typeface="Wingdings" pitchFamily="2" charset="2"/>
              <a:buChar char="q"/>
            </a:pPr>
            <a:r>
              <a:rPr lang="en-US" sz="2000" dirty="0" smtClean="0"/>
              <a:t>Italian (7%)</a:t>
            </a:r>
          </a:p>
          <a:p>
            <a:pPr>
              <a:buFont typeface="Wingdings" pitchFamily="2" charset="2"/>
              <a:buChar char="q"/>
            </a:pPr>
            <a:r>
              <a:rPr lang="en-US" sz="2000" dirty="0" smtClean="0"/>
              <a:t>Romansh (0.5%)</a:t>
            </a:r>
          </a:p>
          <a:p>
            <a:pPr marL="0" indent="0">
              <a:buNone/>
            </a:pPr>
            <a:endParaRPr lang="en-US" dirty="0" smtClean="0"/>
          </a:p>
        </p:txBody>
      </p:sp>
    </p:spTree>
    <p:extLst>
      <p:ext uri="{BB962C8B-B14F-4D97-AF65-F5344CB8AC3E}">
        <p14:creationId xmlns:p14="http://schemas.microsoft.com/office/powerpoint/2010/main" val="2098706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Federal State</a:t>
            </a:r>
          </a:p>
          <a:p>
            <a:pPr>
              <a:buFont typeface="Wingdings" pitchFamily="2" charset="2"/>
              <a:buChar char="q"/>
            </a:pPr>
            <a:r>
              <a:rPr lang="en-US" dirty="0" smtClean="0"/>
              <a:t>Established independence from Holy Roman Empire in 1499</a:t>
            </a:r>
          </a:p>
          <a:p>
            <a:pPr>
              <a:buFont typeface="Wingdings" pitchFamily="2" charset="2"/>
              <a:buChar char="q"/>
            </a:pPr>
            <a:r>
              <a:rPr lang="en-US" dirty="0" smtClean="0"/>
              <a:t>3 branches of government: Executive, Legislative, Judicial</a:t>
            </a:r>
          </a:p>
          <a:p>
            <a:pPr>
              <a:buFont typeface="Wingdings" pitchFamily="2" charset="2"/>
              <a:buChar char="q"/>
            </a:pPr>
            <a:r>
              <a:rPr lang="en-US" dirty="0" smtClean="0"/>
              <a:t>Political </a:t>
            </a:r>
            <a:r>
              <a:rPr lang="en-US" dirty="0"/>
              <a:t>parties: Swiss People's Party (SVP), Social </a:t>
            </a:r>
            <a:r>
              <a:rPr lang="en-US" dirty="0" smtClean="0"/>
              <a:t>Democratic Party </a:t>
            </a:r>
            <a:r>
              <a:rPr lang="en-US" dirty="0"/>
              <a:t>(SP), Free Democratic Party (FDP), Christian Democratic Party (CVP</a:t>
            </a:r>
            <a:r>
              <a:rPr lang="en-US" dirty="0" smtClean="0"/>
              <a:t>)</a:t>
            </a:r>
            <a:endParaRPr lang="en-US" dirty="0"/>
          </a:p>
        </p:txBody>
      </p:sp>
    </p:spTree>
    <p:extLst>
      <p:ext uri="{BB962C8B-B14F-4D97-AF65-F5344CB8AC3E}">
        <p14:creationId xmlns:p14="http://schemas.microsoft.com/office/powerpoint/2010/main" val="356714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Economy</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GDP </a:t>
            </a:r>
            <a:r>
              <a:rPr lang="en-US" dirty="0"/>
              <a:t>(2010): $475.8 billion </a:t>
            </a:r>
            <a:endParaRPr lang="en-US" dirty="0" smtClean="0"/>
          </a:p>
          <a:p>
            <a:pPr>
              <a:buFont typeface="Wingdings" pitchFamily="2" charset="2"/>
              <a:buChar char="q"/>
            </a:pPr>
            <a:r>
              <a:rPr lang="en-US" dirty="0"/>
              <a:t>Annual growth </a:t>
            </a:r>
            <a:r>
              <a:rPr lang="en-US" dirty="0" smtClean="0"/>
              <a:t>rate: 2.6%</a:t>
            </a:r>
            <a:endParaRPr lang="en-US" dirty="0"/>
          </a:p>
          <a:p>
            <a:pPr>
              <a:buFont typeface="Wingdings" pitchFamily="2" charset="2"/>
              <a:buChar char="q"/>
            </a:pPr>
            <a:r>
              <a:rPr lang="en-US" dirty="0" smtClean="0"/>
              <a:t>Unemployment: 3.4%</a:t>
            </a:r>
            <a:endParaRPr lang="en-US" dirty="0"/>
          </a:p>
          <a:p>
            <a:pPr>
              <a:buFont typeface="Wingdings" pitchFamily="2" charset="2"/>
              <a:buChar char="q"/>
            </a:pPr>
            <a:r>
              <a:rPr lang="en-US" dirty="0"/>
              <a:t>Per capita </a:t>
            </a:r>
            <a:r>
              <a:rPr lang="en-US" dirty="0" smtClean="0"/>
              <a:t>income: $66,367</a:t>
            </a:r>
            <a:endParaRPr lang="en-US" dirty="0"/>
          </a:p>
          <a:p>
            <a:pPr>
              <a:buFont typeface="Wingdings" pitchFamily="2" charset="2"/>
              <a:buChar char="q"/>
            </a:pPr>
            <a:r>
              <a:rPr lang="en-US" dirty="0"/>
              <a:t>Avg. inflation rate: </a:t>
            </a:r>
            <a:r>
              <a:rPr lang="en-US" dirty="0" smtClean="0"/>
              <a:t>1.1</a:t>
            </a:r>
            <a:r>
              <a:rPr lang="en-US" dirty="0"/>
              <a:t>% </a:t>
            </a:r>
            <a:endParaRPr lang="en-US" dirty="0" smtClean="0"/>
          </a:p>
          <a:p>
            <a:pPr>
              <a:buFont typeface="Wingdings" pitchFamily="2" charset="2"/>
              <a:buChar char="q"/>
            </a:pPr>
            <a:r>
              <a:rPr lang="en-US" dirty="0" smtClean="0"/>
              <a:t>Natural </a:t>
            </a:r>
            <a:r>
              <a:rPr lang="en-US" dirty="0"/>
              <a:t>resources: Water power, timber, salt.</a:t>
            </a:r>
          </a:p>
          <a:p>
            <a:pPr marL="0" indent="0">
              <a:buNone/>
            </a:pPr>
            <a:endParaRPr lang="en-US" dirty="0"/>
          </a:p>
        </p:txBody>
      </p:sp>
    </p:spTree>
    <p:extLst>
      <p:ext uri="{BB962C8B-B14F-4D97-AF65-F5344CB8AC3E}">
        <p14:creationId xmlns:p14="http://schemas.microsoft.com/office/powerpoint/2010/main" val="403105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99% Literacy Rate</a:t>
            </a:r>
          </a:p>
          <a:p>
            <a:pPr>
              <a:buFont typeface="Wingdings" pitchFamily="2" charset="2"/>
              <a:buChar char="q"/>
            </a:pPr>
            <a:r>
              <a:rPr lang="en-US" dirty="0" smtClean="0"/>
              <a:t>25% of the Adult Population hold a diploma of Higher Learning</a:t>
            </a:r>
            <a:endParaRPr lang="en-US" dirty="0"/>
          </a:p>
        </p:txBody>
      </p:sp>
    </p:spTree>
    <p:extLst>
      <p:ext uri="{BB962C8B-B14F-4D97-AF65-F5344CB8AC3E}">
        <p14:creationId xmlns:p14="http://schemas.microsoft.com/office/powerpoint/2010/main" val="359783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Swiss Healthcare</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a:t>Universal coverage attained through a mandate that every individual purchase a basic insurance plan.</a:t>
            </a:r>
          </a:p>
          <a:p>
            <a:pPr>
              <a:buFont typeface="Wingdings" pitchFamily="2" charset="2"/>
              <a:buChar char="q"/>
            </a:pPr>
            <a:r>
              <a:rPr lang="en-US" dirty="0" smtClean="0"/>
              <a:t>The </a:t>
            </a:r>
            <a:r>
              <a:rPr lang="en-US" dirty="0"/>
              <a:t>majority of the population buys supplemental policies, often </a:t>
            </a:r>
            <a:r>
              <a:rPr lang="en-US" dirty="0" smtClean="0"/>
              <a:t>purchased </a:t>
            </a:r>
            <a:r>
              <a:rPr lang="en-US" dirty="0"/>
              <a:t>from the insurer providing basic </a:t>
            </a:r>
            <a:r>
              <a:rPr lang="en-US" dirty="0" smtClean="0"/>
              <a:t>coverage.</a:t>
            </a:r>
          </a:p>
          <a:p>
            <a:pPr>
              <a:buFont typeface="Wingdings" pitchFamily="2" charset="2"/>
              <a:buChar char="q"/>
            </a:pPr>
            <a:r>
              <a:rPr lang="en-US" dirty="0" smtClean="0"/>
              <a:t>Require </a:t>
            </a:r>
            <a:r>
              <a:rPr lang="en-US" dirty="0"/>
              <a:t>that insurers accept all applicants and prohibit variations in premiums by health status—community rating, with guaranteed offer and renewal. </a:t>
            </a:r>
            <a:endParaRPr lang="en-US" dirty="0" smtClean="0"/>
          </a:p>
          <a:p>
            <a:pPr>
              <a:buFont typeface="Wingdings" pitchFamily="2" charset="2"/>
              <a:buChar char="q"/>
            </a:pPr>
            <a:r>
              <a:rPr lang="en-US" dirty="0" smtClean="0"/>
              <a:t>The </a:t>
            </a:r>
            <a:r>
              <a:rPr lang="en-US" dirty="0"/>
              <a:t>Swiss insurance system </a:t>
            </a:r>
            <a:r>
              <a:rPr lang="en-US" dirty="0" smtClean="0"/>
              <a:t>is </a:t>
            </a:r>
            <a:r>
              <a:rPr lang="en-US" dirty="0"/>
              <a:t>highly decentralized, with plans operating and setting premiums at the </a:t>
            </a:r>
            <a:r>
              <a:rPr lang="en-US" dirty="0" smtClean="0"/>
              <a:t>canton (state) level.</a:t>
            </a:r>
            <a:endParaRPr lang="en-US" dirty="0"/>
          </a:p>
        </p:txBody>
      </p:sp>
    </p:spTree>
    <p:extLst>
      <p:ext uri="{BB962C8B-B14F-4D97-AF65-F5344CB8AC3E}">
        <p14:creationId xmlns:p14="http://schemas.microsoft.com/office/powerpoint/2010/main" val="871476533"/>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484</TotalTime>
  <Words>461</Words>
  <Application>Microsoft Office PowerPoint</Application>
  <PresentationFormat>On-screen Show (4:3)</PresentationFormat>
  <Paragraphs>51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Thatch</vt:lpstr>
      <vt:lpstr>Globalization in Health Care</vt:lpstr>
      <vt:lpstr>PowerPoint Presentation</vt:lpstr>
      <vt:lpstr>Swiss Confederation</vt:lpstr>
      <vt:lpstr>Population</vt:lpstr>
      <vt:lpstr>Nationality and Languages</vt:lpstr>
      <vt:lpstr>Government</vt:lpstr>
      <vt:lpstr>Economy</vt:lpstr>
      <vt:lpstr>Education</vt:lpstr>
      <vt:lpstr>Swiss Healthcare</vt:lpstr>
      <vt:lpstr>Swiss Healthcare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Globalization in Health Care</dc:title>
  <dc:creator>Rachel</dc:creator>
  <cp:lastModifiedBy>Rachel</cp:lastModifiedBy>
  <cp:revision>14</cp:revision>
  <dcterms:created xsi:type="dcterms:W3CDTF">2012-02-26T23:24:28Z</dcterms:created>
  <dcterms:modified xsi:type="dcterms:W3CDTF">2012-02-27T10:53:54Z</dcterms:modified>
</cp:coreProperties>
</file>