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0" r:id="rId4"/>
    <p:sldId id="259" r:id="rId5"/>
    <p:sldId id="262" r:id="rId6"/>
    <p:sldId id="263" r:id="rId7"/>
    <p:sldId id="264" r:id="rId8"/>
    <p:sldId id="265" r:id="rId9"/>
    <p:sldId id="266" r:id="rId10"/>
    <p:sldId id="267" r:id="rId11"/>
    <p:sldId id="276" r:id="rId12"/>
    <p:sldId id="268" r:id="rId13"/>
    <p:sldId id="269" r:id="rId14"/>
    <p:sldId id="270" r:id="rId15"/>
    <p:sldId id="271" r:id="rId16"/>
    <p:sldId id="272" r:id="rId17"/>
    <p:sldId id="273" r:id="rId18"/>
    <p:sldId id="274" r:id="rId19"/>
    <p:sldId id="275" r:id="rId20"/>
    <p:sldId id="277" r:id="rId21"/>
    <p:sldId id="285" r:id="rId22"/>
    <p:sldId id="278" r:id="rId23"/>
    <p:sldId id="279" r:id="rId24"/>
    <p:sldId id="280" r:id="rId25"/>
    <p:sldId id="281" r:id="rId26"/>
    <p:sldId id="282" r:id="rId27"/>
    <p:sldId id="283" r:id="rId28"/>
    <p:sldId id="284"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02" autoAdjust="0"/>
  </p:normalViewPr>
  <p:slideViewPr>
    <p:cSldViewPr>
      <p:cViewPr>
        <p:scale>
          <a:sx n="95" d="100"/>
          <a:sy n="95" d="100"/>
        </p:scale>
        <p:origin x="-1254" y="-6"/>
      </p:cViewPr>
      <p:guideLst>
        <p:guide orient="horz" pos="2160"/>
        <p:guide pos="2880"/>
      </p:guideLst>
    </p:cSldViewPr>
  </p:slideViewPr>
  <p:outlineViewPr>
    <p:cViewPr>
      <p:scale>
        <a:sx n="33" d="100"/>
        <a:sy n="33" d="100"/>
      </p:scale>
      <p:origin x="42" y="2550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4CECC41-B760-476C-9F06-D2EC0AFAF186}" type="datetimeFigureOut">
              <a:rPr lang="en-US" smtClean="0"/>
              <a:pPr/>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4BE81-889B-47E9-AEA5-72756524545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CECC41-B760-476C-9F06-D2EC0AFAF186}" type="datetimeFigureOut">
              <a:rPr lang="en-US" smtClean="0"/>
              <a:pPr/>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4BE81-889B-47E9-AEA5-72756524545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CECC41-B760-476C-9F06-D2EC0AFAF186}" type="datetimeFigureOut">
              <a:rPr lang="en-US" smtClean="0"/>
              <a:pPr/>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4BE81-889B-47E9-AEA5-72756524545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4CECC41-B760-476C-9F06-D2EC0AFAF186}" type="datetimeFigureOut">
              <a:rPr lang="en-US" smtClean="0"/>
              <a:pPr/>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4BE81-889B-47E9-AEA5-72756524545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A4CECC41-B760-476C-9F06-D2EC0AFAF186}" type="datetimeFigureOut">
              <a:rPr lang="en-US" smtClean="0"/>
              <a:pPr/>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4BE81-889B-47E9-AEA5-72756524545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4CECC41-B760-476C-9F06-D2EC0AFAF186}" type="datetimeFigureOut">
              <a:rPr lang="en-US" smtClean="0"/>
              <a:pPr/>
              <a:t>7/23/2012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74BE81-889B-47E9-AEA5-727565245452}"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4CECC41-B760-476C-9F06-D2EC0AFAF186}" type="datetimeFigureOut">
              <a:rPr lang="en-US" smtClean="0"/>
              <a:pPr/>
              <a:t>7/23/2012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74BE81-889B-47E9-AEA5-72756524545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CECC41-B760-476C-9F06-D2EC0AFAF186}" type="datetimeFigureOut">
              <a:rPr lang="en-US" smtClean="0"/>
              <a:pPr/>
              <a:t>7/23/2012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74BE81-889B-47E9-AEA5-72756524545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CECC41-B760-476C-9F06-D2EC0AFAF186}" type="datetimeFigureOut">
              <a:rPr lang="en-US" smtClean="0"/>
              <a:pPr/>
              <a:t>7/23/2012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74BE81-889B-47E9-AEA5-72756524545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A4CECC41-B760-476C-9F06-D2EC0AFAF186}" type="datetimeFigureOut">
              <a:rPr lang="en-US" smtClean="0"/>
              <a:pPr/>
              <a:t>7/23/2012</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074BE81-889B-47E9-AEA5-72756524545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CECC41-B760-476C-9F06-D2EC0AFAF186}" type="datetimeFigureOut">
              <a:rPr lang="en-US" smtClean="0"/>
              <a:pPr/>
              <a:t>7/23/2012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74BE81-889B-47E9-AEA5-72756524545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A4CECC41-B760-476C-9F06-D2EC0AFAF186}" type="datetimeFigureOut">
              <a:rPr lang="en-US" smtClean="0"/>
              <a:pPr/>
              <a:t>7/23/2012</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074BE81-889B-47E9-AEA5-72756524545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 Id="rId4" Type="http://schemas.openxmlformats.org/officeDocument/2006/relationships/image" Target="../media/image20.jpeg"/></Relationships>
</file>

<file path=ppt/slides/_rels/slide19.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4.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8.gi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2438400"/>
            <a:ext cx="6511131" cy="329259"/>
          </a:xfrm>
        </p:spPr>
        <p:txBody>
          <a:bodyPr>
            <a:noAutofit/>
          </a:bodyPr>
          <a:lstStyle/>
          <a:p>
            <a:pPr algn="ctr"/>
            <a:r>
              <a:rPr lang="en-US" sz="3600" b="1" dirty="0" smtClean="0">
                <a:solidFill>
                  <a:schemeClr val="accent3"/>
                </a:solidFill>
              </a:rPr>
              <a:t>Breast</a:t>
            </a:r>
            <a:r>
              <a:rPr lang="en-US" sz="3600" b="1" dirty="0" smtClean="0"/>
              <a:t> and </a:t>
            </a:r>
            <a:r>
              <a:rPr lang="en-US" sz="3600" b="1" dirty="0" smtClean="0">
                <a:solidFill>
                  <a:schemeClr val="accent2"/>
                </a:solidFill>
              </a:rPr>
              <a:t>prostate</a:t>
            </a:r>
            <a:r>
              <a:rPr lang="en-US" sz="3600" b="1" dirty="0" smtClean="0"/>
              <a:t> cancer in Australia </a:t>
            </a:r>
            <a:endParaRPr lang="en-US" sz="3600" b="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83829" y="533400"/>
            <a:ext cx="1219200" cy="1497263"/>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506663"/>
            <a:ext cx="1752600" cy="1752600"/>
          </a:xfrm>
          <a:prstGeom prst="rect">
            <a:avLst/>
          </a:prstGeom>
        </p:spPr>
      </p:pic>
    </p:spTree>
    <p:extLst>
      <p:ext uri="{BB962C8B-B14F-4D97-AF65-F5344CB8AC3E}">
        <p14:creationId xmlns:p14="http://schemas.microsoft.com/office/powerpoint/2010/main" val="32960699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u="sng" dirty="0" smtClean="0">
                <a:solidFill>
                  <a:schemeClr val="accent3"/>
                </a:solidFill>
              </a:rPr>
              <a:t>Breast Cancer </a:t>
            </a:r>
            <a:endParaRPr lang="en-US" sz="4000" b="1" u="sng" dirty="0">
              <a:solidFill>
                <a:schemeClr val="accent3"/>
              </a:solidFill>
            </a:endParaRP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895600" y="1828800"/>
            <a:ext cx="3433714" cy="2571970"/>
          </a:xfrm>
          <a:prstGeom prst="rect">
            <a:avLst/>
          </a:prstGeom>
          <a:solidFill>
            <a:srgbClr val="000000">
              <a:shade val="95000"/>
            </a:srgbClr>
          </a:solidFill>
          <a:ln w="444500" cap="sq">
            <a:solidFill>
              <a:schemeClr val="accent6"/>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val="28636682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Risk for breast cancer </a:t>
            </a:r>
            <a:endParaRPr lang="en-US" b="1" u="sng" dirty="0">
              <a:solidFill>
                <a:schemeClr val="accent3"/>
              </a:solidFill>
            </a:endParaRPr>
          </a:p>
        </p:txBody>
      </p:sp>
      <p:sp>
        <p:nvSpPr>
          <p:cNvPr id="3" name="Content Placeholder 2"/>
          <p:cNvSpPr>
            <a:spLocks noGrp="1"/>
          </p:cNvSpPr>
          <p:nvPr>
            <p:ph idx="1"/>
          </p:nvPr>
        </p:nvSpPr>
        <p:spPr>
          <a:xfrm>
            <a:off x="685800" y="914400"/>
            <a:ext cx="7520940" cy="3579849"/>
          </a:xfrm>
        </p:spPr>
        <p:txBody>
          <a:bodyPr>
            <a:noAutofit/>
          </a:bodyPr>
          <a:lstStyle/>
          <a:p>
            <a:pPr>
              <a:buFontTx/>
              <a:buChar char="-"/>
            </a:pPr>
            <a:r>
              <a:rPr lang="en-US" sz="1800" b="0" dirty="0" smtClean="0">
                <a:solidFill>
                  <a:schemeClr val="accent3"/>
                </a:solidFill>
              </a:rPr>
              <a:t>Early menarche</a:t>
            </a:r>
          </a:p>
          <a:p>
            <a:pPr>
              <a:buFontTx/>
              <a:buChar char="-"/>
            </a:pPr>
            <a:r>
              <a:rPr lang="en-US" sz="1800" b="0" dirty="0" smtClean="0">
                <a:solidFill>
                  <a:schemeClr val="accent3"/>
                </a:solidFill>
              </a:rPr>
              <a:t>Late menopause</a:t>
            </a:r>
          </a:p>
          <a:p>
            <a:pPr>
              <a:buFontTx/>
              <a:buChar char="-"/>
            </a:pPr>
            <a:r>
              <a:rPr lang="en-US" sz="1800" b="0" dirty="0" smtClean="0">
                <a:solidFill>
                  <a:schemeClr val="accent3"/>
                </a:solidFill>
              </a:rPr>
              <a:t>Either nulliparous or older than 30 years of age at the birth of first child</a:t>
            </a:r>
          </a:p>
          <a:p>
            <a:pPr>
              <a:buFontTx/>
              <a:buChar char="-"/>
            </a:pPr>
            <a:r>
              <a:rPr lang="en-US" sz="1800" b="0" dirty="0" smtClean="0">
                <a:solidFill>
                  <a:schemeClr val="accent3"/>
                </a:solidFill>
              </a:rPr>
              <a:t>Incidence higher with age</a:t>
            </a:r>
          </a:p>
          <a:p>
            <a:pPr>
              <a:buFontTx/>
              <a:buChar char="-"/>
            </a:pPr>
            <a:r>
              <a:rPr lang="en-US" sz="1800" b="0" dirty="0" smtClean="0">
                <a:solidFill>
                  <a:schemeClr val="accent3"/>
                </a:solidFill>
              </a:rPr>
              <a:t>Family history</a:t>
            </a:r>
          </a:p>
          <a:p>
            <a:pPr>
              <a:buFontTx/>
              <a:buChar char="-"/>
            </a:pPr>
            <a:r>
              <a:rPr lang="en-US" sz="1800" b="0" dirty="0" smtClean="0">
                <a:solidFill>
                  <a:schemeClr val="accent3"/>
                </a:solidFill>
              </a:rPr>
              <a:t>Female </a:t>
            </a:r>
          </a:p>
          <a:p>
            <a:pPr>
              <a:buFontTx/>
              <a:buChar char="-"/>
            </a:pPr>
            <a:r>
              <a:rPr lang="en-US" sz="1800" b="0" dirty="0" smtClean="0">
                <a:solidFill>
                  <a:schemeClr val="accent3"/>
                </a:solidFill>
              </a:rPr>
              <a:t>Personal history of breast, colon, endometrial, and ovarian cancer</a:t>
            </a:r>
          </a:p>
          <a:p>
            <a:pPr>
              <a:buFontTx/>
              <a:buChar char="-"/>
            </a:pPr>
            <a:r>
              <a:rPr lang="en-US" sz="1800" b="0" dirty="0" smtClean="0">
                <a:solidFill>
                  <a:schemeClr val="accent3"/>
                </a:solidFill>
              </a:rPr>
              <a:t>Weight gain and obesity after menopause</a:t>
            </a:r>
          </a:p>
          <a:p>
            <a:pPr>
              <a:buFontTx/>
              <a:buChar char="-"/>
            </a:pPr>
            <a:r>
              <a:rPr lang="en-US" sz="1800" b="0" dirty="0" smtClean="0">
                <a:solidFill>
                  <a:schemeClr val="accent3"/>
                </a:solidFill>
              </a:rPr>
              <a:t>Exposure to ionizing radiation </a:t>
            </a:r>
          </a:p>
          <a:p>
            <a:pPr>
              <a:buFontTx/>
              <a:buChar char="-"/>
            </a:pPr>
            <a:r>
              <a:rPr lang="en-US" sz="1800" b="0" dirty="0" smtClean="0">
                <a:solidFill>
                  <a:schemeClr val="accent3"/>
                </a:solidFill>
              </a:rPr>
              <a:t>Alcohol consumption </a:t>
            </a:r>
          </a:p>
          <a:p>
            <a:pPr>
              <a:buFontTx/>
              <a:buChar char="-"/>
            </a:pPr>
            <a:r>
              <a:rPr lang="en-US" sz="1800" b="0" dirty="0" smtClean="0">
                <a:solidFill>
                  <a:schemeClr val="accent3"/>
                </a:solidFill>
              </a:rPr>
              <a:t>  </a:t>
            </a:r>
            <a:r>
              <a:rPr lang="en-US" sz="1800" b="0" dirty="0">
                <a:solidFill>
                  <a:schemeClr val="accent3"/>
                </a:solidFill>
              </a:rPr>
              <a:t>P</a:t>
            </a:r>
            <a:r>
              <a:rPr lang="en-US" sz="1800" b="0" dirty="0" smtClean="0">
                <a:solidFill>
                  <a:schemeClr val="accent3"/>
                </a:solidFill>
              </a:rPr>
              <a:t>hysical inactivity </a:t>
            </a:r>
            <a:endParaRPr lang="en-US" sz="1800" b="0" dirty="0">
              <a:solidFill>
                <a:schemeClr val="accent3"/>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4600" y="4800600"/>
            <a:ext cx="2552700" cy="1790700"/>
          </a:xfrm>
          <a:prstGeom prst="rect">
            <a:avLst/>
          </a:prstGeom>
        </p:spPr>
      </p:pic>
    </p:spTree>
    <p:extLst>
      <p:ext uri="{BB962C8B-B14F-4D97-AF65-F5344CB8AC3E}">
        <p14:creationId xmlns:p14="http://schemas.microsoft.com/office/powerpoint/2010/main" val="8014609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chemeClr val="accent3"/>
                </a:solidFill>
              </a:rPr>
              <a:t>Number of people </a:t>
            </a:r>
            <a:r>
              <a:rPr lang="en-US" u="sng" dirty="0" smtClean="0">
                <a:solidFill>
                  <a:schemeClr val="accent3"/>
                </a:solidFill>
              </a:rPr>
              <a:t>impacted</a:t>
            </a:r>
            <a:endParaRPr lang="en-US" b="1" u="sng" dirty="0">
              <a:solidFill>
                <a:schemeClr val="accent3"/>
              </a:solidFill>
            </a:endParaRPr>
          </a:p>
        </p:txBody>
      </p:sp>
      <p:sp>
        <p:nvSpPr>
          <p:cNvPr id="3" name="Content Placeholder 2"/>
          <p:cNvSpPr>
            <a:spLocks noGrp="1"/>
          </p:cNvSpPr>
          <p:nvPr>
            <p:ph idx="1"/>
          </p:nvPr>
        </p:nvSpPr>
        <p:spPr/>
        <p:txBody>
          <a:bodyPr>
            <a:normAutofit/>
          </a:bodyPr>
          <a:lstStyle/>
          <a:p>
            <a:pPr>
              <a:buFontTx/>
              <a:buChar char="-"/>
            </a:pPr>
            <a:r>
              <a:rPr lang="en-US" sz="2400" dirty="0" smtClean="0">
                <a:solidFill>
                  <a:schemeClr val="accent3"/>
                </a:solidFill>
              </a:rPr>
              <a:t>Incidence</a:t>
            </a:r>
            <a:r>
              <a:rPr lang="en-US" sz="1800" dirty="0" smtClean="0">
                <a:solidFill>
                  <a:schemeClr val="accent3"/>
                </a:solidFill>
              </a:rPr>
              <a:t>:</a:t>
            </a:r>
            <a:r>
              <a:rPr lang="en-US" sz="1800" dirty="0" smtClean="0"/>
              <a:t> </a:t>
            </a:r>
          </a:p>
          <a:p>
            <a:pPr lvl="2">
              <a:buFontTx/>
              <a:buChar char="-"/>
            </a:pPr>
            <a:r>
              <a:rPr lang="en-US" sz="1800" dirty="0" smtClean="0">
                <a:solidFill>
                  <a:schemeClr val="accent3"/>
                </a:solidFill>
              </a:rPr>
              <a:t>Breast cancer is the most common cancer among Australia women, accounting for 27% of all cancer diagnoses in 2007</a:t>
            </a:r>
          </a:p>
          <a:p>
            <a:pPr lvl="2">
              <a:buFontTx/>
              <a:buChar char="-"/>
            </a:pPr>
            <a:r>
              <a:rPr lang="en-US" sz="1800" dirty="0" smtClean="0">
                <a:solidFill>
                  <a:schemeClr val="accent3"/>
                </a:solidFill>
              </a:rPr>
              <a:t>The number has increased from 5,291 in 1982 to 12,567 in 2007</a:t>
            </a:r>
          </a:p>
          <a:p>
            <a:pPr lvl="2">
              <a:buFontTx/>
              <a:buChar char="-"/>
            </a:pPr>
            <a:r>
              <a:rPr lang="en-US" sz="1800" dirty="0" smtClean="0">
                <a:solidFill>
                  <a:schemeClr val="accent3"/>
                </a:solidFill>
              </a:rPr>
              <a:t>By 2015 the number of new breast cancer cases among women is projected to be 22% higher than in 2006, with an estimated 15,409 women to be diagnosed with breast cancer </a:t>
            </a:r>
          </a:p>
          <a:p>
            <a:pPr lvl="2">
              <a:buFontTx/>
              <a:buChar char="-"/>
            </a:pPr>
            <a:r>
              <a:rPr lang="en-US" sz="1800" dirty="0" smtClean="0">
                <a:solidFill>
                  <a:schemeClr val="accent3"/>
                </a:solidFill>
              </a:rPr>
              <a:t>1 in 9 women will be diagnosed with breast cancer before the age of 85</a:t>
            </a:r>
          </a:p>
          <a:p>
            <a:pPr lvl="2">
              <a:buFontTx/>
              <a:buChar char="-"/>
            </a:pPr>
            <a:r>
              <a:rPr lang="en-US" sz="1800" dirty="0" smtClean="0">
                <a:solidFill>
                  <a:schemeClr val="accent3"/>
                </a:solidFill>
              </a:rPr>
              <a:t>The average age of first diagnosed is women 60 years of age  in 2007</a:t>
            </a:r>
          </a:p>
          <a:p>
            <a:pPr lvl="2">
              <a:buFontTx/>
              <a:buChar char="-"/>
            </a:pPr>
            <a:r>
              <a:rPr lang="en-US" sz="1800" dirty="0" smtClean="0">
                <a:solidFill>
                  <a:schemeClr val="accent3"/>
                </a:solidFill>
              </a:rPr>
              <a:t>The number of men with breast cancer has increased from 62 in 1982 to 103 in 2007</a:t>
            </a:r>
          </a:p>
          <a:p>
            <a:pPr lvl="2">
              <a:buFontTx/>
              <a:buChar char="-"/>
            </a:pPr>
            <a:endParaRPr lang="en-US" sz="1800" dirty="0" smtClean="0">
              <a:solidFill>
                <a:schemeClr val="accent3"/>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86600" y="4267200"/>
            <a:ext cx="1752600" cy="2298052"/>
          </a:xfrm>
          <a:prstGeom prst="rect">
            <a:avLst/>
          </a:prstGeom>
        </p:spPr>
      </p:pic>
    </p:spTree>
    <p:extLst>
      <p:ext uri="{BB962C8B-B14F-4D97-AF65-F5344CB8AC3E}">
        <p14:creationId xmlns:p14="http://schemas.microsoft.com/office/powerpoint/2010/main" val="28418564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Mortality of breast cancer </a:t>
            </a:r>
            <a:endParaRPr lang="en-US" b="1" u="sng" dirty="0">
              <a:solidFill>
                <a:schemeClr val="accent3"/>
              </a:solidFill>
            </a:endParaRPr>
          </a:p>
        </p:txBody>
      </p:sp>
      <p:sp>
        <p:nvSpPr>
          <p:cNvPr id="3" name="Content Placeholder 2"/>
          <p:cNvSpPr>
            <a:spLocks noGrp="1"/>
          </p:cNvSpPr>
          <p:nvPr>
            <p:ph idx="1"/>
          </p:nvPr>
        </p:nvSpPr>
        <p:spPr/>
        <p:txBody>
          <a:bodyPr/>
          <a:lstStyle/>
          <a:p>
            <a:pPr>
              <a:buFontTx/>
              <a:buChar char="-"/>
            </a:pPr>
            <a:r>
              <a:rPr lang="en-US" sz="2000" dirty="0" smtClean="0">
                <a:solidFill>
                  <a:schemeClr val="accent3"/>
                </a:solidFill>
              </a:rPr>
              <a:t>Breast cancer and lung cancer are the leading causes of cancer-related death in Australia women</a:t>
            </a:r>
          </a:p>
          <a:p>
            <a:pPr>
              <a:buFontTx/>
              <a:buChar char="-"/>
            </a:pPr>
            <a:r>
              <a:rPr lang="en-US" sz="2000" dirty="0" smtClean="0">
                <a:solidFill>
                  <a:schemeClr val="accent3"/>
                </a:solidFill>
              </a:rPr>
              <a:t>There were 2,680 female deaths in 2007</a:t>
            </a:r>
          </a:p>
          <a:p>
            <a:pPr>
              <a:buFontTx/>
              <a:buChar char="-"/>
            </a:pPr>
            <a:r>
              <a:rPr lang="en-US" sz="2000" dirty="0" smtClean="0">
                <a:solidFill>
                  <a:schemeClr val="accent3"/>
                </a:solidFill>
              </a:rPr>
              <a:t>There were 26 male deaths in 2007</a:t>
            </a:r>
          </a:p>
          <a:p>
            <a:pPr>
              <a:buFontTx/>
              <a:buChar char="-"/>
            </a:pPr>
            <a:r>
              <a:rPr lang="en-US" sz="2000" dirty="0" smtClean="0">
                <a:solidFill>
                  <a:schemeClr val="accent3"/>
                </a:solidFill>
              </a:rPr>
              <a:t>A women’s risk from dying to breast cancer before the age of 85 has dropped from 1 in 29 risk in 1982 to 1 in 37 risk in 2007</a:t>
            </a:r>
          </a:p>
          <a:p>
            <a:pPr marL="0" indent="0"/>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95600" y="3810000"/>
            <a:ext cx="3166375" cy="2371725"/>
          </a:xfrm>
          <a:prstGeom prst="rect">
            <a:avLst/>
          </a:prstGeom>
        </p:spPr>
      </p:pic>
    </p:spTree>
    <p:extLst>
      <p:ext uri="{BB962C8B-B14F-4D97-AF65-F5344CB8AC3E}">
        <p14:creationId xmlns:p14="http://schemas.microsoft.com/office/powerpoint/2010/main" val="27224566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Survival of breast cancer </a:t>
            </a:r>
            <a:endParaRPr lang="en-US" b="1" u="sng" dirty="0">
              <a:solidFill>
                <a:schemeClr val="accent3"/>
              </a:solidFill>
            </a:endParaRPr>
          </a:p>
        </p:txBody>
      </p:sp>
      <p:sp>
        <p:nvSpPr>
          <p:cNvPr id="3" name="Content Placeholder 2"/>
          <p:cNvSpPr>
            <a:spLocks noGrp="1"/>
          </p:cNvSpPr>
          <p:nvPr>
            <p:ph idx="1"/>
          </p:nvPr>
        </p:nvSpPr>
        <p:spPr/>
        <p:txBody>
          <a:bodyPr>
            <a:normAutofit/>
          </a:bodyPr>
          <a:lstStyle/>
          <a:p>
            <a:pPr>
              <a:buFontTx/>
              <a:buChar char="-"/>
            </a:pPr>
            <a:r>
              <a:rPr lang="en-US" sz="1800" b="0" dirty="0" smtClean="0">
                <a:solidFill>
                  <a:schemeClr val="accent3"/>
                </a:solidFill>
              </a:rPr>
              <a:t>There is a increase in relative survival  after diagnosis of breast cancer between 1982-1987 and 2000-2006 increased from 72.6% to 88.3% </a:t>
            </a:r>
          </a:p>
          <a:p>
            <a:pPr>
              <a:buFontTx/>
              <a:buChar char="-"/>
            </a:pPr>
            <a:r>
              <a:rPr lang="en-US" sz="1800" b="0" dirty="0" smtClean="0">
                <a:solidFill>
                  <a:schemeClr val="accent3"/>
                </a:solidFill>
              </a:rPr>
              <a:t>In 2006 survival was 98.2% for women with 0-10 mm tumors, 94.7% for women with 11-15mm tumors , 93% for women with 16-19mmtumors, 87.9% for women with 20-29mm tumors, 73.1% for women with 30</a:t>
            </a:r>
            <a:r>
              <a:rPr lang="en-US" sz="1800" b="0" dirty="0">
                <a:solidFill>
                  <a:schemeClr val="accent3"/>
                </a:solidFill>
              </a:rPr>
              <a:t>mm</a:t>
            </a:r>
            <a:r>
              <a:rPr lang="en-US" sz="1800" b="0" dirty="0" smtClean="0">
                <a:solidFill>
                  <a:schemeClr val="accent3"/>
                </a:solidFill>
              </a:rPr>
              <a:t> or greater tumors. </a:t>
            </a:r>
          </a:p>
          <a:p>
            <a:pPr>
              <a:buFontTx/>
              <a:buChar char="-"/>
            </a:pPr>
            <a:r>
              <a:rPr lang="en-US" sz="1800" b="0" dirty="0" smtClean="0">
                <a:solidFill>
                  <a:schemeClr val="accent3"/>
                </a:solidFill>
              </a:rPr>
              <a:t>Five-year relative survival was 96.5% with negative nodal status, 80.2% for women with positive nodal status in 2006</a:t>
            </a:r>
            <a:endParaRPr lang="en-US" sz="1800" b="0" dirty="0">
              <a:solidFill>
                <a:schemeClr val="accent3"/>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24200" y="5176837"/>
            <a:ext cx="3028950" cy="1514475"/>
          </a:xfrm>
          <a:prstGeom prst="rect">
            <a:avLst/>
          </a:prstGeom>
        </p:spPr>
      </p:pic>
    </p:spTree>
    <p:extLst>
      <p:ext uri="{BB962C8B-B14F-4D97-AF65-F5344CB8AC3E}">
        <p14:creationId xmlns:p14="http://schemas.microsoft.com/office/powerpoint/2010/main" val="28285707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5800" y="609600"/>
            <a:ext cx="3200400" cy="548640"/>
          </a:xfrm>
        </p:spPr>
        <p:txBody>
          <a:bodyPr>
            <a:noAutofit/>
          </a:bodyPr>
          <a:lstStyle/>
          <a:p>
            <a:pPr algn="ctr"/>
            <a:r>
              <a:rPr lang="en-US" sz="2400" b="1" u="sng" dirty="0" smtClean="0">
                <a:solidFill>
                  <a:schemeClr val="accent3"/>
                </a:solidFill>
              </a:rPr>
              <a:t>Prevalence of breast cancer </a:t>
            </a:r>
            <a:endParaRPr lang="en-US" sz="2400" b="1" u="sng" dirty="0">
              <a:solidFill>
                <a:schemeClr val="accent3"/>
              </a:solidFill>
            </a:endParaRPr>
          </a:p>
        </p:txBody>
      </p:sp>
      <p:sp>
        <p:nvSpPr>
          <p:cNvPr id="4" name="Content Placeholder 3"/>
          <p:cNvSpPr>
            <a:spLocks noGrp="1"/>
          </p:cNvSpPr>
          <p:nvPr>
            <p:ph sz="half" idx="2"/>
          </p:nvPr>
        </p:nvSpPr>
        <p:spPr/>
        <p:txBody>
          <a:bodyPr/>
          <a:lstStyle/>
          <a:p>
            <a:r>
              <a:rPr lang="en-US" b="0" dirty="0" smtClean="0">
                <a:solidFill>
                  <a:schemeClr val="accent3"/>
                </a:solidFill>
              </a:rPr>
              <a:t>- it’s estimated that in 2006 there were 143,967 women alive who had been diagnosed with breast cancer in the previous 25 years </a:t>
            </a:r>
            <a:endParaRPr lang="en-US" b="0" dirty="0">
              <a:solidFill>
                <a:schemeClr val="accent3"/>
              </a:solidFill>
            </a:endParaRPr>
          </a:p>
        </p:txBody>
      </p:sp>
      <p:sp>
        <p:nvSpPr>
          <p:cNvPr id="5" name="Text Placeholder 4"/>
          <p:cNvSpPr>
            <a:spLocks noGrp="1"/>
          </p:cNvSpPr>
          <p:nvPr>
            <p:ph type="body" sz="quarter" idx="3"/>
          </p:nvPr>
        </p:nvSpPr>
        <p:spPr>
          <a:xfrm>
            <a:off x="4724400" y="609600"/>
            <a:ext cx="3200400" cy="548640"/>
          </a:xfrm>
        </p:spPr>
        <p:txBody>
          <a:bodyPr>
            <a:noAutofit/>
          </a:bodyPr>
          <a:lstStyle/>
          <a:p>
            <a:pPr algn="ctr"/>
            <a:r>
              <a:rPr lang="en-US" sz="2400" b="1" u="sng" dirty="0" smtClean="0">
                <a:solidFill>
                  <a:schemeClr val="accent3"/>
                </a:solidFill>
              </a:rPr>
              <a:t>Burden of disease </a:t>
            </a:r>
            <a:endParaRPr lang="en-US" sz="2400" b="1" u="sng" dirty="0">
              <a:solidFill>
                <a:schemeClr val="accent3"/>
              </a:solidFill>
            </a:endParaRPr>
          </a:p>
        </p:txBody>
      </p:sp>
      <p:sp>
        <p:nvSpPr>
          <p:cNvPr id="6" name="Content Placeholder 5"/>
          <p:cNvSpPr>
            <a:spLocks noGrp="1"/>
          </p:cNvSpPr>
          <p:nvPr>
            <p:ph sz="quarter" idx="4"/>
          </p:nvPr>
        </p:nvSpPr>
        <p:spPr>
          <a:xfrm>
            <a:off x="4724400" y="1371600"/>
            <a:ext cx="3352800" cy="3108960"/>
          </a:xfrm>
        </p:spPr>
        <p:txBody>
          <a:bodyPr>
            <a:noAutofit/>
          </a:bodyPr>
          <a:lstStyle/>
          <a:p>
            <a:r>
              <a:rPr lang="en-US" sz="2000" b="0" dirty="0" smtClean="0">
                <a:solidFill>
                  <a:schemeClr val="accent3"/>
                </a:solidFill>
              </a:rPr>
              <a:t>- Breast cancer was the leading cancer cause of burden of disease for females accounting for 61,100 disability-adjusting life years. (40,600 years of life lost due to premature death and 20,500 years of healthy life lost due to disease, disability, or injury) in 2010</a:t>
            </a:r>
            <a:endParaRPr lang="en-US" sz="2000" b="0" dirty="0">
              <a:solidFill>
                <a:schemeClr val="accent3"/>
              </a:solidFill>
            </a:endParaRPr>
          </a:p>
        </p:txBody>
      </p:sp>
    </p:spTree>
    <p:extLst>
      <p:ext uri="{BB962C8B-B14F-4D97-AF65-F5344CB8AC3E}">
        <p14:creationId xmlns:p14="http://schemas.microsoft.com/office/powerpoint/2010/main" val="4424519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0" y="381000"/>
            <a:ext cx="6350000" cy="5080000"/>
          </a:xfrm>
          <a:prstGeom prst="rect">
            <a:avLst/>
          </a:prstGeom>
          <a:ln w="127000" cap="sq">
            <a:solidFill>
              <a:schemeClr val="accent6"/>
            </a:solidFill>
            <a:miter lim="800000"/>
          </a:ln>
          <a:effectLst>
            <a:outerShdw blurRad="57150" dist="50800" dir="2700000" algn="tl" rotWithShape="0">
              <a:srgbClr val="000000">
                <a:alpha val="40000"/>
              </a:srgbClr>
            </a:outerShdw>
          </a:effectLst>
        </p:spPr>
      </p:pic>
    </p:spTree>
    <p:extLst>
      <p:ext uri="{BB962C8B-B14F-4D97-AF65-F5344CB8AC3E}">
        <p14:creationId xmlns:p14="http://schemas.microsoft.com/office/powerpoint/2010/main" val="2481659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The cost of breast cancer </a:t>
            </a:r>
            <a:endParaRPr lang="en-US" b="1" u="sng" dirty="0">
              <a:solidFill>
                <a:schemeClr val="accent3"/>
              </a:solidFill>
            </a:endParaRPr>
          </a:p>
        </p:txBody>
      </p:sp>
      <p:sp>
        <p:nvSpPr>
          <p:cNvPr id="3" name="Content Placeholder 2"/>
          <p:cNvSpPr>
            <a:spLocks noGrp="1"/>
          </p:cNvSpPr>
          <p:nvPr>
            <p:ph idx="1"/>
          </p:nvPr>
        </p:nvSpPr>
        <p:spPr/>
        <p:txBody>
          <a:bodyPr/>
          <a:lstStyle/>
          <a:p>
            <a:pPr>
              <a:buFontTx/>
              <a:buChar char="-"/>
            </a:pPr>
            <a:r>
              <a:rPr lang="en-US" b="0" dirty="0" smtClean="0">
                <a:solidFill>
                  <a:schemeClr val="accent3"/>
                </a:solidFill>
              </a:rPr>
              <a:t>Breast cancer causes a large financial burden on society with total expense of $331million in 2004-05, when $92 million was spent on hospital admitted patient services, $68 million on out-of-hospital medical expenses, $53 million on prescription pharmaceuticals, and $118 million on cancer screening.</a:t>
            </a:r>
          </a:p>
          <a:p>
            <a:pPr>
              <a:buFontTx/>
              <a:buChar char="-"/>
            </a:pPr>
            <a:r>
              <a:rPr lang="en-US" b="0" dirty="0" smtClean="0">
                <a:solidFill>
                  <a:schemeClr val="accent3"/>
                </a:solidFill>
              </a:rPr>
              <a:t>The hidden cost faced by many sufferers include extended time away from work, while enduring increased expenses, the effect on long term employment,  as well as the impact on unpaid work, such as the breadwinner need to take care of a sick family member. </a:t>
            </a:r>
          </a:p>
          <a:p>
            <a:pPr>
              <a:buFontTx/>
              <a:buChar char="-"/>
            </a:pPr>
            <a:r>
              <a:rPr lang="en-US" b="0" dirty="0" smtClean="0">
                <a:solidFill>
                  <a:schemeClr val="accent3"/>
                </a:solidFill>
              </a:rPr>
              <a:t>Out of pocket expenses include; transportation, medication, specialist clothing and mobility devices, childcare, and housekeeping cost. </a:t>
            </a:r>
          </a:p>
          <a:p>
            <a:pPr>
              <a:buFontTx/>
              <a:buChar char="-"/>
            </a:pPr>
            <a:r>
              <a:rPr lang="en-US" b="0" dirty="0" smtClean="0">
                <a:solidFill>
                  <a:schemeClr val="accent3"/>
                </a:solidFill>
              </a:rPr>
              <a:t>Its estimated that the lifetime cost of breast cancer per person is $653,600, comprising a financial cost of $64,300 and a burden of a disease cost of $589,300</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24200" y="4981334"/>
            <a:ext cx="2743200" cy="1865779"/>
          </a:xfrm>
          <a:prstGeom prst="rect">
            <a:avLst/>
          </a:prstGeom>
        </p:spPr>
      </p:pic>
    </p:spTree>
    <p:extLst>
      <p:ext uri="{BB962C8B-B14F-4D97-AF65-F5344CB8AC3E}">
        <p14:creationId xmlns:p14="http://schemas.microsoft.com/office/powerpoint/2010/main" val="15471282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Prevention of Breast cancer </a:t>
            </a:r>
            <a:endParaRPr lang="en-US" b="1" u="sng" dirty="0">
              <a:solidFill>
                <a:schemeClr val="accent3"/>
              </a:solidFill>
            </a:endParaRPr>
          </a:p>
        </p:txBody>
      </p:sp>
      <p:sp>
        <p:nvSpPr>
          <p:cNvPr id="3" name="Content Placeholder 2"/>
          <p:cNvSpPr>
            <a:spLocks noGrp="1"/>
          </p:cNvSpPr>
          <p:nvPr>
            <p:ph idx="1"/>
          </p:nvPr>
        </p:nvSpPr>
        <p:spPr>
          <a:xfrm>
            <a:off x="822960" y="1100628"/>
            <a:ext cx="7520940" cy="3776172"/>
          </a:xfrm>
        </p:spPr>
        <p:txBody>
          <a:bodyPr>
            <a:normAutofit fontScale="77500" lnSpcReduction="20000"/>
          </a:bodyPr>
          <a:lstStyle/>
          <a:p>
            <a:pPr>
              <a:buFontTx/>
              <a:buChar char="-"/>
            </a:pPr>
            <a:r>
              <a:rPr lang="en-US" sz="1900" b="0" dirty="0" smtClean="0">
                <a:solidFill>
                  <a:schemeClr val="accent3"/>
                </a:solidFill>
              </a:rPr>
              <a:t>Eat balanced diet </a:t>
            </a:r>
          </a:p>
          <a:p>
            <a:pPr>
              <a:buFontTx/>
              <a:buChar char="-"/>
            </a:pPr>
            <a:r>
              <a:rPr lang="en-US" sz="1900" b="0" dirty="0" smtClean="0">
                <a:solidFill>
                  <a:schemeClr val="accent3"/>
                </a:solidFill>
              </a:rPr>
              <a:t>Exercise regularly</a:t>
            </a:r>
          </a:p>
          <a:p>
            <a:pPr>
              <a:buFontTx/>
              <a:buChar char="-"/>
            </a:pPr>
            <a:r>
              <a:rPr lang="en-US" sz="1900" b="0" dirty="0" smtClean="0">
                <a:solidFill>
                  <a:schemeClr val="accent3"/>
                </a:solidFill>
              </a:rPr>
              <a:t>Adequate rest </a:t>
            </a:r>
          </a:p>
          <a:p>
            <a:pPr>
              <a:buFontTx/>
              <a:buChar char="-"/>
            </a:pPr>
            <a:r>
              <a:rPr lang="en-US" sz="1900" b="0" dirty="0" smtClean="0">
                <a:solidFill>
                  <a:schemeClr val="accent3"/>
                </a:solidFill>
              </a:rPr>
              <a:t> Health examination on a regular basis </a:t>
            </a:r>
          </a:p>
          <a:p>
            <a:pPr>
              <a:buFontTx/>
              <a:buChar char="-"/>
            </a:pPr>
            <a:r>
              <a:rPr lang="en-US" sz="1900" b="0" dirty="0" smtClean="0">
                <a:solidFill>
                  <a:schemeClr val="accent3"/>
                </a:solidFill>
              </a:rPr>
              <a:t>Eliminate/reduce/avoid stress or stressors</a:t>
            </a:r>
          </a:p>
          <a:p>
            <a:pPr>
              <a:buFontTx/>
              <a:buChar char="-"/>
            </a:pPr>
            <a:r>
              <a:rPr lang="en-US" sz="1900" b="0" dirty="0" smtClean="0">
                <a:solidFill>
                  <a:schemeClr val="accent3"/>
                </a:solidFill>
              </a:rPr>
              <a:t>Self examination </a:t>
            </a:r>
          </a:p>
          <a:p>
            <a:pPr>
              <a:buFontTx/>
              <a:buChar char="-"/>
            </a:pPr>
            <a:r>
              <a:rPr lang="en-US" sz="1900" b="0" dirty="0" smtClean="0">
                <a:solidFill>
                  <a:schemeClr val="accent3"/>
                </a:solidFill>
              </a:rPr>
              <a:t>Limit alcohol </a:t>
            </a:r>
          </a:p>
          <a:p>
            <a:pPr>
              <a:buFontTx/>
              <a:buChar char="-"/>
            </a:pPr>
            <a:r>
              <a:rPr lang="en-US" sz="1900" b="0" dirty="0" smtClean="0">
                <a:solidFill>
                  <a:schemeClr val="accent3"/>
                </a:solidFill>
              </a:rPr>
              <a:t>Mammogram screening for ages 50-69 (free mammograms every 2 years)</a:t>
            </a:r>
          </a:p>
          <a:p>
            <a:pPr>
              <a:buFontTx/>
              <a:buChar char="-"/>
            </a:pPr>
            <a:r>
              <a:rPr lang="en-US" sz="1900" b="0" dirty="0" smtClean="0">
                <a:solidFill>
                  <a:schemeClr val="accent3"/>
                </a:solidFill>
              </a:rPr>
              <a:t>Mammograms screening  free for ages 40-49 </a:t>
            </a:r>
          </a:p>
          <a:p>
            <a:pPr>
              <a:buFontTx/>
              <a:buChar char="-"/>
            </a:pPr>
            <a:r>
              <a:rPr lang="en-US" sz="1900" b="0" dirty="0" smtClean="0">
                <a:solidFill>
                  <a:schemeClr val="accent3"/>
                </a:solidFill>
              </a:rPr>
              <a:t>Education for what to look for </a:t>
            </a:r>
          </a:p>
          <a:p>
            <a:pPr>
              <a:buFontTx/>
              <a:buChar char="-"/>
            </a:pPr>
            <a:r>
              <a:rPr lang="en-US" sz="1900" b="0" dirty="0" smtClean="0">
                <a:solidFill>
                  <a:schemeClr val="accent3"/>
                </a:solidFill>
              </a:rPr>
              <a:t>Breast exams every year after age 20 </a:t>
            </a:r>
          </a:p>
          <a:p>
            <a:pPr>
              <a:buFontTx/>
              <a:buChar char="-"/>
            </a:pPr>
            <a:r>
              <a:rPr lang="en-US" sz="1900" b="0" dirty="0" smtClean="0">
                <a:solidFill>
                  <a:schemeClr val="accent3"/>
                </a:solidFill>
              </a:rPr>
              <a:t>Gene testing for BRCA1 and BRCA2</a:t>
            </a:r>
          </a:p>
          <a:p>
            <a:pPr>
              <a:buFontTx/>
              <a:buChar char="-"/>
            </a:pPr>
            <a:r>
              <a:rPr lang="en-US" sz="1900" b="0" dirty="0" smtClean="0">
                <a:solidFill>
                  <a:schemeClr val="accent3"/>
                </a:solidFill>
              </a:rPr>
              <a:t>Breast cancer awareness  </a:t>
            </a:r>
          </a:p>
          <a:p>
            <a:pPr>
              <a:buFontTx/>
              <a:buChar char="-"/>
            </a:pPr>
            <a:endParaRPr lang="en-US" b="0" dirty="0" smtClean="0">
              <a:solidFill>
                <a:schemeClr val="accent3"/>
              </a:solidFill>
            </a:endParaRPr>
          </a:p>
          <a:p>
            <a:pPr>
              <a:buFontTx/>
              <a:buChar char="-"/>
            </a:pPr>
            <a:endParaRPr lang="en-US" b="0" dirty="0">
              <a:solidFill>
                <a:schemeClr val="accent3"/>
              </a:solidFill>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600" y="5181600"/>
            <a:ext cx="1752600" cy="1533525"/>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82771" y="4961164"/>
            <a:ext cx="2619375" cy="1743075"/>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34200" y="990600"/>
            <a:ext cx="2067946" cy="2058755"/>
          </a:xfrm>
          <a:prstGeom prst="rect">
            <a:avLst/>
          </a:prstGeom>
        </p:spPr>
      </p:pic>
    </p:spTree>
    <p:extLst>
      <p:ext uri="{BB962C8B-B14F-4D97-AF65-F5344CB8AC3E}">
        <p14:creationId xmlns:p14="http://schemas.microsoft.com/office/powerpoint/2010/main" val="14250525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Treatment for breast cancer </a:t>
            </a:r>
            <a:endParaRPr lang="en-US" b="1" u="sng" dirty="0">
              <a:solidFill>
                <a:schemeClr val="accent3"/>
              </a:solidFill>
            </a:endParaRPr>
          </a:p>
        </p:txBody>
      </p:sp>
      <p:sp>
        <p:nvSpPr>
          <p:cNvPr id="3" name="Content Placeholder 2"/>
          <p:cNvSpPr>
            <a:spLocks noGrp="1"/>
          </p:cNvSpPr>
          <p:nvPr>
            <p:ph idx="1"/>
          </p:nvPr>
        </p:nvSpPr>
        <p:spPr/>
        <p:txBody>
          <a:bodyPr/>
          <a:lstStyle/>
          <a:p>
            <a:pPr>
              <a:buFontTx/>
              <a:buChar char="-"/>
            </a:pPr>
            <a:r>
              <a:rPr lang="en-US" b="0" dirty="0" smtClean="0">
                <a:solidFill>
                  <a:schemeClr val="accent3"/>
                </a:solidFill>
              </a:rPr>
              <a:t>Breast conserving surgery (Lumpectomy)</a:t>
            </a:r>
          </a:p>
          <a:p>
            <a:pPr>
              <a:buFontTx/>
              <a:buChar char="-"/>
            </a:pPr>
            <a:r>
              <a:rPr lang="en-US" b="0" dirty="0" smtClean="0">
                <a:solidFill>
                  <a:schemeClr val="accent3"/>
                </a:solidFill>
              </a:rPr>
              <a:t>Mastectomy</a:t>
            </a:r>
          </a:p>
          <a:p>
            <a:pPr>
              <a:buFontTx/>
              <a:buChar char="-"/>
            </a:pPr>
            <a:r>
              <a:rPr lang="en-US" b="0" dirty="0" smtClean="0">
                <a:solidFill>
                  <a:schemeClr val="accent3"/>
                </a:solidFill>
              </a:rPr>
              <a:t>Radiation therapy </a:t>
            </a:r>
          </a:p>
          <a:p>
            <a:pPr>
              <a:buFontTx/>
              <a:buChar char="-"/>
            </a:pPr>
            <a:r>
              <a:rPr lang="en-US" b="0" dirty="0" smtClean="0">
                <a:solidFill>
                  <a:schemeClr val="accent3"/>
                </a:solidFill>
              </a:rPr>
              <a:t>Chemotherapy </a:t>
            </a:r>
          </a:p>
          <a:p>
            <a:pPr>
              <a:buFontTx/>
              <a:buChar char="-"/>
            </a:pPr>
            <a:r>
              <a:rPr lang="en-US" b="0" dirty="0" smtClean="0">
                <a:solidFill>
                  <a:schemeClr val="accent3"/>
                </a:solidFill>
              </a:rPr>
              <a:t>Hormone treatment </a:t>
            </a:r>
          </a:p>
          <a:p>
            <a:pPr>
              <a:buFontTx/>
              <a:buChar char="-"/>
            </a:pPr>
            <a:r>
              <a:rPr lang="en-US" b="0" dirty="0" smtClean="0">
                <a:solidFill>
                  <a:schemeClr val="accent3"/>
                </a:solidFill>
              </a:rPr>
              <a:t>Diet therapy </a:t>
            </a:r>
          </a:p>
          <a:p>
            <a:pPr>
              <a:buFontTx/>
              <a:buChar char="-"/>
            </a:pPr>
            <a:r>
              <a:rPr lang="en-US" b="0" dirty="0" smtClean="0">
                <a:solidFill>
                  <a:schemeClr val="accent3"/>
                </a:solidFill>
              </a:rPr>
              <a:t>Exercise therapy </a:t>
            </a:r>
          </a:p>
          <a:p>
            <a:pPr>
              <a:buFontTx/>
              <a:buChar char="-"/>
            </a:pPr>
            <a:r>
              <a:rPr lang="en-US" b="0" dirty="0" smtClean="0">
                <a:solidFill>
                  <a:schemeClr val="accent3"/>
                </a:solidFill>
              </a:rPr>
              <a:t>Joining cancer support groups for emotional treatment </a:t>
            </a:r>
          </a:p>
          <a:p>
            <a:pPr marL="0" indent="0"/>
            <a:endParaRPr lang="en-US" b="0" dirty="0">
              <a:solidFill>
                <a:schemeClr val="accent3"/>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86400" y="4758145"/>
            <a:ext cx="3407229" cy="2044337"/>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4600233"/>
            <a:ext cx="2819400" cy="2257767"/>
          </a:xfrm>
          <a:prstGeom prst="rect">
            <a:avLst/>
          </a:prstGeom>
        </p:spPr>
      </p:pic>
    </p:spTree>
    <p:extLst>
      <p:ext uri="{BB962C8B-B14F-4D97-AF65-F5344CB8AC3E}">
        <p14:creationId xmlns:p14="http://schemas.microsoft.com/office/powerpoint/2010/main" val="1905286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04800" y="990600"/>
            <a:ext cx="3124200" cy="4191000"/>
          </a:xfrm>
        </p:spPr>
        <p:txBody>
          <a:bodyPr>
            <a:normAutofit fontScale="55000" lnSpcReduction="20000"/>
          </a:bodyPr>
          <a:lstStyle/>
          <a:p>
            <a:pPr marL="0" indent="0">
              <a:lnSpc>
                <a:spcPct val="80000"/>
              </a:lnSpc>
            </a:pPr>
            <a:r>
              <a:rPr lang="en-US" u="sng" dirty="0"/>
              <a:t>Population: </a:t>
            </a:r>
            <a:endParaRPr lang="en-US" dirty="0"/>
          </a:p>
          <a:p>
            <a:pPr marL="0" indent="0">
              <a:lnSpc>
                <a:spcPct val="80000"/>
              </a:lnSpc>
            </a:pPr>
            <a:r>
              <a:rPr lang="en-US" dirty="0" smtClean="0"/>
              <a:t>21,766,711</a:t>
            </a:r>
            <a:endParaRPr lang="en-US" dirty="0"/>
          </a:p>
          <a:p>
            <a:pPr marL="0" indent="0">
              <a:lnSpc>
                <a:spcPct val="80000"/>
              </a:lnSpc>
            </a:pPr>
            <a:r>
              <a:rPr lang="en-US" u="sng" dirty="0"/>
              <a:t>Age structure:</a:t>
            </a:r>
            <a:endParaRPr lang="en-US" dirty="0"/>
          </a:p>
          <a:p>
            <a:pPr marL="0" indent="0">
              <a:lnSpc>
                <a:spcPct val="80000"/>
              </a:lnSpc>
            </a:pPr>
            <a:r>
              <a:rPr lang="en-US" b="0" dirty="0"/>
              <a:t>0-14 years:  </a:t>
            </a:r>
            <a:r>
              <a:rPr lang="en-US" b="0" dirty="0" smtClean="0"/>
              <a:t>18.3</a:t>
            </a:r>
            <a:r>
              <a:rPr lang="en-US" b="0" dirty="0"/>
              <a:t>%</a:t>
            </a:r>
          </a:p>
          <a:p>
            <a:pPr marL="0" indent="0">
              <a:lnSpc>
                <a:spcPct val="80000"/>
              </a:lnSpc>
            </a:pPr>
            <a:r>
              <a:rPr lang="en-US" b="0" dirty="0"/>
              <a:t>15-64 years:  </a:t>
            </a:r>
            <a:r>
              <a:rPr lang="en-US" b="0" dirty="0" smtClean="0"/>
              <a:t>67.7%</a:t>
            </a:r>
            <a:endParaRPr lang="en-US" b="0" dirty="0"/>
          </a:p>
          <a:p>
            <a:pPr marL="0" indent="0">
              <a:lnSpc>
                <a:spcPct val="80000"/>
              </a:lnSpc>
            </a:pPr>
            <a:r>
              <a:rPr lang="en-US" b="0" dirty="0"/>
              <a:t>65 year and older:  </a:t>
            </a:r>
            <a:r>
              <a:rPr lang="en-US" b="0" dirty="0" smtClean="0"/>
              <a:t>14%</a:t>
            </a:r>
            <a:endParaRPr lang="en-US" b="0" dirty="0"/>
          </a:p>
          <a:p>
            <a:pPr marL="0" indent="0">
              <a:lnSpc>
                <a:spcPct val="80000"/>
              </a:lnSpc>
            </a:pPr>
            <a:endParaRPr lang="en-US" u="sng" dirty="0"/>
          </a:p>
          <a:p>
            <a:pPr marL="0" indent="0">
              <a:lnSpc>
                <a:spcPct val="80000"/>
              </a:lnSpc>
            </a:pPr>
            <a:r>
              <a:rPr lang="en-US" u="sng" dirty="0" smtClean="0"/>
              <a:t>Median Age:</a:t>
            </a:r>
          </a:p>
          <a:p>
            <a:pPr marL="0" indent="0">
              <a:lnSpc>
                <a:spcPct val="80000"/>
              </a:lnSpc>
            </a:pPr>
            <a:r>
              <a:rPr lang="en-US" b="0" dirty="0" smtClean="0"/>
              <a:t>Total: 37.7</a:t>
            </a:r>
          </a:p>
          <a:p>
            <a:pPr marL="0" indent="0">
              <a:lnSpc>
                <a:spcPct val="80000"/>
              </a:lnSpc>
            </a:pPr>
            <a:r>
              <a:rPr lang="en-US" b="0" dirty="0" smtClean="0"/>
              <a:t>Male: 37</a:t>
            </a:r>
          </a:p>
          <a:p>
            <a:pPr marL="0" indent="0">
              <a:lnSpc>
                <a:spcPct val="80000"/>
              </a:lnSpc>
            </a:pPr>
            <a:r>
              <a:rPr lang="en-US" b="0" dirty="0" smtClean="0"/>
              <a:t>Female; 38.4</a:t>
            </a:r>
          </a:p>
          <a:p>
            <a:pPr marL="0" indent="0">
              <a:lnSpc>
                <a:spcPct val="80000"/>
              </a:lnSpc>
            </a:pPr>
            <a:endParaRPr lang="en-US" u="sng" dirty="0" smtClean="0"/>
          </a:p>
          <a:p>
            <a:pPr marL="0" indent="0">
              <a:lnSpc>
                <a:spcPct val="80000"/>
              </a:lnSpc>
            </a:pPr>
            <a:r>
              <a:rPr lang="en-US" u="sng" dirty="0" smtClean="0"/>
              <a:t>Birth </a:t>
            </a:r>
            <a:r>
              <a:rPr lang="en-US" u="sng" dirty="0"/>
              <a:t>rate:</a:t>
            </a:r>
            <a:endParaRPr lang="en-US" dirty="0"/>
          </a:p>
          <a:p>
            <a:pPr marL="0" indent="0">
              <a:lnSpc>
                <a:spcPct val="80000"/>
              </a:lnSpc>
            </a:pPr>
            <a:r>
              <a:rPr lang="en-US" b="0" dirty="0" smtClean="0"/>
              <a:t>12.33 </a:t>
            </a:r>
            <a:r>
              <a:rPr lang="en-US" b="0" dirty="0"/>
              <a:t>births/1,000 population</a:t>
            </a:r>
          </a:p>
          <a:p>
            <a:pPr marL="0" indent="0">
              <a:lnSpc>
                <a:spcPct val="80000"/>
              </a:lnSpc>
            </a:pPr>
            <a:endParaRPr lang="en-US" u="sng" dirty="0"/>
          </a:p>
          <a:p>
            <a:pPr marL="0" indent="0">
              <a:lnSpc>
                <a:spcPct val="80000"/>
              </a:lnSpc>
            </a:pPr>
            <a:r>
              <a:rPr lang="en-US" u="sng" dirty="0"/>
              <a:t>Death rate:</a:t>
            </a:r>
            <a:endParaRPr lang="en-US" dirty="0"/>
          </a:p>
          <a:p>
            <a:pPr marL="0" indent="0">
              <a:lnSpc>
                <a:spcPct val="80000"/>
              </a:lnSpc>
            </a:pPr>
            <a:r>
              <a:rPr lang="en-US" b="0" dirty="0" smtClean="0"/>
              <a:t>6.88  deaths/1,000 </a:t>
            </a:r>
            <a:r>
              <a:rPr lang="en-US" b="0" dirty="0"/>
              <a:t>population</a:t>
            </a:r>
          </a:p>
          <a:p>
            <a:endParaRPr lang="en-US" dirty="0"/>
          </a:p>
        </p:txBody>
      </p:sp>
      <p:sp>
        <p:nvSpPr>
          <p:cNvPr id="3" name="Content Placeholder 2"/>
          <p:cNvSpPr>
            <a:spLocks noGrp="1"/>
          </p:cNvSpPr>
          <p:nvPr>
            <p:ph sz="half" idx="2"/>
          </p:nvPr>
        </p:nvSpPr>
        <p:spPr>
          <a:xfrm>
            <a:off x="5486400" y="914400"/>
            <a:ext cx="3581400" cy="4114800"/>
          </a:xfrm>
        </p:spPr>
        <p:txBody>
          <a:bodyPr>
            <a:normAutofit fontScale="55000" lnSpcReduction="20000"/>
          </a:bodyPr>
          <a:lstStyle/>
          <a:p>
            <a:pPr marL="0" algn="ctr">
              <a:lnSpc>
                <a:spcPct val="115000"/>
              </a:lnSpc>
              <a:spcBef>
                <a:spcPts val="0"/>
              </a:spcBef>
              <a:spcAft>
                <a:spcPts val="1000"/>
              </a:spcAft>
              <a:defRPr/>
            </a:pPr>
            <a:r>
              <a:rPr lang="en-US" u="sng" dirty="0">
                <a:latin typeface="Calibri"/>
                <a:ea typeface="Calibri"/>
                <a:cs typeface="Times New Roman"/>
              </a:rPr>
              <a:t>Sex ratio:</a:t>
            </a:r>
            <a:endParaRPr lang="en-US" dirty="0">
              <a:latin typeface="Calibri"/>
              <a:ea typeface="Calibri"/>
              <a:cs typeface="Times New Roman"/>
            </a:endParaRPr>
          </a:p>
          <a:p>
            <a:pPr marL="0" algn="ctr">
              <a:lnSpc>
                <a:spcPct val="115000"/>
              </a:lnSpc>
              <a:spcBef>
                <a:spcPts val="0"/>
              </a:spcBef>
              <a:spcAft>
                <a:spcPts val="1000"/>
              </a:spcAft>
              <a:defRPr/>
            </a:pPr>
            <a:r>
              <a:rPr lang="en-US" b="0" dirty="0">
                <a:latin typeface="Calibri"/>
                <a:ea typeface="Calibri"/>
                <a:cs typeface="Times New Roman"/>
              </a:rPr>
              <a:t>At birth:  </a:t>
            </a:r>
            <a:r>
              <a:rPr lang="en-US" b="0" dirty="0" smtClean="0">
                <a:latin typeface="Calibri"/>
                <a:ea typeface="Calibri"/>
                <a:cs typeface="Times New Roman"/>
              </a:rPr>
              <a:t>1.055 </a:t>
            </a:r>
            <a:r>
              <a:rPr lang="en-US" b="0" dirty="0">
                <a:latin typeface="Calibri"/>
                <a:ea typeface="Calibri"/>
                <a:cs typeface="Times New Roman"/>
              </a:rPr>
              <a:t>male/female</a:t>
            </a:r>
          </a:p>
          <a:p>
            <a:pPr marL="0" algn="ctr">
              <a:lnSpc>
                <a:spcPct val="115000"/>
              </a:lnSpc>
              <a:spcBef>
                <a:spcPts val="0"/>
              </a:spcBef>
              <a:spcAft>
                <a:spcPts val="1000"/>
              </a:spcAft>
              <a:defRPr/>
            </a:pPr>
            <a:r>
              <a:rPr lang="en-US" b="0" dirty="0">
                <a:latin typeface="Calibri"/>
                <a:ea typeface="Calibri"/>
                <a:cs typeface="Times New Roman"/>
              </a:rPr>
              <a:t>Under 15 years:  1.05 male/female</a:t>
            </a:r>
          </a:p>
          <a:p>
            <a:pPr marL="0" algn="ctr">
              <a:lnSpc>
                <a:spcPct val="115000"/>
              </a:lnSpc>
              <a:spcBef>
                <a:spcPts val="0"/>
              </a:spcBef>
              <a:spcAft>
                <a:spcPts val="1000"/>
              </a:spcAft>
              <a:defRPr/>
            </a:pPr>
            <a:r>
              <a:rPr lang="en-US" b="0" dirty="0">
                <a:latin typeface="Calibri"/>
                <a:ea typeface="Calibri"/>
                <a:cs typeface="Times New Roman"/>
              </a:rPr>
              <a:t>15-64:  1.03 male/female</a:t>
            </a:r>
          </a:p>
          <a:p>
            <a:pPr marL="0" algn="ctr">
              <a:lnSpc>
                <a:spcPct val="115000"/>
              </a:lnSpc>
              <a:spcBef>
                <a:spcPts val="0"/>
              </a:spcBef>
              <a:spcAft>
                <a:spcPts val="1000"/>
              </a:spcAft>
              <a:defRPr/>
            </a:pPr>
            <a:r>
              <a:rPr lang="en-US" b="0" dirty="0">
                <a:latin typeface="Calibri"/>
                <a:ea typeface="Calibri"/>
                <a:cs typeface="Times New Roman"/>
              </a:rPr>
              <a:t>65 years and over:  </a:t>
            </a:r>
            <a:r>
              <a:rPr lang="en-US" b="0" dirty="0" smtClean="0">
                <a:latin typeface="Calibri"/>
                <a:ea typeface="Calibri"/>
                <a:cs typeface="Times New Roman"/>
              </a:rPr>
              <a:t>0.84 </a:t>
            </a:r>
            <a:r>
              <a:rPr lang="en-US" b="0" dirty="0">
                <a:latin typeface="Calibri"/>
                <a:ea typeface="Calibri"/>
                <a:cs typeface="Times New Roman"/>
              </a:rPr>
              <a:t>male/female</a:t>
            </a:r>
          </a:p>
          <a:p>
            <a:pPr marL="0" algn="ctr">
              <a:lnSpc>
                <a:spcPct val="115000"/>
              </a:lnSpc>
              <a:spcBef>
                <a:spcPts val="0"/>
              </a:spcBef>
              <a:spcAft>
                <a:spcPts val="1000"/>
              </a:spcAft>
              <a:defRPr/>
            </a:pPr>
            <a:r>
              <a:rPr lang="en-US" b="0" dirty="0">
                <a:latin typeface="Calibri"/>
                <a:ea typeface="Calibri"/>
                <a:cs typeface="Times New Roman"/>
              </a:rPr>
              <a:t>Total population:  1</a:t>
            </a:r>
            <a:r>
              <a:rPr lang="en-US" b="0" dirty="0" smtClean="0">
                <a:latin typeface="Calibri"/>
                <a:ea typeface="Calibri"/>
                <a:cs typeface="Times New Roman"/>
              </a:rPr>
              <a:t> </a:t>
            </a:r>
            <a:r>
              <a:rPr lang="en-US" b="0" dirty="0">
                <a:latin typeface="Calibri"/>
                <a:ea typeface="Calibri"/>
                <a:cs typeface="Times New Roman"/>
              </a:rPr>
              <a:t>male/female</a:t>
            </a:r>
          </a:p>
          <a:p>
            <a:pPr marL="0" algn="ctr">
              <a:lnSpc>
                <a:spcPct val="115000"/>
              </a:lnSpc>
              <a:spcBef>
                <a:spcPts val="0"/>
              </a:spcBef>
              <a:spcAft>
                <a:spcPts val="1000"/>
              </a:spcAft>
              <a:defRPr/>
            </a:pPr>
            <a:r>
              <a:rPr lang="en-US" u="sng" dirty="0">
                <a:latin typeface="Calibri"/>
                <a:ea typeface="Calibri"/>
                <a:cs typeface="Times New Roman"/>
              </a:rPr>
              <a:t>Life expectancy at birth:</a:t>
            </a:r>
            <a:endParaRPr lang="en-US" dirty="0">
              <a:latin typeface="Calibri"/>
              <a:ea typeface="Calibri"/>
              <a:cs typeface="Times New Roman"/>
            </a:endParaRPr>
          </a:p>
          <a:p>
            <a:pPr marL="0" algn="ctr">
              <a:lnSpc>
                <a:spcPct val="115000"/>
              </a:lnSpc>
              <a:spcBef>
                <a:spcPts val="0"/>
              </a:spcBef>
              <a:spcAft>
                <a:spcPts val="1000"/>
              </a:spcAft>
              <a:defRPr/>
            </a:pPr>
            <a:r>
              <a:rPr lang="en-US" b="0" dirty="0">
                <a:latin typeface="Calibri"/>
                <a:ea typeface="Calibri"/>
                <a:cs typeface="Times New Roman"/>
              </a:rPr>
              <a:t>Total population:  </a:t>
            </a:r>
            <a:r>
              <a:rPr lang="en-US" b="0" dirty="0" smtClean="0">
                <a:latin typeface="Calibri"/>
                <a:ea typeface="Calibri"/>
                <a:cs typeface="Times New Roman"/>
              </a:rPr>
              <a:t>81.81 </a:t>
            </a:r>
            <a:r>
              <a:rPr lang="en-US" b="0" dirty="0">
                <a:latin typeface="Calibri"/>
                <a:ea typeface="Calibri"/>
                <a:cs typeface="Times New Roman"/>
              </a:rPr>
              <a:t>years</a:t>
            </a:r>
          </a:p>
          <a:p>
            <a:pPr marL="0" algn="ctr">
              <a:lnSpc>
                <a:spcPct val="115000"/>
              </a:lnSpc>
              <a:spcBef>
                <a:spcPts val="0"/>
              </a:spcBef>
              <a:spcAft>
                <a:spcPts val="1000"/>
              </a:spcAft>
              <a:defRPr/>
            </a:pPr>
            <a:r>
              <a:rPr lang="en-US" b="0" dirty="0">
                <a:latin typeface="Calibri"/>
                <a:ea typeface="Calibri"/>
                <a:cs typeface="Times New Roman"/>
              </a:rPr>
              <a:t>Male:  </a:t>
            </a:r>
            <a:r>
              <a:rPr lang="en-US" b="0" dirty="0" smtClean="0">
                <a:latin typeface="Calibri"/>
                <a:ea typeface="Calibri"/>
                <a:cs typeface="Times New Roman"/>
              </a:rPr>
              <a:t>79.4 </a:t>
            </a:r>
            <a:r>
              <a:rPr lang="en-US" b="0" dirty="0">
                <a:latin typeface="Calibri"/>
                <a:ea typeface="Calibri"/>
                <a:cs typeface="Times New Roman"/>
              </a:rPr>
              <a:t>years</a:t>
            </a:r>
          </a:p>
          <a:p>
            <a:pPr marL="0" algn="ctr">
              <a:lnSpc>
                <a:spcPct val="115000"/>
              </a:lnSpc>
              <a:spcBef>
                <a:spcPts val="0"/>
              </a:spcBef>
              <a:spcAft>
                <a:spcPts val="1000"/>
              </a:spcAft>
              <a:defRPr/>
            </a:pPr>
            <a:r>
              <a:rPr lang="en-US" b="0" dirty="0">
                <a:latin typeface="Calibri"/>
                <a:ea typeface="Calibri"/>
                <a:cs typeface="Times New Roman"/>
              </a:rPr>
              <a:t>Female:  </a:t>
            </a:r>
            <a:r>
              <a:rPr lang="en-US" b="0" dirty="0" smtClean="0">
                <a:latin typeface="Calibri"/>
                <a:ea typeface="Calibri"/>
                <a:cs typeface="Times New Roman"/>
              </a:rPr>
              <a:t>84.35 </a:t>
            </a:r>
            <a:r>
              <a:rPr lang="en-US" b="0" dirty="0">
                <a:latin typeface="Calibri"/>
                <a:ea typeface="Calibri"/>
                <a:cs typeface="Times New Roman"/>
              </a:rPr>
              <a:t>years</a:t>
            </a:r>
          </a:p>
        </p:txBody>
      </p:sp>
      <p:sp>
        <p:nvSpPr>
          <p:cNvPr id="5" name="Title 3"/>
          <p:cNvSpPr>
            <a:spLocks noGrp="1"/>
          </p:cNvSpPr>
          <p:nvPr>
            <p:ph type="title"/>
          </p:nvPr>
        </p:nvSpPr>
        <p:spPr/>
        <p:txBody>
          <a:bodyPr/>
          <a:lstStyle/>
          <a:p>
            <a:pPr algn="ctr" eaLnBrk="1" fontAlgn="auto" hangingPunct="1">
              <a:lnSpc>
                <a:spcPct val="115000"/>
              </a:lnSpc>
              <a:spcBef>
                <a:spcPts val="0"/>
              </a:spcBef>
              <a:spcAft>
                <a:spcPts val="1000"/>
              </a:spcAft>
              <a:defRPr/>
            </a:pPr>
            <a:r>
              <a:rPr lang="en-US" b="1" i="1" u="sng" dirty="0">
                <a:latin typeface="Calibri"/>
                <a:ea typeface="Calibri"/>
                <a:cs typeface="Times New Roman"/>
              </a:rPr>
              <a:t>Demographics in </a:t>
            </a:r>
            <a:r>
              <a:rPr lang="en-US" b="1" i="1" u="sng" dirty="0" smtClean="0">
                <a:latin typeface="Calibri"/>
                <a:ea typeface="Calibri"/>
                <a:cs typeface="Times New Roman"/>
              </a:rPr>
              <a:t>the Australia </a:t>
            </a:r>
            <a:r>
              <a:rPr lang="en-US" dirty="0">
                <a:latin typeface="Calibri"/>
                <a:ea typeface="Calibri"/>
                <a:cs typeface="Times New Roman"/>
              </a:rPr>
              <a:t/>
            </a:r>
            <a:br>
              <a:rPr lang="en-US" dirty="0">
                <a:latin typeface="Calibri"/>
                <a:ea typeface="Calibri"/>
                <a:cs typeface="Times New Roman"/>
              </a:rPr>
            </a:b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90800" y="1143000"/>
            <a:ext cx="3136900" cy="2688771"/>
          </a:xfrm>
          <a:prstGeom prst="rect">
            <a:avLst/>
          </a:prstGeom>
        </p:spPr>
      </p:pic>
    </p:spTree>
    <p:extLst>
      <p:ext uri="{BB962C8B-B14F-4D97-AF65-F5344CB8AC3E}">
        <p14:creationId xmlns:p14="http://schemas.microsoft.com/office/powerpoint/2010/main" val="31804028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Breast Reconstruction </a:t>
            </a:r>
            <a:endParaRPr lang="en-US" b="1" u="sng" dirty="0">
              <a:solidFill>
                <a:schemeClr val="accent3"/>
              </a:solidFill>
            </a:endParaRPr>
          </a:p>
        </p:txBody>
      </p:sp>
      <p:sp>
        <p:nvSpPr>
          <p:cNvPr id="3" name="Content Placeholder 2"/>
          <p:cNvSpPr>
            <a:spLocks noGrp="1"/>
          </p:cNvSpPr>
          <p:nvPr>
            <p:ph idx="1"/>
          </p:nvPr>
        </p:nvSpPr>
        <p:spPr/>
        <p:txBody>
          <a:bodyPr/>
          <a:lstStyle/>
          <a:p>
            <a:pPr>
              <a:buFontTx/>
              <a:buChar char="-"/>
            </a:pPr>
            <a:r>
              <a:rPr lang="en-US" b="0" dirty="0" smtClean="0">
                <a:solidFill>
                  <a:schemeClr val="accent3"/>
                </a:solidFill>
              </a:rPr>
              <a:t>The National External Breast Prostheses Reimbursement Program is an Australian Government initiative that provides  reimbursement for both new and replacement external breast prostheses to all eligible women who have had a mastectomy as a result of breast cancer. Costs limits apply.</a:t>
            </a:r>
          </a:p>
          <a:p>
            <a:pPr lvl="2">
              <a:buFontTx/>
              <a:buChar char="-"/>
            </a:pPr>
            <a:r>
              <a:rPr lang="en-US" dirty="0" smtClean="0">
                <a:solidFill>
                  <a:schemeClr val="accent3"/>
                </a:solidFill>
              </a:rPr>
              <a:t>The government provides a reimbursement of up to $400 for each new or replacement external breast.  </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95600" y="4267200"/>
            <a:ext cx="3535441" cy="2352675"/>
          </a:xfrm>
          <a:prstGeom prst="rect">
            <a:avLst/>
          </a:prstGeom>
        </p:spPr>
      </p:pic>
    </p:spTree>
    <p:extLst>
      <p:ext uri="{BB962C8B-B14F-4D97-AF65-F5344CB8AC3E}">
        <p14:creationId xmlns:p14="http://schemas.microsoft.com/office/powerpoint/2010/main" val="30376094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2"/>
                </a:solidFill>
              </a:rPr>
              <a:t>Prostate cancer </a:t>
            </a:r>
            <a:endParaRPr lang="en-US" b="1" u="sng" dirty="0">
              <a:solidFill>
                <a:schemeClr val="accent2"/>
              </a:solidFill>
            </a:endParaRPr>
          </a:p>
        </p:txBody>
      </p:sp>
      <p:pic>
        <p:nvPicPr>
          <p:cNvPr id="8" name="Content Placeholder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05200" y="1423193"/>
            <a:ext cx="1858962" cy="3491221"/>
          </a:xfrm>
        </p:spPr>
      </p:pic>
    </p:spTree>
    <p:extLst>
      <p:ext uri="{BB962C8B-B14F-4D97-AF65-F5344CB8AC3E}">
        <p14:creationId xmlns:p14="http://schemas.microsoft.com/office/powerpoint/2010/main" val="8626108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2"/>
                </a:solidFill>
              </a:rPr>
              <a:t>Risk FOR PROSTATE CANCER</a:t>
            </a:r>
            <a:endParaRPr lang="en-US" b="1" u="sng" dirty="0">
              <a:solidFill>
                <a:schemeClr val="accent2"/>
              </a:solidFill>
            </a:endParaRPr>
          </a:p>
        </p:txBody>
      </p:sp>
      <p:sp>
        <p:nvSpPr>
          <p:cNvPr id="3" name="Content Placeholder 2"/>
          <p:cNvSpPr>
            <a:spLocks noGrp="1"/>
          </p:cNvSpPr>
          <p:nvPr>
            <p:ph idx="1"/>
          </p:nvPr>
        </p:nvSpPr>
        <p:spPr/>
        <p:txBody>
          <a:bodyPr/>
          <a:lstStyle/>
          <a:p>
            <a:r>
              <a:rPr lang="en-US" sz="2000" b="0" dirty="0" smtClean="0">
                <a:solidFill>
                  <a:schemeClr val="accent2"/>
                </a:solidFill>
              </a:rPr>
              <a:t>Age</a:t>
            </a:r>
          </a:p>
          <a:p>
            <a:r>
              <a:rPr lang="en-US" sz="2000" b="0" dirty="0" smtClean="0">
                <a:solidFill>
                  <a:schemeClr val="accent2"/>
                </a:solidFill>
              </a:rPr>
              <a:t>Ethnicity</a:t>
            </a:r>
          </a:p>
          <a:p>
            <a:r>
              <a:rPr lang="en-US" sz="2000" b="0" dirty="0" smtClean="0">
                <a:solidFill>
                  <a:schemeClr val="accent2"/>
                </a:solidFill>
              </a:rPr>
              <a:t>Family history</a:t>
            </a:r>
          </a:p>
          <a:p>
            <a:r>
              <a:rPr lang="en-US" sz="2000" b="0" dirty="0" smtClean="0">
                <a:solidFill>
                  <a:schemeClr val="accent2"/>
                </a:solidFill>
              </a:rPr>
              <a:t>African Americans</a:t>
            </a:r>
          </a:p>
          <a:p>
            <a:r>
              <a:rPr lang="en-US" sz="2000" b="0" dirty="0" smtClean="0">
                <a:solidFill>
                  <a:schemeClr val="accent2"/>
                </a:solidFill>
              </a:rPr>
              <a:t>Diet high in red meat</a:t>
            </a:r>
          </a:p>
          <a:p>
            <a:r>
              <a:rPr lang="en-US" sz="2000" b="0" dirty="0" smtClean="0">
                <a:solidFill>
                  <a:schemeClr val="accent2"/>
                </a:solidFill>
              </a:rPr>
              <a:t>High fat diet</a:t>
            </a:r>
          </a:p>
          <a:p>
            <a:endParaRPr lang="en-US" dirty="0" smtClean="0">
              <a:solidFill>
                <a:srgbClr val="002060"/>
              </a:solidFill>
            </a:endParaRPr>
          </a:p>
        </p:txBody>
      </p:sp>
      <p:pic>
        <p:nvPicPr>
          <p:cNvPr id="1026" name="Picture 2" descr="http://www.ontherecord-unisa.com.au/wp-content/uploads/2011/08/PCFA_logo_with_tag.jpg"/>
          <p:cNvPicPr>
            <a:picLocks noChangeAspect="1" noChangeArrowheads="1"/>
          </p:cNvPicPr>
          <p:nvPr/>
        </p:nvPicPr>
        <p:blipFill>
          <a:blip r:embed="rId2" cstate="print"/>
          <a:srcRect/>
          <a:stretch>
            <a:fillRect/>
          </a:stretch>
        </p:blipFill>
        <p:spPr bwMode="auto">
          <a:xfrm>
            <a:off x="4343400" y="1295400"/>
            <a:ext cx="3929061" cy="2514600"/>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2"/>
                </a:solidFill>
              </a:rPr>
              <a:t>NUMBER OF PEOPLE IMPACTED</a:t>
            </a:r>
            <a:endParaRPr lang="en-US" b="1" u="sng" dirty="0">
              <a:solidFill>
                <a:schemeClr val="accent2"/>
              </a:solidFill>
            </a:endParaRPr>
          </a:p>
        </p:txBody>
      </p:sp>
      <p:sp>
        <p:nvSpPr>
          <p:cNvPr id="3" name="Content Placeholder 2"/>
          <p:cNvSpPr>
            <a:spLocks noGrp="1"/>
          </p:cNvSpPr>
          <p:nvPr>
            <p:ph idx="1"/>
          </p:nvPr>
        </p:nvSpPr>
        <p:spPr/>
        <p:txBody>
          <a:bodyPr/>
          <a:lstStyle/>
          <a:p>
            <a:pPr algn="ctr"/>
            <a:endParaRPr lang="en-US" b="0" dirty="0" smtClean="0">
              <a:solidFill>
                <a:schemeClr val="accent2"/>
              </a:solidFill>
            </a:endParaRPr>
          </a:p>
          <a:p>
            <a:pPr algn="ctr"/>
            <a:r>
              <a:rPr lang="en-US" b="0" dirty="0" smtClean="0">
                <a:solidFill>
                  <a:schemeClr val="accent2"/>
                </a:solidFill>
              </a:rPr>
              <a:t>3,300 people a year die of prostate cancer</a:t>
            </a:r>
          </a:p>
          <a:p>
            <a:pPr algn="ctr"/>
            <a:r>
              <a:rPr lang="en-US" b="0" dirty="0" smtClean="0">
                <a:solidFill>
                  <a:schemeClr val="accent2"/>
                </a:solidFill>
              </a:rPr>
              <a:t>20,000 new cases diagnosed each year</a:t>
            </a:r>
          </a:p>
          <a:p>
            <a:pPr algn="ctr"/>
            <a:r>
              <a:rPr lang="en-US" b="0" dirty="0" smtClean="0">
                <a:solidFill>
                  <a:schemeClr val="accent2"/>
                </a:solidFill>
              </a:rPr>
              <a:t>1/9 men will develop prostate cancer</a:t>
            </a:r>
          </a:p>
          <a:p>
            <a:pPr algn="ctr"/>
            <a:r>
              <a:rPr lang="en-US" b="0" dirty="0" smtClean="0">
                <a:solidFill>
                  <a:schemeClr val="accent2"/>
                </a:solidFill>
              </a:rPr>
              <a:t>¼ men after age 85 will develop prostate cancer</a:t>
            </a:r>
          </a:p>
          <a:p>
            <a:pPr algn="ctr"/>
            <a:r>
              <a:rPr lang="en-US" b="0" dirty="0" smtClean="0">
                <a:solidFill>
                  <a:schemeClr val="accent2"/>
                </a:solidFill>
              </a:rPr>
              <a:t>2</a:t>
            </a:r>
            <a:r>
              <a:rPr lang="en-US" b="0" baseline="30000" dirty="0" smtClean="0">
                <a:solidFill>
                  <a:schemeClr val="accent2"/>
                </a:solidFill>
              </a:rPr>
              <a:t>nd</a:t>
            </a:r>
            <a:r>
              <a:rPr lang="en-US" b="0" dirty="0" smtClean="0">
                <a:solidFill>
                  <a:schemeClr val="accent2"/>
                </a:solidFill>
              </a:rPr>
              <a:t> most common type, following non melanoma skin cancer</a:t>
            </a:r>
          </a:p>
          <a:p>
            <a:pPr algn="ctr"/>
            <a:r>
              <a:rPr lang="en-US" b="0" dirty="0" smtClean="0">
                <a:solidFill>
                  <a:schemeClr val="accent2"/>
                </a:solidFill>
              </a:rPr>
              <a:t>32 men a day learn they have this disease</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descr="Loading Image"/>
          <p:cNvPicPr>
            <a:picLocks noChangeAspect="1" noChangeArrowheads="1"/>
          </p:cNvPicPr>
          <p:nvPr/>
        </p:nvPicPr>
        <p:blipFill>
          <a:blip r:embed="rId2" cstate="print"/>
          <a:srcRect/>
          <a:stretch>
            <a:fillRect/>
          </a:stretch>
        </p:blipFill>
        <p:spPr bwMode="auto">
          <a:xfrm>
            <a:off x="1219200" y="533400"/>
            <a:ext cx="6748577" cy="4327525"/>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2"/>
                </a:solidFill>
              </a:rPr>
              <a:t>Treatment for prostate cancer</a:t>
            </a:r>
            <a:endParaRPr lang="en-US" b="1" u="sng" dirty="0">
              <a:solidFill>
                <a:schemeClr val="accent2"/>
              </a:solidFill>
            </a:endParaRPr>
          </a:p>
        </p:txBody>
      </p:sp>
      <p:sp>
        <p:nvSpPr>
          <p:cNvPr id="3" name="Content Placeholder 2"/>
          <p:cNvSpPr>
            <a:spLocks noGrp="1"/>
          </p:cNvSpPr>
          <p:nvPr>
            <p:ph idx="1"/>
          </p:nvPr>
        </p:nvSpPr>
        <p:spPr/>
        <p:txBody>
          <a:bodyPr/>
          <a:lstStyle/>
          <a:p>
            <a:pPr algn="ctr"/>
            <a:r>
              <a:rPr lang="en-US" b="0" dirty="0" smtClean="0">
                <a:solidFill>
                  <a:schemeClr val="accent2"/>
                </a:solidFill>
              </a:rPr>
              <a:t>Digital Rectal Exam (DRE)- Looking for lumps in rectum</a:t>
            </a:r>
          </a:p>
          <a:p>
            <a:pPr algn="ctr"/>
            <a:r>
              <a:rPr lang="en-US" b="0" dirty="0" smtClean="0">
                <a:solidFill>
                  <a:schemeClr val="accent2"/>
                </a:solidFill>
              </a:rPr>
              <a:t>Prostate Specific Antigen (PSA)- blood test noting abnormal growth</a:t>
            </a:r>
          </a:p>
          <a:p>
            <a:pPr algn="ctr"/>
            <a:r>
              <a:rPr lang="en-US" b="0" dirty="0" smtClean="0">
                <a:solidFill>
                  <a:schemeClr val="accent2"/>
                </a:solidFill>
              </a:rPr>
              <a:t>Low grade disease of prostate may be watched if no symptoms</a:t>
            </a:r>
          </a:p>
          <a:p>
            <a:pPr algn="ctr"/>
            <a:r>
              <a:rPr lang="en-US" b="0" dirty="0" smtClean="0">
                <a:solidFill>
                  <a:schemeClr val="accent2"/>
                </a:solidFill>
              </a:rPr>
              <a:t>Radical Prostatectomy- curative intent</a:t>
            </a:r>
          </a:p>
          <a:p>
            <a:pPr algn="ctr"/>
            <a:r>
              <a:rPr lang="en-US" b="0" dirty="0" smtClean="0">
                <a:solidFill>
                  <a:schemeClr val="accent2"/>
                </a:solidFill>
              </a:rPr>
              <a:t>Radical radiotherapy- curative intent, external radiation or radioactive seeds (</a:t>
            </a:r>
            <a:r>
              <a:rPr lang="en-US" b="0" dirty="0" err="1" smtClean="0">
                <a:solidFill>
                  <a:schemeClr val="accent2"/>
                </a:solidFill>
              </a:rPr>
              <a:t>brachytherapy</a:t>
            </a:r>
            <a:r>
              <a:rPr lang="en-US" b="0" dirty="0" smtClean="0">
                <a:solidFill>
                  <a:schemeClr val="accent2"/>
                </a:solidFill>
              </a:rPr>
              <a:t>)</a:t>
            </a:r>
          </a:p>
          <a:p>
            <a:pPr algn="ctr"/>
            <a:r>
              <a:rPr lang="en-US" b="0" dirty="0" smtClean="0">
                <a:solidFill>
                  <a:schemeClr val="accent2"/>
                </a:solidFill>
              </a:rPr>
              <a:t>Hormone therapy- reduce stimulus of male hormones</a:t>
            </a:r>
          </a:p>
          <a:p>
            <a:pPr algn="ctr"/>
            <a:r>
              <a:rPr lang="en-US" b="0" dirty="0" smtClean="0">
                <a:solidFill>
                  <a:schemeClr val="accent2"/>
                </a:solidFill>
              </a:rPr>
              <a:t>Radiation/chemotherapy</a:t>
            </a:r>
          </a:p>
          <a:p>
            <a:pPr algn="ctr"/>
            <a:r>
              <a:rPr lang="en-US" b="0" dirty="0" smtClean="0">
                <a:solidFill>
                  <a:schemeClr val="accent2"/>
                </a:solidFill>
              </a:rPr>
              <a:t>10-15 year survival rate is 77-93%</a:t>
            </a:r>
            <a:endParaRPr lang="en-US" b="0" dirty="0">
              <a:solidFill>
                <a:schemeClr val="accent2"/>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2"/>
                </a:solidFill>
              </a:rPr>
              <a:t>Prevention of prostate cancer</a:t>
            </a:r>
            <a:endParaRPr lang="en-US" b="1" u="sng" dirty="0">
              <a:solidFill>
                <a:schemeClr val="accent2"/>
              </a:solidFill>
            </a:endParaRPr>
          </a:p>
        </p:txBody>
      </p:sp>
      <p:sp>
        <p:nvSpPr>
          <p:cNvPr id="3" name="Content Placeholder 2"/>
          <p:cNvSpPr>
            <a:spLocks noGrp="1"/>
          </p:cNvSpPr>
          <p:nvPr>
            <p:ph idx="1"/>
          </p:nvPr>
        </p:nvSpPr>
        <p:spPr/>
        <p:txBody>
          <a:bodyPr/>
          <a:lstStyle/>
          <a:p>
            <a:r>
              <a:rPr lang="en-US" b="0" dirty="0" smtClean="0">
                <a:solidFill>
                  <a:schemeClr val="accent2"/>
                </a:solidFill>
              </a:rPr>
              <a:t>There is no proven measures</a:t>
            </a:r>
          </a:p>
          <a:p>
            <a:r>
              <a:rPr lang="en-US" b="0" dirty="0" smtClean="0">
                <a:solidFill>
                  <a:schemeClr val="accent2"/>
                </a:solidFill>
              </a:rPr>
              <a:t>PSA can detect early disease</a:t>
            </a:r>
          </a:p>
          <a:p>
            <a:r>
              <a:rPr lang="en-US" b="0" dirty="0" smtClean="0">
                <a:solidFill>
                  <a:schemeClr val="accent2"/>
                </a:solidFill>
              </a:rPr>
              <a:t>Men &gt; 50 should talk to their doctor</a:t>
            </a:r>
          </a:p>
          <a:p>
            <a:r>
              <a:rPr lang="en-US" b="0" dirty="0" smtClean="0">
                <a:solidFill>
                  <a:schemeClr val="accent2"/>
                </a:solidFill>
              </a:rPr>
              <a:t>Men with family history should talk to </a:t>
            </a:r>
          </a:p>
          <a:p>
            <a:r>
              <a:rPr lang="en-US" b="0" dirty="0" smtClean="0">
                <a:solidFill>
                  <a:schemeClr val="accent2"/>
                </a:solidFill>
              </a:rPr>
              <a:t>their doctor</a:t>
            </a:r>
            <a:endParaRPr lang="en-US" b="0" dirty="0">
              <a:solidFill>
                <a:schemeClr val="accent2"/>
              </a:solidFill>
            </a:endParaRPr>
          </a:p>
        </p:txBody>
      </p:sp>
      <p:pic>
        <p:nvPicPr>
          <p:cNvPr id="36866" name="Picture 2" descr="http://frenchtribune.com/sites/default/files/imagecache/article/prostate-cancer-screening_1.jpg"/>
          <p:cNvPicPr>
            <a:picLocks noChangeAspect="1" noChangeArrowheads="1"/>
          </p:cNvPicPr>
          <p:nvPr/>
        </p:nvPicPr>
        <p:blipFill>
          <a:blip r:embed="rId2" cstate="print"/>
          <a:srcRect/>
          <a:stretch>
            <a:fillRect/>
          </a:stretch>
        </p:blipFill>
        <p:spPr bwMode="auto">
          <a:xfrm>
            <a:off x="4369358" y="1524000"/>
            <a:ext cx="4594832" cy="2743200"/>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chemeClr val="accent2"/>
                </a:solidFill>
              </a:rPr>
              <a:t>Prostate cancer foundation of Australia</a:t>
            </a:r>
            <a:endParaRPr lang="en-US" b="1" u="sng" dirty="0">
              <a:solidFill>
                <a:schemeClr val="accent2"/>
              </a:solidFill>
            </a:endParaRPr>
          </a:p>
        </p:txBody>
      </p:sp>
      <p:sp>
        <p:nvSpPr>
          <p:cNvPr id="3" name="Content Placeholder 2"/>
          <p:cNvSpPr>
            <a:spLocks noGrp="1"/>
          </p:cNvSpPr>
          <p:nvPr>
            <p:ph idx="1"/>
          </p:nvPr>
        </p:nvSpPr>
        <p:spPr/>
        <p:txBody>
          <a:bodyPr/>
          <a:lstStyle/>
          <a:p>
            <a:r>
              <a:rPr lang="en-US" b="0" dirty="0" smtClean="0">
                <a:solidFill>
                  <a:schemeClr val="accent2"/>
                </a:solidFill>
              </a:rPr>
              <a:t>Dedicated to reducing this disease by:</a:t>
            </a:r>
          </a:p>
          <a:p>
            <a:r>
              <a:rPr lang="en-US" b="0" dirty="0" smtClean="0">
                <a:solidFill>
                  <a:schemeClr val="accent2"/>
                </a:solidFill>
              </a:rPr>
              <a:t>Promotes funding and world leading</a:t>
            </a:r>
          </a:p>
          <a:p>
            <a:r>
              <a:rPr lang="en-US" b="0" dirty="0" smtClean="0">
                <a:solidFill>
                  <a:schemeClr val="accent2"/>
                </a:solidFill>
              </a:rPr>
              <a:t>Implementing awareness campaigns</a:t>
            </a:r>
          </a:p>
          <a:p>
            <a:r>
              <a:rPr lang="en-US" b="0" dirty="0" smtClean="0">
                <a:solidFill>
                  <a:schemeClr val="accent2"/>
                </a:solidFill>
              </a:rPr>
              <a:t>Education programs</a:t>
            </a:r>
          </a:p>
          <a:p>
            <a:r>
              <a:rPr lang="en-US" b="0" dirty="0" smtClean="0">
                <a:solidFill>
                  <a:schemeClr val="accent2"/>
                </a:solidFill>
              </a:rPr>
              <a:t>Providing support for families and friends</a:t>
            </a:r>
            <a:endParaRPr lang="en-US" b="0" dirty="0">
              <a:solidFill>
                <a:schemeClr val="accent2"/>
              </a:solidFill>
            </a:endParaRPr>
          </a:p>
        </p:txBody>
      </p:sp>
      <p:pic>
        <p:nvPicPr>
          <p:cNvPr id="38914" name="Picture 2" descr="http://viewnews.com.au/bm/bm.pix/pcfalogo.s600x600.gif"/>
          <p:cNvPicPr>
            <a:picLocks noChangeAspect="1" noChangeArrowheads="1"/>
          </p:cNvPicPr>
          <p:nvPr/>
        </p:nvPicPr>
        <p:blipFill>
          <a:blip r:embed="rId2" cstate="print"/>
          <a:srcRect/>
          <a:stretch>
            <a:fillRect/>
          </a:stretch>
        </p:blipFill>
        <p:spPr bwMode="auto">
          <a:xfrm>
            <a:off x="5029200" y="1066800"/>
            <a:ext cx="3733800" cy="3623170"/>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Works cited</a:t>
            </a:r>
            <a:endParaRPr lang="en-US" dirty="0"/>
          </a:p>
        </p:txBody>
      </p:sp>
      <p:sp>
        <p:nvSpPr>
          <p:cNvPr id="3" name="Content Placeholder 2"/>
          <p:cNvSpPr>
            <a:spLocks noGrp="1"/>
          </p:cNvSpPr>
          <p:nvPr>
            <p:ph idx="1"/>
          </p:nvPr>
        </p:nvSpPr>
        <p:spPr/>
        <p:txBody>
          <a:bodyPr>
            <a:normAutofit fontScale="77500" lnSpcReduction="20000"/>
          </a:bodyPr>
          <a:lstStyle/>
          <a:p>
            <a:r>
              <a:rPr lang="en-US" b="0" dirty="0"/>
              <a:t>Breast cancer in </a:t>
            </a:r>
            <a:r>
              <a:rPr lang="en-US" b="0" dirty="0" err="1"/>
              <a:t>australia</a:t>
            </a:r>
            <a:r>
              <a:rPr lang="en-US" b="0" dirty="0"/>
              <a:t> . (</a:t>
            </a:r>
            <a:r>
              <a:rPr lang="en-US" b="0" dirty="0" err="1"/>
              <a:t>n.d.</a:t>
            </a:r>
            <a:r>
              <a:rPr lang="en-US" b="0" dirty="0"/>
              <a:t>). Retrieved from http://www.canceraustralia.nbocc.org.au/breastcancer</a:t>
            </a:r>
          </a:p>
          <a:p>
            <a:r>
              <a:rPr lang="en-US" b="0" dirty="0"/>
              <a:t>Cancer council </a:t>
            </a:r>
            <a:r>
              <a:rPr lang="en-US" b="0" dirty="0" err="1"/>
              <a:t>australia</a:t>
            </a:r>
            <a:r>
              <a:rPr lang="en-US" b="0" dirty="0"/>
              <a:t> . (</a:t>
            </a:r>
            <a:r>
              <a:rPr lang="en-US" b="0" dirty="0" err="1"/>
              <a:t>n.d.</a:t>
            </a:r>
            <a:r>
              <a:rPr lang="en-US" b="0" dirty="0"/>
              <a:t>). Retrieved from http://www.cancer.org.au/aboutbreastcancer</a:t>
            </a:r>
          </a:p>
          <a:p>
            <a:r>
              <a:rPr lang="en-US" b="0" dirty="0"/>
              <a:t>"Health Care Australia 2012 - What Does It Cost?" </a:t>
            </a:r>
            <a:r>
              <a:rPr lang="en-US" b="0" i="1" dirty="0"/>
              <a:t>Health Care Australia 2012 - What Does It Cost?</a:t>
            </a:r>
            <a:r>
              <a:rPr lang="en-US" b="0" dirty="0"/>
              <a:t> </a:t>
            </a:r>
            <a:r>
              <a:rPr lang="en-US" b="0" dirty="0" err="1"/>
              <a:t>N.p</a:t>
            </a:r>
            <a:r>
              <a:rPr lang="en-US" b="0" dirty="0"/>
              <a:t>., </a:t>
            </a:r>
            <a:r>
              <a:rPr lang="en-US" b="0" dirty="0" err="1"/>
              <a:t>n.d.</a:t>
            </a:r>
            <a:r>
              <a:rPr lang="en-US" b="0" dirty="0"/>
              <a:t> Web. 12 July 2012. &lt;http://www.aussiemove.com/healthcare/&gt;. </a:t>
            </a:r>
          </a:p>
          <a:p>
            <a:r>
              <a:rPr lang="en-US" b="0" dirty="0"/>
              <a:t>"Health Care in Australia." </a:t>
            </a:r>
            <a:r>
              <a:rPr lang="en-US" b="0" i="1" dirty="0"/>
              <a:t>Health Care in Australia</a:t>
            </a:r>
            <a:r>
              <a:rPr lang="en-US" b="0" dirty="0"/>
              <a:t>. </a:t>
            </a:r>
            <a:r>
              <a:rPr lang="en-US" b="0" dirty="0" err="1"/>
              <a:t>N.p</a:t>
            </a:r>
            <a:r>
              <a:rPr lang="en-US" b="0" dirty="0"/>
              <a:t>., </a:t>
            </a:r>
            <a:r>
              <a:rPr lang="en-US" b="0" dirty="0" err="1"/>
              <a:t>n.d.</a:t>
            </a:r>
            <a:r>
              <a:rPr lang="en-US" b="0" dirty="0"/>
              <a:t> Web. 12 July 2012. &lt;http://www.expatforum.com/articles/health/health-care-in-australia.html&gt;. </a:t>
            </a:r>
          </a:p>
          <a:p>
            <a:r>
              <a:rPr lang="en-US" b="0" dirty="0"/>
              <a:t>"Index Mundi - Country Facts." </a:t>
            </a:r>
            <a:r>
              <a:rPr lang="en-US" b="0" i="1" dirty="0"/>
              <a:t>Index Mundi - Country Facts</a:t>
            </a:r>
            <a:r>
              <a:rPr lang="en-US" b="0" dirty="0"/>
              <a:t>. </a:t>
            </a:r>
            <a:r>
              <a:rPr lang="en-US" b="0" dirty="0" err="1"/>
              <a:t>N.p</a:t>
            </a:r>
            <a:r>
              <a:rPr lang="en-US" b="0" dirty="0"/>
              <a:t>., </a:t>
            </a:r>
            <a:r>
              <a:rPr lang="en-US" b="0" dirty="0" err="1"/>
              <a:t>n.d.</a:t>
            </a:r>
            <a:r>
              <a:rPr lang="en-US" b="0" dirty="0"/>
              <a:t> Web. 12 July 2012. &lt;http://www.indexmundi.com/&gt;. </a:t>
            </a:r>
          </a:p>
          <a:p>
            <a:r>
              <a:rPr lang="en-US" b="0" dirty="0"/>
              <a:t>"Life Insurance." </a:t>
            </a:r>
            <a:r>
              <a:rPr lang="en-US" b="0" i="1" dirty="0"/>
              <a:t>Life Insurance</a:t>
            </a:r>
            <a:r>
              <a:rPr lang="en-US" b="0" dirty="0"/>
              <a:t>. </a:t>
            </a:r>
            <a:r>
              <a:rPr lang="en-US" b="0" dirty="0" err="1"/>
              <a:t>N.p</a:t>
            </a:r>
            <a:r>
              <a:rPr lang="en-US" b="0" dirty="0"/>
              <a:t>., May 2010. Web. 12 July 2012. &lt;http://www.xlife.com.au/&gt;. </a:t>
            </a:r>
            <a:endParaRPr lang="en-US" b="0" dirty="0" smtClean="0"/>
          </a:p>
          <a:p>
            <a:r>
              <a:rPr lang="en-US" b="0" dirty="0" smtClean="0"/>
              <a:t>" </a:t>
            </a:r>
            <a:r>
              <a:rPr lang="en-US" b="0" dirty="0" smtClean="0"/>
              <a:t>Prostate cancer." </a:t>
            </a:r>
            <a:r>
              <a:rPr lang="en-US" b="0" i="1" dirty="0" smtClean="0"/>
              <a:t>Cancer Council Australia</a:t>
            </a:r>
            <a:r>
              <a:rPr lang="en-US" b="0" dirty="0" smtClean="0"/>
              <a:t>. </a:t>
            </a:r>
            <a:r>
              <a:rPr lang="en-US" b="0" dirty="0" err="1" smtClean="0"/>
              <a:t>N.p</a:t>
            </a:r>
            <a:r>
              <a:rPr lang="en-US" b="0" dirty="0" smtClean="0"/>
              <a:t>., </a:t>
            </a:r>
            <a:r>
              <a:rPr lang="en-US" b="0" dirty="0" err="1" smtClean="0"/>
              <a:t>n.d</a:t>
            </a:r>
            <a:r>
              <a:rPr lang="en-US" b="0" dirty="0" smtClean="0"/>
              <a:t>. Web. 23 July 2012. &lt;http://www.cancer.org.au/policy/positionstatements</a:t>
            </a:r>
          </a:p>
          <a:p>
            <a:r>
              <a:rPr lang="en-US" b="0" dirty="0" smtClean="0"/>
              <a:t>" Australian Prostate Cancer Research (APCR)." </a:t>
            </a:r>
            <a:r>
              <a:rPr lang="en-US" b="0" i="1" dirty="0" smtClean="0"/>
              <a:t>Australian Prostate Cancer Research (APCR)</a:t>
            </a:r>
            <a:r>
              <a:rPr lang="en-US" b="0" dirty="0" smtClean="0"/>
              <a:t>. </a:t>
            </a:r>
            <a:r>
              <a:rPr lang="en-US" b="0" dirty="0" err="1" smtClean="0"/>
              <a:t>N.p</a:t>
            </a:r>
            <a:r>
              <a:rPr lang="en-US" b="0" dirty="0" smtClean="0"/>
              <a:t>., </a:t>
            </a:r>
            <a:r>
              <a:rPr lang="en-US" b="0" dirty="0" err="1" smtClean="0"/>
              <a:t>n.d</a:t>
            </a:r>
            <a:r>
              <a:rPr lang="en-US" b="0" dirty="0" smtClean="0"/>
              <a:t>. Web. 23 July 2012. &lt;http://www.prostatecancerresearch.org.au/new-apcr/&gt;.</a:t>
            </a:r>
          </a:p>
          <a:p>
            <a:r>
              <a:rPr lang="en-US" b="0" dirty="0" smtClean="0"/>
              <a:t>"Prostate Cancer Foundation of Australia." </a:t>
            </a:r>
            <a:r>
              <a:rPr lang="en-US" b="0" i="1" dirty="0" smtClean="0"/>
              <a:t>Prostate Cancer Foundation of Australia</a:t>
            </a:r>
            <a:r>
              <a:rPr lang="en-US" b="0" dirty="0" smtClean="0"/>
              <a:t>. </a:t>
            </a:r>
            <a:r>
              <a:rPr lang="en-US" b="0" dirty="0" err="1" smtClean="0"/>
              <a:t>N.p</a:t>
            </a:r>
            <a:r>
              <a:rPr lang="en-US" b="0" dirty="0" smtClean="0"/>
              <a:t>., </a:t>
            </a:r>
            <a:r>
              <a:rPr lang="en-US" b="0" dirty="0" err="1" smtClean="0"/>
              <a:t>n.d</a:t>
            </a:r>
            <a:r>
              <a:rPr lang="en-US" b="0" dirty="0" smtClean="0"/>
              <a:t>. Web. 23 July 2012. &lt;http://www.prostate.org.au/articleLive</a:t>
            </a:r>
            <a:endParaRPr lang="en-US" b="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normAutofit/>
          </a:bodyPr>
          <a:lstStyle/>
          <a:p>
            <a:r>
              <a:rPr lang="en-US" sz="2000" u="sng" dirty="0" smtClean="0"/>
              <a:t>Nationality: </a:t>
            </a:r>
            <a:r>
              <a:rPr lang="en-US" sz="2000" b="0" dirty="0" smtClean="0"/>
              <a:t>Australian </a:t>
            </a:r>
          </a:p>
          <a:p>
            <a:r>
              <a:rPr lang="en-US" sz="2000" u="sng" dirty="0" smtClean="0"/>
              <a:t>Ethnic groups: </a:t>
            </a:r>
            <a:r>
              <a:rPr lang="en-US" sz="2000" b="0" dirty="0" smtClean="0"/>
              <a:t>white 92%, Asian 7%, other 1%</a:t>
            </a:r>
          </a:p>
          <a:p>
            <a:r>
              <a:rPr lang="en-US" sz="2000" u="sng" dirty="0" smtClean="0"/>
              <a:t>Religions: </a:t>
            </a:r>
            <a:r>
              <a:rPr lang="en-US" sz="2000" b="0" dirty="0" smtClean="0"/>
              <a:t>Protestant 27.4%, Catholic 25.8%, Eastern Orthodox 2.7%, other Christian 7.9%, Buddhist 2.1%, Muslim 1.7%, other 2.4%, unspecified 11.3%, none 18.7 </a:t>
            </a:r>
            <a:endParaRPr lang="en-US" sz="2000" b="0" dirty="0"/>
          </a:p>
        </p:txBody>
      </p:sp>
      <p:sp>
        <p:nvSpPr>
          <p:cNvPr id="3" name="Content Placeholder 2"/>
          <p:cNvSpPr>
            <a:spLocks noGrp="1"/>
          </p:cNvSpPr>
          <p:nvPr>
            <p:ph sz="half" idx="2"/>
          </p:nvPr>
        </p:nvSpPr>
        <p:spPr/>
        <p:txBody>
          <a:bodyPr>
            <a:normAutofit/>
          </a:bodyPr>
          <a:lstStyle/>
          <a:p>
            <a:r>
              <a:rPr lang="en-US" sz="2000" u="sng" dirty="0" smtClean="0"/>
              <a:t>Languages: </a:t>
            </a:r>
            <a:r>
              <a:rPr lang="en-US" sz="2000" b="0" dirty="0" smtClean="0"/>
              <a:t>English 78.5%, Chinese 2.5%, Italian 1.6%, Creek 1.3%, Arabic 1.2%, Vietnamese 1%, other 8.2% </a:t>
            </a:r>
          </a:p>
          <a:p>
            <a:r>
              <a:rPr lang="en-US" sz="2000" u="sng" dirty="0" smtClean="0"/>
              <a:t>Literacy</a:t>
            </a:r>
            <a:r>
              <a:rPr lang="en-US" sz="2000" b="0" u="sng" dirty="0" smtClean="0"/>
              <a:t>: </a:t>
            </a:r>
            <a:r>
              <a:rPr lang="en-US" sz="2000" b="0" dirty="0" smtClean="0"/>
              <a:t>age 15 and over can read and write </a:t>
            </a:r>
          </a:p>
          <a:p>
            <a:r>
              <a:rPr lang="en-US" sz="2000" b="0" dirty="0" smtClean="0"/>
              <a:t>      Male:99%</a:t>
            </a:r>
          </a:p>
          <a:p>
            <a:r>
              <a:rPr lang="en-US" sz="2000" b="0" dirty="0" smtClean="0"/>
              <a:t>      Female 99%</a:t>
            </a:r>
            <a:endParaRPr lang="en-US" sz="2000" dirty="0"/>
          </a:p>
        </p:txBody>
      </p:sp>
      <p:sp>
        <p:nvSpPr>
          <p:cNvPr id="4" name="Title 3"/>
          <p:cNvSpPr>
            <a:spLocks noGrp="1"/>
          </p:cNvSpPr>
          <p:nvPr>
            <p:ph type="title"/>
          </p:nvPr>
        </p:nvSpPr>
        <p:spPr/>
        <p:txBody>
          <a:bodyPr/>
          <a:lstStyle/>
          <a:p>
            <a:pPr algn="ctr"/>
            <a:r>
              <a:rPr lang="en-US" b="1" i="1" u="sng" dirty="0">
                <a:latin typeface="Calibri"/>
                <a:ea typeface="Calibri"/>
                <a:cs typeface="Times New Roman"/>
              </a:rPr>
              <a:t>Demographics in the Australia</a:t>
            </a:r>
            <a:endParaRPr lang="en-US" dirty="0"/>
          </a:p>
        </p:txBody>
      </p:sp>
    </p:spTree>
    <p:extLst>
      <p:ext uri="{BB962C8B-B14F-4D97-AF65-F5344CB8AC3E}">
        <p14:creationId xmlns:p14="http://schemas.microsoft.com/office/powerpoint/2010/main" val="39422059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normAutofit fontScale="92500" lnSpcReduction="20000"/>
          </a:bodyPr>
          <a:lstStyle/>
          <a:p>
            <a:pPr marL="0" indent="0">
              <a:lnSpc>
                <a:spcPct val="80000"/>
              </a:lnSpc>
            </a:pPr>
            <a:r>
              <a:rPr lang="en-US" u="sng" dirty="0"/>
              <a:t>Health expenditures:</a:t>
            </a:r>
            <a:endParaRPr lang="en-US" dirty="0"/>
          </a:p>
          <a:p>
            <a:pPr marL="0" indent="0">
              <a:lnSpc>
                <a:spcPct val="80000"/>
              </a:lnSpc>
            </a:pPr>
            <a:r>
              <a:rPr lang="en-US" b="0" dirty="0" smtClean="0"/>
              <a:t>8.5% </a:t>
            </a:r>
            <a:r>
              <a:rPr lang="en-US" b="0" dirty="0"/>
              <a:t>of GDP</a:t>
            </a:r>
          </a:p>
          <a:p>
            <a:pPr marL="0" indent="0">
              <a:lnSpc>
                <a:spcPct val="80000"/>
              </a:lnSpc>
            </a:pPr>
            <a:r>
              <a:rPr lang="en-US" u="sng" dirty="0"/>
              <a:t>Physicians density:</a:t>
            </a:r>
            <a:endParaRPr lang="en-US" dirty="0"/>
          </a:p>
          <a:p>
            <a:pPr marL="0" indent="0">
              <a:lnSpc>
                <a:spcPct val="80000"/>
              </a:lnSpc>
            </a:pPr>
            <a:r>
              <a:rPr lang="en-US" b="0" dirty="0" smtClean="0"/>
              <a:t>2.991 physicians/1,000 </a:t>
            </a:r>
            <a:r>
              <a:rPr lang="en-US" b="0" dirty="0"/>
              <a:t>population</a:t>
            </a:r>
          </a:p>
          <a:p>
            <a:pPr marL="0" indent="0">
              <a:lnSpc>
                <a:spcPct val="80000"/>
              </a:lnSpc>
            </a:pPr>
            <a:r>
              <a:rPr lang="en-US" dirty="0"/>
              <a:t> </a:t>
            </a:r>
          </a:p>
          <a:p>
            <a:pPr marL="0" indent="0">
              <a:lnSpc>
                <a:spcPct val="80000"/>
              </a:lnSpc>
            </a:pPr>
            <a:r>
              <a:rPr lang="en-US" u="sng" dirty="0"/>
              <a:t>Hospital bed density:</a:t>
            </a:r>
            <a:endParaRPr lang="en-US" dirty="0"/>
          </a:p>
          <a:p>
            <a:pPr marL="0" indent="0">
              <a:lnSpc>
                <a:spcPct val="80000"/>
              </a:lnSpc>
            </a:pPr>
            <a:r>
              <a:rPr lang="en-US" b="0" dirty="0" smtClean="0"/>
              <a:t>3.82 </a:t>
            </a:r>
            <a:r>
              <a:rPr lang="en-US" b="0" dirty="0"/>
              <a:t>beds/1,000 population</a:t>
            </a:r>
          </a:p>
          <a:p>
            <a:endParaRPr lang="en-US" dirty="0"/>
          </a:p>
        </p:txBody>
      </p:sp>
      <p:sp>
        <p:nvSpPr>
          <p:cNvPr id="3" name="Content Placeholder 2"/>
          <p:cNvSpPr>
            <a:spLocks noGrp="1"/>
          </p:cNvSpPr>
          <p:nvPr>
            <p:ph sz="half" idx="2"/>
          </p:nvPr>
        </p:nvSpPr>
        <p:spPr/>
        <p:txBody>
          <a:bodyPr>
            <a:normAutofit fontScale="92500" lnSpcReduction="20000"/>
          </a:bodyPr>
          <a:lstStyle/>
          <a:p>
            <a:pPr marL="0" indent="0">
              <a:lnSpc>
                <a:spcPct val="80000"/>
              </a:lnSpc>
            </a:pPr>
            <a:r>
              <a:rPr lang="en-US" u="sng" dirty="0"/>
              <a:t>Obesity (adult prevalence rate):</a:t>
            </a:r>
            <a:endParaRPr lang="en-US" dirty="0"/>
          </a:p>
          <a:p>
            <a:pPr marL="0" indent="0">
              <a:lnSpc>
                <a:spcPct val="80000"/>
              </a:lnSpc>
            </a:pPr>
            <a:r>
              <a:rPr lang="en-US" b="0" dirty="0" smtClean="0"/>
              <a:t>16.4%</a:t>
            </a:r>
            <a:endParaRPr lang="en-US" b="0" dirty="0"/>
          </a:p>
          <a:p>
            <a:pPr marL="0" indent="0">
              <a:lnSpc>
                <a:spcPct val="80000"/>
              </a:lnSpc>
            </a:pPr>
            <a:r>
              <a:rPr lang="en-US" u="sng" dirty="0"/>
              <a:t>HIV/AIDS (adult prevalence rate)</a:t>
            </a:r>
            <a:endParaRPr lang="en-US" dirty="0"/>
          </a:p>
          <a:p>
            <a:pPr marL="0" indent="0">
              <a:lnSpc>
                <a:spcPct val="80000"/>
              </a:lnSpc>
            </a:pPr>
            <a:r>
              <a:rPr lang="en-US" b="0" dirty="0" smtClean="0"/>
              <a:t>0.1%</a:t>
            </a:r>
            <a:endParaRPr lang="en-US" b="0" dirty="0"/>
          </a:p>
          <a:p>
            <a:pPr marL="0" indent="0">
              <a:lnSpc>
                <a:spcPct val="80000"/>
              </a:lnSpc>
            </a:pPr>
            <a:r>
              <a:rPr lang="en-US" u="sng" dirty="0"/>
              <a:t>HIV/AIDS (people living with HIV/AIDS)</a:t>
            </a:r>
            <a:endParaRPr lang="en-US" dirty="0"/>
          </a:p>
          <a:p>
            <a:pPr marL="0" indent="0">
              <a:lnSpc>
                <a:spcPct val="80000"/>
              </a:lnSpc>
            </a:pPr>
            <a:r>
              <a:rPr lang="en-US" b="0" dirty="0" smtClean="0"/>
              <a:t>20,000</a:t>
            </a:r>
            <a:endParaRPr lang="en-US" b="0" dirty="0"/>
          </a:p>
          <a:p>
            <a:pPr marL="0" indent="0">
              <a:lnSpc>
                <a:spcPct val="80000"/>
              </a:lnSpc>
            </a:pPr>
            <a:r>
              <a:rPr lang="en-US" u="sng" dirty="0"/>
              <a:t>HIV/AIDS (death)</a:t>
            </a:r>
            <a:endParaRPr lang="en-US" dirty="0"/>
          </a:p>
          <a:p>
            <a:pPr marL="0" indent="0">
              <a:lnSpc>
                <a:spcPct val="80000"/>
              </a:lnSpc>
            </a:pPr>
            <a:r>
              <a:rPr lang="en-US" b="0" dirty="0"/>
              <a:t>Fewer than </a:t>
            </a:r>
            <a:r>
              <a:rPr lang="en-US" b="0" dirty="0" smtClean="0"/>
              <a:t>100</a:t>
            </a:r>
            <a:endParaRPr lang="en-US" b="0" dirty="0"/>
          </a:p>
          <a:p>
            <a:endParaRPr lang="en-US" dirty="0"/>
          </a:p>
        </p:txBody>
      </p:sp>
      <p:sp>
        <p:nvSpPr>
          <p:cNvPr id="4" name="Title 3"/>
          <p:cNvSpPr>
            <a:spLocks noGrp="1"/>
          </p:cNvSpPr>
          <p:nvPr>
            <p:ph type="title"/>
          </p:nvPr>
        </p:nvSpPr>
        <p:spPr/>
        <p:txBody>
          <a:bodyPr/>
          <a:lstStyle/>
          <a:p>
            <a:pPr algn="ctr"/>
            <a:r>
              <a:rPr lang="en-US" b="1" i="1" u="sng" dirty="0">
                <a:latin typeface="Calibri"/>
                <a:ea typeface="Calibri"/>
                <a:cs typeface="Times New Roman"/>
              </a:rPr>
              <a:t>Demographics </a:t>
            </a:r>
            <a:r>
              <a:rPr lang="en-US" b="1" i="1" u="sng" dirty="0" smtClean="0">
                <a:latin typeface="Calibri"/>
                <a:ea typeface="Calibri"/>
                <a:cs typeface="Times New Roman"/>
              </a:rPr>
              <a:t>in </a:t>
            </a:r>
            <a:r>
              <a:rPr lang="en-US" b="1" i="1" u="sng" dirty="0">
                <a:latin typeface="Calibri"/>
                <a:ea typeface="Calibri"/>
                <a:cs typeface="Times New Roman"/>
              </a:rPr>
              <a:t>Australia</a:t>
            </a:r>
            <a:endParaRPr lang="en-US" dirty="0"/>
          </a:p>
        </p:txBody>
      </p:sp>
    </p:spTree>
    <p:extLst>
      <p:ext uri="{BB962C8B-B14F-4D97-AF65-F5344CB8AC3E}">
        <p14:creationId xmlns:p14="http://schemas.microsoft.com/office/powerpoint/2010/main" val="15061209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822960" y="1097280"/>
            <a:ext cx="7406640" cy="3712464"/>
          </a:xfrm>
        </p:spPr>
        <p:txBody>
          <a:bodyPr>
            <a:normAutofit/>
          </a:bodyPr>
          <a:lstStyle/>
          <a:p>
            <a:r>
              <a:rPr lang="en-US" sz="2000" dirty="0" smtClean="0"/>
              <a:t>Medicare:</a:t>
            </a:r>
            <a:r>
              <a:rPr lang="en-US" sz="2000" b="0" dirty="0" smtClean="0"/>
              <a:t> It coexists with a private health system. It is funded by 1.5% of an income tax levy with an additional 1% for high-income earners. </a:t>
            </a:r>
          </a:p>
          <a:p>
            <a:pPr>
              <a:buFontTx/>
              <a:buChar char="-"/>
            </a:pPr>
            <a:r>
              <a:rPr lang="en-US" sz="2000" b="0" dirty="0" smtClean="0"/>
              <a:t>It provides free treatment in a public hospital </a:t>
            </a:r>
          </a:p>
          <a:p>
            <a:pPr>
              <a:buFontTx/>
              <a:buChar char="-"/>
            </a:pPr>
            <a:r>
              <a:rPr lang="en-US" sz="2000" b="0" dirty="0" smtClean="0"/>
              <a:t>Provides free or subsidized payments to health care professionals for services</a:t>
            </a:r>
          </a:p>
          <a:p>
            <a:pPr>
              <a:buFontTx/>
              <a:buChar char="-"/>
            </a:pPr>
            <a:r>
              <a:rPr lang="en-US" sz="2000" b="0" dirty="0" smtClean="0"/>
              <a:t>Subsidized on some treatments by participating specialists and dentists</a:t>
            </a:r>
          </a:p>
          <a:p>
            <a:pPr>
              <a:buFontTx/>
              <a:buChar char="-"/>
            </a:pPr>
            <a:r>
              <a:rPr lang="en-US" sz="2000" b="0" dirty="0" smtClean="0"/>
              <a:t>Medicare does not pay for everything, there is a Medicare gap.</a:t>
            </a:r>
            <a:endParaRPr lang="en-US" sz="2000" b="0" dirty="0"/>
          </a:p>
        </p:txBody>
      </p:sp>
      <p:sp>
        <p:nvSpPr>
          <p:cNvPr id="4" name="Title 3"/>
          <p:cNvSpPr>
            <a:spLocks noGrp="1"/>
          </p:cNvSpPr>
          <p:nvPr>
            <p:ph type="title"/>
          </p:nvPr>
        </p:nvSpPr>
        <p:spPr/>
        <p:txBody>
          <a:bodyPr/>
          <a:lstStyle/>
          <a:p>
            <a:pPr algn="ctr"/>
            <a:r>
              <a:rPr lang="en-US" b="1" u="sng" dirty="0"/>
              <a:t>Who is covered?</a:t>
            </a:r>
            <a:endParaRPr lang="en-US" dirty="0"/>
          </a:p>
        </p:txBody>
      </p:sp>
      <p:pic>
        <p:nvPicPr>
          <p:cNvPr id="5" name="Content Placeholder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00400" y="4904014"/>
            <a:ext cx="2351405" cy="1752600"/>
          </a:xfrm>
          <a:prstGeom prst="rect">
            <a:avLst/>
          </a:prstGeom>
        </p:spPr>
      </p:pic>
    </p:spTree>
    <p:extLst>
      <p:ext uri="{BB962C8B-B14F-4D97-AF65-F5344CB8AC3E}">
        <p14:creationId xmlns:p14="http://schemas.microsoft.com/office/powerpoint/2010/main" val="19667129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5410200" y="914400"/>
            <a:ext cx="3200400" cy="3962400"/>
          </a:xfrm>
        </p:spPr>
        <p:txBody>
          <a:bodyPr>
            <a:normAutofit fontScale="77500" lnSpcReduction="20000"/>
          </a:bodyPr>
          <a:lstStyle/>
          <a:p>
            <a:r>
              <a:rPr lang="en-US" sz="2100" dirty="0" smtClean="0"/>
              <a:t>Doctor: </a:t>
            </a:r>
          </a:p>
          <a:p>
            <a:r>
              <a:rPr lang="en-US" sz="2100" b="0" dirty="0" smtClean="0"/>
              <a:t>Cost: $67.00</a:t>
            </a:r>
          </a:p>
          <a:p>
            <a:r>
              <a:rPr lang="en-US" sz="2100" b="0" dirty="0" smtClean="0"/>
              <a:t>Medicare paid: $34.90</a:t>
            </a:r>
          </a:p>
          <a:p>
            <a:r>
              <a:rPr lang="en-US" sz="2100" b="0" dirty="0" smtClean="0"/>
              <a:t>Gap Payment: $32.10</a:t>
            </a:r>
          </a:p>
          <a:p>
            <a:r>
              <a:rPr lang="en-US" sz="2100" dirty="0" smtClean="0"/>
              <a:t>Doctor (Specialist):</a:t>
            </a:r>
            <a:endParaRPr lang="en-US" sz="2100" b="0" dirty="0" smtClean="0"/>
          </a:p>
          <a:p>
            <a:r>
              <a:rPr lang="en-US" sz="2100" b="0" dirty="0" smtClean="0"/>
              <a:t>Cost: $155.00</a:t>
            </a:r>
          </a:p>
          <a:p>
            <a:r>
              <a:rPr lang="en-US" sz="2100" b="0" dirty="0" smtClean="0"/>
              <a:t>Medicare paid: $69.00</a:t>
            </a:r>
          </a:p>
          <a:p>
            <a:r>
              <a:rPr lang="en-US" sz="2100" b="0" dirty="0" smtClean="0"/>
              <a:t>Gap payment: $86.00 </a:t>
            </a:r>
          </a:p>
          <a:p>
            <a:r>
              <a:rPr lang="en-US" sz="2100" dirty="0" smtClean="0"/>
              <a:t>Dentist: (6 monthly exam and clean) </a:t>
            </a:r>
            <a:endParaRPr lang="en-US" sz="2100" b="0" dirty="0" smtClean="0"/>
          </a:p>
          <a:p>
            <a:r>
              <a:rPr lang="en-US" sz="2100" b="0" dirty="0" smtClean="0"/>
              <a:t>Cost: $ 135.00</a:t>
            </a:r>
          </a:p>
          <a:p>
            <a:r>
              <a:rPr lang="en-US" sz="2100" b="0" dirty="0" smtClean="0"/>
              <a:t>Medicare payment: $135.00</a:t>
            </a:r>
          </a:p>
          <a:p>
            <a:r>
              <a:rPr lang="en-US" sz="2100" b="0" dirty="0" smtClean="0"/>
              <a:t>Gap payment: $0</a:t>
            </a:r>
          </a:p>
          <a:p>
            <a:endParaRPr lang="en-US" sz="1800" b="0" dirty="0" smtClean="0"/>
          </a:p>
          <a:p>
            <a:endParaRPr lang="en-US" sz="1800" dirty="0"/>
          </a:p>
          <a:p>
            <a:endParaRPr lang="en-US" b="0" dirty="0" smtClean="0"/>
          </a:p>
        </p:txBody>
      </p:sp>
      <p:sp>
        <p:nvSpPr>
          <p:cNvPr id="3" name="Content Placeholder 2"/>
          <p:cNvSpPr>
            <a:spLocks noGrp="1"/>
          </p:cNvSpPr>
          <p:nvPr>
            <p:ph sz="half" idx="2"/>
          </p:nvPr>
        </p:nvSpPr>
        <p:spPr>
          <a:xfrm>
            <a:off x="685800" y="1143000"/>
            <a:ext cx="3200400" cy="3712464"/>
          </a:xfrm>
        </p:spPr>
        <p:txBody>
          <a:bodyPr>
            <a:normAutofit fontScale="77500" lnSpcReduction="20000"/>
          </a:bodyPr>
          <a:lstStyle/>
          <a:p>
            <a:pPr marL="457200" indent="-457200">
              <a:buFontTx/>
              <a:buChar char="-"/>
            </a:pPr>
            <a:r>
              <a:rPr lang="en-US" b="0" dirty="0" smtClean="0"/>
              <a:t>“Bulk Bill” Medicare is when you don’t pay anything out of pocket </a:t>
            </a:r>
          </a:p>
          <a:p>
            <a:pPr marL="457200" indent="-457200">
              <a:buFontTx/>
              <a:buChar char="-"/>
            </a:pPr>
            <a:r>
              <a:rPr lang="en-US" b="0" dirty="0" smtClean="0"/>
              <a:t>Medicare will pay a portion of a service but you will have to pay out of pocket the rest, known as the “Medicare Gap” </a:t>
            </a:r>
            <a:endParaRPr lang="en-US" dirty="0"/>
          </a:p>
        </p:txBody>
      </p:sp>
      <p:sp>
        <p:nvSpPr>
          <p:cNvPr id="4" name="Title 3"/>
          <p:cNvSpPr>
            <a:spLocks noGrp="1"/>
          </p:cNvSpPr>
          <p:nvPr>
            <p:ph type="title"/>
          </p:nvPr>
        </p:nvSpPr>
        <p:spPr/>
        <p:txBody>
          <a:bodyPr/>
          <a:lstStyle/>
          <a:p>
            <a:pPr algn="ctr"/>
            <a:r>
              <a:rPr lang="en-US" b="1" u="sng" dirty="0"/>
              <a:t>Medicare Gap </a:t>
            </a:r>
            <a:endParaRPr lang="en-US" dirty="0"/>
          </a:p>
        </p:txBody>
      </p:sp>
      <p:pic>
        <p:nvPicPr>
          <p:cNvPr id="5" name="Picture 5"/>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67000" y="4157336"/>
            <a:ext cx="2514600" cy="2700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31994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Health Care </a:t>
            </a:r>
            <a:endParaRPr lang="en-US" dirty="0"/>
          </a:p>
        </p:txBody>
      </p:sp>
      <p:sp>
        <p:nvSpPr>
          <p:cNvPr id="3" name="Content Placeholder 2"/>
          <p:cNvSpPr>
            <a:spLocks noGrp="1"/>
          </p:cNvSpPr>
          <p:nvPr>
            <p:ph idx="1"/>
          </p:nvPr>
        </p:nvSpPr>
        <p:spPr/>
        <p:txBody>
          <a:bodyPr>
            <a:normAutofit lnSpcReduction="10000"/>
          </a:bodyPr>
          <a:lstStyle/>
          <a:p>
            <a:r>
              <a:rPr lang="en-US" dirty="0" smtClean="0"/>
              <a:t>Private health care insurance:</a:t>
            </a:r>
          </a:p>
          <a:p>
            <a:pPr>
              <a:buFontTx/>
              <a:buChar char="-"/>
            </a:pPr>
            <a:r>
              <a:rPr lang="en-US" b="0" dirty="0" smtClean="0"/>
              <a:t>Represents about 11% of health care funding</a:t>
            </a:r>
          </a:p>
          <a:p>
            <a:pPr>
              <a:buFontTx/>
              <a:buChar char="-"/>
            </a:pPr>
            <a:r>
              <a:rPr lang="en-US" b="0" dirty="0" smtClean="0"/>
              <a:t>Can either be a private hospital or in a public hospital </a:t>
            </a:r>
          </a:p>
          <a:p>
            <a:pPr>
              <a:buFontTx/>
              <a:buChar char="-"/>
            </a:pPr>
            <a:r>
              <a:rPr lang="en-US" b="0" dirty="0" smtClean="0"/>
              <a:t>Wider option of doctors and hospitals</a:t>
            </a:r>
          </a:p>
          <a:p>
            <a:pPr>
              <a:buFontTx/>
              <a:buChar char="-"/>
            </a:pPr>
            <a:r>
              <a:rPr lang="en-US" b="0" dirty="0" smtClean="0"/>
              <a:t>Cover some services that Medicare doesn’t; optical, physiotherapy, podiatry, and dental services</a:t>
            </a:r>
          </a:p>
          <a:p>
            <a:pPr>
              <a:buFontTx/>
              <a:buChar char="-"/>
            </a:pPr>
            <a:r>
              <a:rPr lang="en-US" b="0" dirty="0" smtClean="0"/>
              <a:t>Biggest choice is weather to opt for hospital cover or ancillary cover only</a:t>
            </a:r>
          </a:p>
          <a:p>
            <a:pPr marL="237744" lvl="2" indent="0">
              <a:buNone/>
            </a:pPr>
            <a:r>
              <a:rPr lang="en-US" dirty="0"/>
              <a:t>	</a:t>
            </a:r>
            <a:r>
              <a:rPr lang="en-US" dirty="0" smtClean="0"/>
              <a:t>- </a:t>
            </a:r>
            <a:r>
              <a:rPr lang="en-US" b="0" dirty="0" smtClean="0"/>
              <a:t>Hospital cover allows you to choose when to have your treatment, which hospital to go into, and which doctor or consultant to have. Not all cost are covered by every fund. You still may have to cover some of the cost within that gap.</a:t>
            </a:r>
          </a:p>
          <a:p>
            <a:pPr marL="237744" lvl="2" indent="0">
              <a:buNone/>
            </a:pPr>
            <a:r>
              <a:rPr lang="en-US" dirty="0"/>
              <a:t>	</a:t>
            </a:r>
            <a:r>
              <a:rPr lang="en-US" dirty="0" smtClean="0"/>
              <a:t>- Ancillary cover is known as the essentials or extras, it covers treatment that Medicare doesn't such as dental, </a:t>
            </a:r>
            <a:r>
              <a:rPr lang="en-US" dirty="0"/>
              <a:t>optical, physiotherapy, </a:t>
            </a:r>
            <a:r>
              <a:rPr lang="en-US" dirty="0" smtClean="0"/>
              <a:t>and podiatry. </a:t>
            </a:r>
            <a:endParaRPr lang="en-US" b="0" dirty="0" smtClean="0"/>
          </a:p>
          <a:p>
            <a:pPr marL="237744" lvl="2" indent="0">
              <a:buNone/>
            </a:pPr>
            <a:r>
              <a:rPr lang="en-US" dirty="0"/>
              <a:t>	</a:t>
            </a:r>
            <a:endParaRPr lang="en-US" b="0" dirty="0" smtClean="0"/>
          </a:p>
          <a:p>
            <a:pPr>
              <a:buFontTx/>
              <a:buChar char="-"/>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979897">
            <a:off x="6203284" y="483980"/>
            <a:ext cx="2800350" cy="1400175"/>
          </a:xfrm>
          <a:prstGeom prst="rect">
            <a:avLst/>
          </a:prstGeom>
        </p:spPr>
      </p:pic>
    </p:spTree>
    <p:extLst>
      <p:ext uri="{BB962C8B-B14F-4D97-AF65-F5344CB8AC3E}">
        <p14:creationId xmlns:p14="http://schemas.microsoft.com/office/powerpoint/2010/main" val="14347394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Health care </a:t>
            </a:r>
            <a:endParaRPr lang="en-US" b="1" u="sng" dirty="0"/>
          </a:p>
        </p:txBody>
      </p:sp>
      <p:sp>
        <p:nvSpPr>
          <p:cNvPr id="6" name="Content Placeholder 5"/>
          <p:cNvSpPr>
            <a:spLocks noGrp="1"/>
          </p:cNvSpPr>
          <p:nvPr>
            <p:ph idx="1"/>
          </p:nvPr>
        </p:nvSpPr>
        <p:spPr/>
        <p:txBody>
          <a:bodyPr/>
          <a:lstStyle/>
          <a:p>
            <a:r>
              <a:rPr lang="en-US" dirty="0" smtClean="0"/>
              <a:t>Pharmaceutical Benefit: </a:t>
            </a:r>
          </a:p>
          <a:p>
            <a:pPr>
              <a:buFontTx/>
              <a:buChar char="-"/>
            </a:pPr>
            <a:r>
              <a:rPr lang="en-US" b="0" dirty="0" smtClean="0"/>
              <a:t>The government provides high subsidies on a number of prescription medicines. </a:t>
            </a:r>
          </a:p>
          <a:p>
            <a:pPr>
              <a:buFontTx/>
              <a:buChar char="-"/>
            </a:pPr>
            <a:r>
              <a:rPr lang="en-US" b="0" dirty="0" smtClean="0"/>
              <a:t>Available to all Australian residents</a:t>
            </a:r>
          </a:p>
          <a:p>
            <a:pPr marL="0" indent="0"/>
            <a:endParaRPr lang="en-US" b="0" dirty="0" smtClean="0"/>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29000" y="2133600"/>
            <a:ext cx="3200400" cy="4603784"/>
          </a:xfrm>
          <a:prstGeom prst="rect">
            <a:avLst/>
          </a:prstGeom>
        </p:spPr>
      </p:pic>
    </p:spTree>
    <p:extLst>
      <p:ext uri="{BB962C8B-B14F-4D97-AF65-F5344CB8AC3E}">
        <p14:creationId xmlns:p14="http://schemas.microsoft.com/office/powerpoint/2010/main" val="9777401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Health Care Spending </a:t>
            </a:r>
            <a:endParaRPr lang="en-US" b="1" u="sng"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743200" y="1143000"/>
            <a:ext cx="3678237" cy="3792389"/>
          </a:xfrm>
        </p:spPr>
      </p:pic>
    </p:spTree>
    <p:extLst>
      <p:ext uri="{BB962C8B-B14F-4D97-AF65-F5344CB8AC3E}">
        <p14:creationId xmlns:p14="http://schemas.microsoft.com/office/powerpoint/2010/main" val="31602513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Custom 4">
      <a:dk1>
        <a:srgbClr val="000000"/>
      </a:dk1>
      <a:lt1>
        <a:srgbClr val="FFFFFF"/>
      </a:lt1>
      <a:dk2>
        <a:srgbClr val="434342"/>
      </a:dk2>
      <a:lt2>
        <a:srgbClr val="CDD7D9"/>
      </a:lt2>
      <a:accent1>
        <a:srgbClr val="E315D4"/>
      </a:accent1>
      <a:accent2>
        <a:srgbClr val="00B0F0"/>
      </a:accent2>
      <a:accent3>
        <a:srgbClr val="FF93E0"/>
      </a:accent3>
      <a:accent4>
        <a:srgbClr val="D50D2E"/>
      </a:accent4>
      <a:accent5>
        <a:srgbClr val="C2AD8D"/>
      </a:accent5>
      <a:accent6>
        <a:srgbClr val="FF93E0"/>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4589</TotalTime>
  <Words>1650</Words>
  <Application>Microsoft Office PowerPoint</Application>
  <PresentationFormat>On-screen Show (4:3)</PresentationFormat>
  <Paragraphs>202</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Angles</vt:lpstr>
      <vt:lpstr>PowerPoint Presentation</vt:lpstr>
      <vt:lpstr>Demographics in the Australia  </vt:lpstr>
      <vt:lpstr>Demographics in the Australia</vt:lpstr>
      <vt:lpstr>Demographics in Australia</vt:lpstr>
      <vt:lpstr>Who is covered?</vt:lpstr>
      <vt:lpstr>Medicare Gap </vt:lpstr>
      <vt:lpstr>Health Care </vt:lpstr>
      <vt:lpstr>Health care </vt:lpstr>
      <vt:lpstr>Health Care Spending </vt:lpstr>
      <vt:lpstr>Breast Cancer </vt:lpstr>
      <vt:lpstr>Risk for breast cancer </vt:lpstr>
      <vt:lpstr>Number of people impacted</vt:lpstr>
      <vt:lpstr>Mortality of breast cancer </vt:lpstr>
      <vt:lpstr>Survival of breast cancer </vt:lpstr>
      <vt:lpstr>PowerPoint Presentation</vt:lpstr>
      <vt:lpstr>PowerPoint Presentation</vt:lpstr>
      <vt:lpstr>The cost of breast cancer </vt:lpstr>
      <vt:lpstr>Prevention of Breast cancer </vt:lpstr>
      <vt:lpstr>Treatment for breast cancer </vt:lpstr>
      <vt:lpstr>Breast Reconstruction </vt:lpstr>
      <vt:lpstr>Prostate cancer </vt:lpstr>
      <vt:lpstr>Risk FOR PROSTATE CANCER</vt:lpstr>
      <vt:lpstr>NUMBER OF PEOPLE IMPACTED</vt:lpstr>
      <vt:lpstr>PowerPoint Presentation</vt:lpstr>
      <vt:lpstr>Treatment for prostate cancer</vt:lpstr>
      <vt:lpstr>Prevention of prostate cancer</vt:lpstr>
      <vt:lpstr>Prostate cancer foundation of Australia</vt:lpstr>
      <vt:lpstr>Works cited</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dc:creator>
  <cp:lastModifiedBy>Katie</cp:lastModifiedBy>
  <cp:revision>38</cp:revision>
  <dcterms:created xsi:type="dcterms:W3CDTF">2012-07-20T17:13:16Z</dcterms:created>
  <dcterms:modified xsi:type="dcterms:W3CDTF">2012-07-23T22:41:17Z</dcterms:modified>
</cp:coreProperties>
</file>