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7" r:id="rId18"/>
    <p:sldId id="288" r:id="rId19"/>
    <p:sldId id="289" r:id="rId20"/>
    <p:sldId id="290" r:id="rId21"/>
    <p:sldId id="291" r:id="rId22"/>
    <p:sldId id="292" r:id="rId23"/>
    <p:sldId id="299" r:id="rId24"/>
    <p:sldId id="293" r:id="rId25"/>
    <p:sldId id="286" r:id="rId26"/>
    <p:sldId id="302" r:id="rId27"/>
    <p:sldId id="301" r:id="rId28"/>
    <p:sldId id="279" r:id="rId29"/>
    <p:sldId id="30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70" autoAdjust="0"/>
  </p:normalViewPr>
  <p:slideViewPr>
    <p:cSldViewPr>
      <p:cViewPr>
        <p:scale>
          <a:sx n="90" d="100"/>
          <a:sy n="90" d="100"/>
        </p:scale>
        <p:origin x="174" y="3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19A227-5284-452A-935B-89B94DCA881A}" type="datetimeFigureOut">
              <a:rPr lang="en-US" smtClean="0"/>
              <a:pPr/>
              <a:t>10/29/2012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7F7E77-CC2B-4001-A112-46F04A2316C8}" type="slidenum">
              <a:rPr lang="en-US" smtClean="0"/>
              <a:pPr/>
              <a:t>‹#›</a:t>
            </a:fld>
            <a:endParaRPr lang="en-US"/>
          </a:p>
        </p:txBody>
      </p:sp>
    </p:spTree>
    <p:extLst>
      <p:ext uri="{BB962C8B-B14F-4D97-AF65-F5344CB8AC3E}">
        <p14:creationId xmlns:p14="http://schemas.microsoft.com/office/powerpoint/2010/main" xmlns="" val="2053017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F7E77-CC2B-4001-A112-46F04A2316C8}" type="slidenum">
              <a:rPr lang="en-US" smtClean="0"/>
              <a:pPr/>
              <a:t>21</a:t>
            </a:fld>
            <a:endParaRPr lang="en-US"/>
          </a:p>
        </p:txBody>
      </p:sp>
    </p:spTree>
    <p:extLst>
      <p:ext uri="{BB962C8B-B14F-4D97-AF65-F5344CB8AC3E}">
        <p14:creationId xmlns:p14="http://schemas.microsoft.com/office/powerpoint/2010/main" xmlns="" val="1062194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this study, 6- and 10-month-old infants watched a short puppet show in which a “climber” shape was struggling to climb up a hill. In some trials, the climber is helped by another shape, and in other trials, the climber is hindered by a third shape. By using simultaneously two methods common in infant studies, the researchers attempted to discern whether young infants were evaluating other individuals on the basis of their behavior. </a:t>
            </a:r>
          </a:p>
          <a:p>
            <a:endParaRPr lang="en-US" dirty="0" smtClean="0"/>
          </a:p>
          <a:p>
            <a:r>
              <a:rPr lang="en-US" dirty="0" smtClean="0"/>
              <a:t>The first method was the traditional looking-time measurement, also known as the violation of expectation paradigm. This method works because infants tend to look longer at something that is unexpected or surprising. After habituating the infant to alternating “helping” and “hindering” puppet shows, the “climber” would approach either the helpful shape or the harmful shape. If the infants had formed representations of the intentions of the “helper” and “hinderer” based on their actions, then the infants should be surprised – and therefore look longer – when the climber goes to hang out with the hinderer, than when the climber goes to hang out with the helper. The 10-month-olds looked significantly longer when the climber approached the hinderer, suggesting that they were surprised by the climber’s behavior. However, the 6-month-olds showed no preference, and looked equally at both displays.</a:t>
            </a:r>
          </a:p>
          <a:p>
            <a:endParaRPr lang="en-US" dirty="0" smtClean="0"/>
          </a:p>
          <a:p>
            <a:r>
              <a:rPr lang="en-US" dirty="0" smtClean="0"/>
              <a:t>The second method was the toy-choice measurement, also known as the choice paradigm. After viewing the presentations, the infants were offered a tray from which they could reach for a replica of the helper and hinderer shapes used in the puppet shows. Would the babies rather play with the helper or the hinderer? The infants overwhelmingly reached for the helper: 87.5% of the 10-month-olds, and 100% of the 6-month-olds.</a:t>
            </a:r>
          </a:p>
          <a:p>
            <a:endParaRPr lang="en-US" dirty="0" smtClean="0"/>
          </a:p>
          <a:p>
            <a:r>
              <a:rPr lang="en-US" dirty="0" smtClean="0"/>
              <a:t>Why would it be that the six-month-olds would appear to have accurately encoded the social actions when using the choice task but not the looking-time measurement? It appears that both 6- and 10-month-olds can engage in the social evaluation of others, more generally, and therefore reached for the helper shape. However, it is possible that 6-month-olds are unable to infer the social evaluations of others, while 10-month-olds are. In order to be surprised that the climber chose to approach the hinderer, the infant would have to possess at least a rudimentary theory of mind. He or she would have to know that the climber had a mind that was also evaluating the behavior of the helper and hinderer.</a:t>
            </a:r>
          </a:p>
          <a:p>
            <a:endParaRPr lang="en-US" dirty="0" smtClean="0"/>
          </a:p>
          <a:p>
            <a:r>
              <a:rPr lang="en-US" dirty="0" smtClean="0"/>
              <a:t>In social situations, individuals must decide relatively quickly, based on limited information, whether or not to trust somebody else. That the ability to rapidly evaluate another individual on the basis of its actions towards another unrelated individual emerges so early in infancy suggests that it is critical to the processing of the social environment. This ability also seems critical for the development of more complex moral reasoning. The ability to distinguish the more fuzzy notions of right and wrong may emerge from the more basic evaluations of positive and negative actions. Indeed, the authors make exactly such an argument: “The social evaluations we have observed in our young subjects have (at least) one crucial component of genuine moral </a:t>
            </a:r>
            <a:r>
              <a:rPr lang="en-US" dirty="0" err="1" smtClean="0"/>
              <a:t>judgements</a:t>
            </a:r>
            <a:r>
              <a:rPr lang="en-US" dirty="0" smtClean="0"/>
              <a:t>: they do not stem from infants’ own experiences with the actors involved…Their evaluations were made on the basis of witnessed interactions between unknown individuals: the infant, as an unaffected, unrelated (and therefore unbiased) third party, is nonetheless rendering a </a:t>
            </a:r>
            <a:r>
              <a:rPr lang="en-US" dirty="0" err="1" smtClean="0"/>
              <a:t>judgement</a:t>
            </a:r>
            <a:r>
              <a:rPr lang="en-US" dirty="0" smtClean="0"/>
              <a:t> about the value of a social act.”</a:t>
            </a:r>
          </a:p>
          <a:p>
            <a:endParaRPr lang="en-US" dirty="0" smtClean="0"/>
          </a:p>
          <a:p>
            <a:r>
              <a:rPr lang="en-US" dirty="0" smtClean="0"/>
              <a:t>These findings support the claim that the social evaluations of others forms one building block for more complex moral thinking, and is potentially innate.”</a:t>
            </a:r>
          </a:p>
          <a:p>
            <a:endParaRPr lang="en-US" dirty="0" smtClean="0"/>
          </a:p>
          <a:p>
            <a:r>
              <a:rPr lang="en-US" dirty="0" smtClean="0"/>
              <a:t>Cite:</a:t>
            </a:r>
          </a:p>
          <a:p>
            <a:r>
              <a:rPr lang="en-US" dirty="0" smtClean="0"/>
              <a:t>Hamlin JK, Wynn K, &amp; Bloom P (2007). Social evaluation by preverbal infants. Nature, 450 (7169), 557-9 PMID: 18033298 Found</a:t>
            </a:r>
            <a:r>
              <a:rPr lang="en-US" baseline="0" dirty="0" smtClean="0"/>
              <a:t> on October 28, 2012 from </a:t>
            </a:r>
            <a:r>
              <a:rPr lang="en-US" dirty="0" smtClean="0"/>
              <a:t>http://scienceblogs.com/thoughtfulanimal/2010/09/23/origins-of-morality-puppet-sho/.</a:t>
            </a:r>
          </a:p>
          <a:p>
            <a:endParaRPr lang="en-US" dirty="0" smtClean="0"/>
          </a:p>
          <a:p>
            <a:r>
              <a:rPr lang="en-US" dirty="0" smtClean="0"/>
              <a:t>“Not long ago, a team of researchers watched a 1-year-old boy take justice into his own hands. The boy had just seen a puppet show in which one puppet played with a ball while interacting with two other puppets. The center puppet would slide the ball to the puppet on the right, who would pass it back. And the center puppet would slide the ball to the puppet on the left . . . who would run away with it. Then the two puppets on the ends were brought down from the stage and set before the toddler. Each was placed next to a pile of treats. At this point, the toddler was asked to take a treat away from one puppet. Like most children in this situation, the boy took it from the pile of the “naughty” one. But this punishment wasn’t enough — he then leaned over and smacked the puppet in the head. “   </a:t>
            </a:r>
          </a:p>
          <a:p>
            <a:r>
              <a:rPr lang="en-US" dirty="0" smtClean="0"/>
              <a:t>Cite:</a:t>
            </a:r>
          </a:p>
          <a:p>
            <a:r>
              <a:rPr lang="en-US" dirty="0" smtClean="0"/>
              <a:t>Bloom, Paul. (2010). The moral</a:t>
            </a:r>
            <a:r>
              <a:rPr lang="en-US" baseline="0" dirty="0" smtClean="0"/>
              <a:t> life of babies. Found on October 28, 2012 from </a:t>
            </a:r>
            <a:r>
              <a:rPr lang="en-US" dirty="0" smtClean="0"/>
              <a:t>http://www.nytimes.com/2010/05/09/magazine/09babies-t.html?pagewanted=all&amp;_r=0</a:t>
            </a:r>
            <a:endParaRPr lang="en-US" dirty="0"/>
          </a:p>
        </p:txBody>
      </p:sp>
      <p:sp>
        <p:nvSpPr>
          <p:cNvPr id="4" name="Slide Number Placeholder 3"/>
          <p:cNvSpPr>
            <a:spLocks noGrp="1"/>
          </p:cNvSpPr>
          <p:nvPr>
            <p:ph type="sldNum" sz="quarter" idx="10"/>
          </p:nvPr>
        </p:nvSpPr>
        <p:spPr/>
        <p:txBody>
          <a:bodyPr/>
          <a:lstStyle/>
          <a:p>
            <a:fld id="{217F7E77-CC2B-4001-A112-46F04A2316C8}" type="slidenum">
              <a:rPr lang="en-US" smtClean="0"/>
              <a:pPr/>
              <a:t>23</a:t>
            </a:fld>
            <a:endParaRPr lang="en-US"/>
          </a:p>
        </p:txBody>
      </p:sp>
    </p:spTree>
    <p:extLst>
      <p:ext uri="{BB962C8B-B14F-4D97-AF65-F5344CB8AC3E}">
        <p14:creationId xmlns:p14="http://schemas.microsoft.com/office/powerpoint/2010/main" xmlns="" val="218094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Jatakarma</a:t>
            </a:r>
            <a:r>
              <a:rPr lang="en-US" dirty="0" smtClean="0"/>
              <a:t> </a:t>
            </a:r>
            <a:r>
              <a:rPr lang="en-US" dirty="0" err="1" smtClean="0"/>
              <a:t>samskara</a:t>
            </a:r>
            <a:r>
              <a:rPr lang="en-US" dirty="0" smtClean="0"/>
              <a:t> is performed where the umbilical cord is cut and the father welcomes his new-born child into the world, while praying for his long life, intelligence and well-being, and feeds it with honey and ghee (clarified butter) on a gold ring while reciting a sacred mantra (chant) in his right ear. This ceremony can also be performed by another member of the family if the father is not present after consulting with the family priest. The ghee and honey cleanses the child's digestive tract by assisting the newborn to pass meconium and also nourishes and strengthen until the first breastfeeding takes place. </a:t>
            </a:r>
          </a:p>
          <a:p>
            <a:endParaRPr lang="en-US" dirty="0" smtClean="0"/>
          </a:p>
          <a:p>
            <a:r>
              <a:rPr lang="en-US" dirty="0" smtClean="0"/>
              <a:t>On the tenth, eleventh or twelve day, depending on region and local custom, </a:t>
            </a:r>
            <a:r>
              <a:rPr lang="en-US" dirty="0" err="1" smtClean="0"/>
              <a:t>Namakarana</a:t>
            </a:r>
            <a:r>
              <a:rPr lang="en-US" dirty="0" smtClean="0"/>
              <a:t> is performed and the child is given an auspicious Hindu name that will bring him good fortune, strength of character, intelligence, and brilliance in all his actions. A Hindu priest is present and the child is blessed and mantras are chanted in the presence of the Supreme (god). The child formally enters the Hindu fold and will be brought up in the Hindu way of life. As in a Hindu home, religion is not reserved for a particular day of the week or on special occasions but he will be </a:t>
            </a:r>
            <a:r>
              <a:rPr lang="en-US" dirty="0" err="1" smtClean="0"/>
              <a:t>practising</a:t>
            </a:r>
            <a:r>
              <a:rPr lang="en-US" dirty="0" smtClean="0"/>
              <a:t> the beliefs taught by his parent and family during his every waking breath. This ceremony can be likened to a baptism.</a:t>
            </a:r>
          </a:p>
          <a:p>
            <a:endParaRPr lang="en-US" dirty="0" smtClean="0"/>
          </a:p>
          <a:p>
            <a:r>
              <a:rPr lang="en-US" dirty="0" smtClean="0"/>
              <a:t>After the sixth month, when the child is ready for solid food, </a:t>
            </a:r>
            <a:r>
              <a:rPr lang="en-US" dirty="0" err="1" smtClean="0"/>
              <a:t>Annaprasana</a:t>
            </a:r>
            <a:r>
              <a:rPr lang="en-US" dirty="0" smtClean="0"/>
              <a:t> is performed when the baby is fed his first ever solid food. The goddess </a:t>
            </a:r>
            <a:r>
              <a:rPr lang="en-US" dirty="0" err="1" smtClean="0"/>
              <a:t>Anapurna</a:t>
            </a:r>
            <a:r>
              <a:rPr lang="en-US" dirty="0" smtClean="0"/>
              <a:t> blesses the child amidst mantras and chants invoking her.”</a:t>
            </a:r>
          </a:p>
          <a:p>
            <a:r>
              <a:rPr lang="en-US" dirty="0" smtClean="0"/>
              <a:t>http://www.helium.com/items/1421823-hindu-rituals-samskaras-sanskara-new-born-ritual</a:t>
            </a:r>
          </a:p>
          <a:p>
            <a:endParaRPr lang="en-US" dirty="0" smtClean="0"/>
          </a:p>
          <a:p>
            <a:r>
              <a:rPr lang="en-US" dirty="0" smtClean="0"/>
              <a:t>“The Muslim call to prayer or </a:t>
            </a:r>
            <a:r>
              <a:rPr lang="en-US" dirty="0" err="1" smtClean="0"/>
              <a:t>adhaan</a:t>
            </a:r>
            <a:r>
              <a:rPr lang="en-US" dirty="0" smtClean="0"/>
              <a:t> ("God is great, there is no God but Allah. Muhammad is the messenger of Allah. Come to prayer.") are the first words a newborn Muslim baby should hear. They are whispered into the right ear of the child by his or her father.</a:t>
            </a:r>
          </a:p>
          <a:p>
            <a:endParaRPr lang="en-US" dirty="0" smtClean="0"/>
          </a:p>
          <a:p>
            <a:r>
              <a:rPr lang="en-US" dirty="0" smtClean="0"/>
              <a:t>The baby's first taste should be something sweet, so parents may chew a piece of date and rub the juice along the baby's gums. It was a practice carried out by the Prophet Muhammad and is believed to help tiny digestive systems to kick in.</a:t>
            </a:r>
          </a:p>
          <a:p>
            <a:endParaRPr lang="en-US" dirty="0" smtClean="0"/>
          </a:p>
          <a:p>
            <a:r>
              <a:rPr lang="en-US" dirty="0" smtClean="0"/>
              <a:t>There are a number of events that take place on or after the seventh day.</a:t>
            </a:r>
          </a:p>
          <a:p>
            <a:endParaRPr lang="en-US" dirty="0" smtClean="0"/>
          </a:p>
          <a:p>
            <a:r>
              <a:rPr lang="en-US" dirty="0" smtClean="0"/>
              <a:t>After seven days the baby's head is shaved (a tradition also carried out by Hindus). This is to show that the child is the servant of Allah. Although Hindus may take the baby's hair to India and scatter it in the holy river Ganges, Muslims weigh it and give the equivalent weight in silver to charity.</a:t>
            </a:r>
          </a:p>
          <a:p>
            <a:endParaRPr lang="en-US" dirty="0" smtClean="0"/>
          </a:p>
          <a:p>
            <a:endParaRPr lang="en-US" dirty="0" smtClean="0"/>
          </a:p>
          <a:p>
            <a:r>
              <a:rPr lang="en-US" dirty="0" smtClean="0"/>
              <a:t>Ideally, Muslim baby boys are circumcised when they are seven days old although it can take place any time before puberty. It is also tradition to choose a name for the baby on the seventh day.</a:t>
            </a:r>
          </a:p>
          <a:p>
            <a:endParaRPr lang="en-US" dirty="0" smtClean="0"/>
          </a:p>
          <a:p>
            <a:r>
              <a:rPr lang="en-US" dirty="0" smtClean="0"/>
              <a:t>The </a:t>
            </a:r>
            <a:r>
              <a:rPr lang="en-US" dirty="0" err="1" smtClean="0"/>
              <a:t>aqeeqah</a:t>
            </a:r>
            <a:r>
              <a:rPr lang="en-US" dirty="0" smtClean="0"/>
              <a:t> is also traditionally carried out on the seventh day. This is a celebration which involves the slaughter of sheep. Sheep are sacrificed (in Britain the meat is ordered at the butchers) and the meat is distributed to relatives and </a:t>
            </a:r>
            <a:r>
              <a:rPr lang="en-US" dirty="0" err="1" smtClean="0"/>
              <a:t>neighbours</a:t>
            </a:r>
            <a:r>
              <a:rPr lang="en-US" dirty="0" smtClean="0"/>
              <a:t> and also given to the poor.”</a:t>
            </a:r>
          </a:p>
          <a:p>
            <a:r>
              <a:rPr lang="en-US" dirty="0" smtClean="0"/>
              <a:t>http://www.bbc.co.uk/religion/religions/islam/ritesrituals/birth.shtml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17F7E77-CC2B-4001-A112-46F04A2316C8}" type="slidenum">
              <a:rPr lang="en-US" smtClean="0"/>
              <a:pPr/>
              <a:t>24</a:t>
            </a:fld>
            <a:endParaRPr lang="en-US"/>
          </a:p>
        </p:txBody>
      </p:sp>
    </p:spTree>
    <p:extLst>
      <p:ext uri="{BB962C8B-B14F-4D97-AF65-F5344CB8AC3E}">
        <p14:creationId xmlns:p14="http://schemas.microsoft.com/office/powerpoint/2010/main" xmlns="" val="3239796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75788B4-35F1-416D-83B9-C1328DBFED26}" type="datetimeFigureOut">
              <a:rPr lang="en-US" smtClean="0"/>
              <a:pPr/>
              <a:t>10/29/2012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F1CD680-9BD0-4D93-AA37-4E09C7CFA5F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5788B4-35F1-416D-83B9-C1328DBFED26}" type="datetimeFigureOut">
              <a:rPr lang="en-US" smtClean="0"/>
              <a:pPr/>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CD680-9BD0-4D93-AA37-4E09C7CFA5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5788B4-35F1-416D-83B9-C1328DBFED26}" type="datetimeFigureOut">
              <a:rPr lang="en-US" smtClean="0"/>
              <a:pPr/>
              <a:t>10/29/2012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CD680-9BD0-4D93-AA37-4E09C7CFA5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75788B4-35F1-416D-83B9-C1328DBFED26}" type="datetimeFigureOut">
              <a:rPr lang="en-US" smtClean="0"/>
              <a:pPr/>
              <a:t>10/29/2012</a:t>
            </a:fld>
            <a:endParaRPr lang="en-US"/>
          </a:p>
        </p:txBody>
      </p:sp>
      <p:sp>
        <p:nvSpPr>
          <p:cNvPr id="9" name="Slide Number Placeholder 8"/>
          <p:cNvSpPr>
            <a:spLocks noGrp="1"/>
          </p:cNvSpPr>
          <p:nvPr>
            <p:ph type="sldNum" sz="quarter" idx="15"/>
          </p:nvPr>
        </p:nvSpPr>
        <p:spPr/>
        <p:txBody>
          <a:bodyPr rtlCol="0"/>
          <a:lstStyle/>
          <a:p>
            <a:fld id="{7F1CD680-9BD0-4D93-AA37-4E09C7CFA5FD}"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75788B4-35F1-416D-83B9-C1328DBFED26}" type="datetimeFigureOut">
              <a:rPr lang="en-US" smtClean="0"/>
              <a:pPr/>
              <a:t>10/29/2012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F1CD680-9BD0-4D93-AA37-4E09C7CFA5F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75788B4-35F1-416D-83B9-C1328DBFED26}" type="datetimeFigureOut">
              <a:rPr lang="en-US" smtClean="0"/>
              <a:pPr/>
              <a:t>10/29/2012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CD680-9BD0-4D93-AA37-4E09C7CFA5FD}"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75788B4-35F1-416D-83B9-C1328DBFED26}" type="datetimeFigureOut">
              <a:rPr lang="en-US" smtClean="0"/>
              <a:pPr/>
              <a:t>10/29/2012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CD680-9BD0-4D93-AA37-4E09C7CFA5FD}"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75788B4-35F1-416D-83B9-C1328DBFED26}" type="datetimeFigureOut">
              <a:rPr lang="en-US" smtClean="0"/>
              <a:pPr/>
              <a:t>10/29/2012</a:t>
            </a:fld>
            <a:endParaRPr lang="en-US"/>
          </a:p>
        </p:txBody>
      </p:sp>
      <p:sp>
        <p:nvSpPr>
          <p:cNvPr id="7" name="Slide Number Placeholder 6"/>
          <p:cNvSpPr>
            <a:spLocks noGrp="1"/>
          </p:cNvSpPr>
          <p:nvPr>
            <p:ph type="sldNum" sz="quarter" idx="11"/>
          </p:nvPr>
        </p:nvSpPr>
        <p:spPr/>
        <p:txBody>
          <a:bodyPr rtlCol="0"/>
          <a:lstStyle/>
          <a:p>
            <a:fld id="{7F1CD680-9BD0-4D93-AA37-4E09C7CFA5FD}"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788B4-35F1-416D-83B9-C1328DBFED26}" type="datetimeFigureOut">
              <a:rPr lang="en-US" smtClean="0"/>
              <a:pPr/>
              <a:t>10/29/2012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CD680-9BD0-4D93-AA37-4E09C7CFA5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75788B4-35F1-416D-83B9-C1328DBFED26}" type="datetimeFigureOut">
              <a:rPr lang="en-US" smtClean="0"/>
              <a:pPr/>
              <a:t>10/29/2012</a:t>
            </a:fld>
            <a:endParaRPr lang="en-US"/>
          </a:p>
        </p:txBody>
      </p:sp>
      <p:sp>
        <p:nvSpPr>
          <p:cNvPr id="22" name="Slide Number Placeholder 21"/>
          <p:cNvSpPr>
            <a:spLocks noGrp="1"/>
          </p:cNvSpPr>
          <p:nvPr>
            <p:ph type="sldNum" sz="quarter" idx="15"/>
          </p:nvPr>
        </p:nvSpPr>
        <p:spPr/>
        <p:txBody>
          <a:bodyPr rtlCol="0"/>
          <a:lstStyle/>
          <a:p>
            <a:fld id="{7F1CD680-9BD0-4D93-AA37-4E09C7CFA5FD}"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75788B4-35F1-416D-83B9-C1328DBFED26}" type="datetimeFigureOut">
              <a:rPr lang="en-US" smtClean="0"/>
              <a:pPr/>
              <a:t>10/29/2012</a:t>
            </a:fld>
            <a:endParaRPr lang="en-US"/>
          </a:p>
        </p:txBody>
      </p:sp>
      <p:sp>
        <p:nvSpPr>
          <p:cNvPr id="18" name="Slide Number Placeholder 17"/>
          <p:cNvSpPr>
            <a:spLocks noGrp="1"/>
          </p:cNvSpPr>
          <p:nvPr>
            <p:ph type="sldNum" sz="quarter" idx="11"/>
          </p:nvPr>
        </p:nvSpPr>
        <p:spPr/>
        <p:txBody>
          <a:bodyPr rtlCol="0"/>
          <a:lstStyle/>
          <a:p>
            <a:fld id="{7F1CD680-9BD0-4D93-AA37-4E09C7CFA5FD}"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75788B4-35F1-416D-83B9-C1328DBFED26}" type="datetimeFigureOut">
              <a:rPr lang="en-US" smtClean="0"/>
              <a:pPr/>
              <a:t>10/29/2012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F1CD680-9BD0-4D93-AA37-4E09C7CFA5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wmf"/><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image" Target="../media/image31.wmf"/></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Infant Growth &amp; Development </a:t>
            </a:r>
            <a:br>
              <a:rPr lang="en-US" dirty="0" smtClean="0"/>
            </a:br>
            <a:r>
              <a:rPr lang="en-US" sz="3200" dirty="0" smtClean="0"/>
              <a:t>Birth to 12 months</a:t>
            </a:r>
            <a:endParaRPr lang="en-US" sz="3200" dirty="0"/>
          </a:p>
        </p:txBody>
      </p:sp>
      <p:sp>
        <p:nvSpPr>
          <p:cNvPr id="3" name="Subtitle 2"/>
          <p:cNvSpPr>
            <a:spLocks noGrp="1"/>
          </p:cNvSpPr>
          <p:nvPr>
            <p:ph type="subTitle" idx="1"/>
          </p:nvPr>
        </p:nvSpPr>
        <p:spPr/>
        <p:txBody>
          <a:bodyPr>
            <a:normAutofit lnSpcReduction="10000"/>
          </a:bodyPr>
          <a:lstStyle/>
          <a:p>
            <a:r>
              <a:rPr lang="en-US" dirty="0" smtClean="0"/>
              <a:t>Megan Cuevas</a:t>
            </a:r>
          </a:p>
          <a:p>
            <a:r>
              <a:rPr lang="en-US" dirty="0" smtClean="0"/>
              <a:t>Tammy Duncil</a:t>
            </a:r>
          </a:p>
          <a:p>
            <a:r>
              <a:rPr lang="en-US" dirty="0" smtClean="0"/>
              <a:t>Andrea Flewelling</a:t>
            </a:r>
          </a:p>
          <a:p>
            <a:r>
              <a:rPr lang="en-US" dirty="0" smtClean="0"/>
              <a:t>Kurtis Hupp</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Developmental Milestones: </a:t>
            </a:r>
            <a:br>
              <a:rPr lang="en-US" dirty="0" smtClean="0"/>
            </a:br>
            <a:r>
              <a:rPr lang="en-US" dirty="0" smtClean="0"/>
              <a:t>Gross Motor Development: Rolling Over</a:t>
            </a:r>
            <a:endParaRPr lang="en-US" dirty="0"/>
          </a:p>
        </p:txBody>
      </p:sp>
      <p:sp>
        <p:nvSpPr>
          <p:cNvPr id="3" name="Content Placeholder 2"/>
          <p:cNvSpPr>
            <a:spLocks noGrp="1"/>
          </p:cNvSpPr>
          <p:nvPr>
            <p:ph sz="quarter" idx="1"/>
          </p:nvPr>
        </p:nvSpPr>
        <p:spPr/>
        <p:txBody>
          <a:bodyPr/>
          <a:lstStyle/>
          <a:p>
            <a:r>
              <a:rPr lang="en-US" dirty="0" smtClean="0"/>
              <a:t>Around 5 months an infant can roll from their tummy to their back</a:t>
            </a:r>
          </a:p>
          <a:p>
            <a:r>
              <a:rPr lang="en-US" dirty="0" smtClean="0"/>
              <a:t>By 6 months they can go from their back to their abdomen</a:t>
            </a:r>
          </a:p>
          <a:p>
            <a:pPr lvl="1"/>
            <a:r>
              <a:rPr lang="en-US" dirty="0" smtClean="0"/>
              <a:t>The parachute reflex (a protective response to falling) appears by 7 months</a:t>
            </a:r>
            <a:endParaRPr lang="en-US" dirty="0"/>
          </a:p>
        </p:txBody>
      </p:sp>
      <p:pic>
        <p:nvPicPr>
          <p:cNvPr id="4" name="Picture 3" descr="untitled4.png"/>
          <p:cNvPicPr>
            <a:picLocks noChangeAspect="1"/>
          </p:cNvPicPr>
          <p:nvPr/>
        </p:nvPicPr>
        <p:blipFill>
          <a:blip r:embed="rId2" cstate="print"/>
          <a:stretch>
            <a:fillRect/>
          </a:stretch>
        </p:blipFill>
        <p:spPr>
          <a:xfrm>
            <a:off x="2667000" y="3886200"/>
            <a:ext cx="3701278" cy="24098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Developmental Milestones: </a:t>
            </a:r>
            <a:br>
              <a:rPr lang="en-US" dirty="0" smtClean="0"/>
            </a:br>
            <a:r>
              <a:rPr lang="en-US" dirty="0" smtClean="0"/>
              <a:t>Gross Motor Development: Sitting</a:t>
            </a:r>
            <a:endParaRPr lang="en-US" dirty="0"/>
          </a:p>
        </p:txBody>
      </p:sp>
      <p:sp>
        <p:nvSpPr>
          <p:cNvPr id="3" name="Content Placeholder 2"/>
          <p:cNvSpPr>
            <a:spLocks noGrp="1"/>
          </p:cNvSpPr>
          <p:nvPr>
            <p:ph sz="quarter" idx="1"/>
          </p:nvPr>
        </p:nvSpPr>
        <p:spPr/>
        <p:txBody>
          <a:bodyPr/>
          <a:lstStyle/>
          <a:p>
            <a:r>
              <a:rPr lang="en-US" dirty="0" smtClean="0"/>
              <a:t>For the first 3-4 months the back is uniformly rounded preventing sitting</a:t>
            </a:r>
          </a:p>
          <a:p>
            <a:r>
              <a:rPr lang="en-US" dirty="0" smtClean="0"/>
              <a:t>As the spinal column straightens the infant can be propped into a sitting position</a:t>
            </a:r>
          </a:p>
          <a:p>
            <a:r>
              <a:rPr lang="en-US" dirty="0" smtClean="0"/>
              <a:t>By 7 months they can sit alone leaning forward on their hands for support</a:t>
            </a:r>
          </a:p>
          <a:p>
            <a:r>
              <a:rPr lang="en-US" dirty="0" smtClean="0"/>
              <a:t>By 8 months they can sit well while unsupported</a:t>
            </a:r>
          </a:p>
          <a:p>
            <a:r>
              <a:rPr lang="en-US" dirty="0" smtClean="0"/>
              <a:t>By 10 months they can maneuver from a prone to a sitting position all by themselves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Developmental Milestones: </a:t>
            </a:r>
            <a:br>
              <a:rPr lang="en-US" dirty="0" smtClean="0"/>
            </a:br>
            <a:r>
              <a:rPr lang="en-US" dirty="0" smtClean="0"/>
              <a:t>Gross Motor Development: Locomotion</a:t>
            </a:r>
            <a:endParaRPr lang="en-US" dirty="0"/>
          </a:p>
        </p:txBody>
      </p:sp>
      <p:sp>
        <p:nvSpPr>
          <p:cNvPr id="3" name="Content Placeholder 2"/>
          <p:cNvSpPr>
            <a:spLocks noGrp="1"/>
          </p:cNvSpPr>
          <p:nvPr>
            <p:ph sz="quarter" idx="1"/>
          </p:nvPr>
        </p:nvSpPr>
        <p:spPr/>
        <p:txBody>
          <a:bodyPr>
            <a:normAutofit fontScale="92500"/>
          </a:bodyPr>
          <a:lstStyle/>
          <a:p>
            <a:r>
              <a:rPr lang="en-US" dirty="0" smtClean="0"/>
              <a:t>Around 4-6 months an infant has increasing coordination in their arms</a:t>
            </a:r>
          </a:p>
          <a:p>
            <a:pPr lvl="1"/>
            <a:r>
              <a:rPr lang="en-US" dirty="0" smtClean="0"/>
              <a:t>This coordination allows them to propel their body backwards</a:t>
            </a:r>
          </a:p>
          <a:p>
            <a:r>
              <a:rPr lang="en-US" dirty="0" smtClean="0"/>
              <a:t>By 6-7 months they are able to bear all their wt on their legs with assistance</a:t>
            </a:r>
          </a:p>
          <a:p>
            <a:r>
              <a:rPr lang="en-US" dirty="0" smtClean="0"/>
              <a:t>By 9 months infants progress to crawling </a:t>
            </a:r>
          </a:p>
          <a:p>
            <a:pPr lvl="1"/>
            <a:r>
              <a:rPr lang="en-US" dirty="0" smtClean="0"/>
              <a:t>At the same time they can pull themselves up with furniture</a:t>
            </a:r>
          </a:p>
          <a:p>
            <a:pPr lvl="2"/>
            <a:r>
              <a:rPr lang="en-US" dirty="0" smtClean="0"/>
              <a:t>But cannot sit back down without falling</a:t>
            </a:r>
          </a:p>
          <a:p>
            <a:r>
              <a:rPr lang="en-US" dirty="0" smtClean="0"/>
              <a:t>By 11 months they can walk with furniture assistance</a:t>
            </a:r>
          </a:p>
          <a:p>
            <a:r>
              <a:rPr lang="en-US" dirty="0" smtClean="0"/>
              <a:t>By age one they may be able to walk with one hand being held</a:t>
            </a:r>
          </a:p>
          <a:p>
            <a:pPr lvl="1"/>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Language</a:t>
            </a:r>
            <a:br>
              <a:rPr lang="en-US" dirty="0" smtClean="0"/>
            </a:br>
            <a:r>
              <a:rPr lang="en-US" dirty="0" smtClean="0"/>
              <a:t>Birth to six months</a:t>
            </a:r>
            <a:endParaRPr lang="en-US" dirty="0"/>
          </a:p>
        </p:txBody>
      </p:sp>
      <p:sp>
        <p:nvSpPr>
          <p:cNvPr id="3" name="Content Placeholder 2"/>
          <p:cNvSpPr>
            <a:spLocks noGrp="1"/>
          </p:cNvSpPr>
          <p:nvPr>
            <p:ph sz="quarter" idx="1"/>
          </p:nvPr>
        </p:nvSpPr>
        <p:spPr/>
        <p:txBody>
          <a:bodyPr/>
          <a:lstStyle/>
          <a:p>
            <a:r>
              <a:rPr lang="en-US" dirty="0" smtClean="0"/>
              <a:t>Up to 1 month child cries to express displeasure</a:t>
            </a:r>
          </a:p>
          <a:p>
            <a:r>
              <a:rPr lang="en-US" dirty="0" smtClean="0"/>
              <a:t>By 2 months a child’s cries become distinct and differentiated, cooing begins</a:t>
            </a:r>
          </a:p>
          <a:p>
            <a:r>
              <a:rPr lang="en-US" dirty="0" smtClean="0"/>
              <a:t>By 3 months of age a baby will vocalize when smiling and “talks” back when being spoken to. </a:t>
            </a:r>
          </a:p>
          <a:p>
            <a:r>
              <a:rPr lang="en-US" dirty="0" smtClean="0"/>
              <a:t>By 6 months infant can:</a:t>
            </a:r>
          </a:p>
          <a:p>
            <a:pPr lvl="1"/>
            <a:r>
              <a:rPr lang="en-US" dirty="0" smtClean="0"/>
              <a:t>LOL</a:t>
            </a:r>
          </a:p>
          <a:p>
            <a:pPr lvl="1"/>
            <a:r>
              <a:rPr lang="en-US" dirty="0" smtClean="0"/>
              <a:t>Makes cooing vowel sounds</a:t>
            </a:r>
          </a:p>
          <a:p>
            <a:pPr lvl="1"/>
            <a:r>
              <a:rPr lang="en-US" dirty="0" smtClean="0"/>
              <a:t>Begins to imitate sounds</a:t>
            </a:r>
          </a:p>
          <a:p>
            <a:pPr lvl="1"/>
            <a:r>
              <a:rPr lang="en-US" dirty="0" smtClean="0"/>
              <a:t>Babbling resembles one syllable utterances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Language</a:t>
            </a:r>
            <a:br>
              <a:rPr lang="en-US" dirty="0" smtClean="0"/>
            </a:br>
            <a:r>
              <a:rPr lang="en-US" dirty="0" smtClean="0"/>
              <a:t>6 months to 12 months</a:t>
            </a:r>
            <a:endParaRPr lang="en-US" dirty="0"/>
          </a:p>
        </p:txBody>
      </p:sp>
      <p:sp>
        <p:nvSpPr>
          <p:cNvPr id="3" name="Content Placeholder 2"/>
          <p:cNvSpPr>
            <a:spLocks noGrp="1"/>
          </p:cNvSpPr>
          <p:nvPr>
            <p:ph sz="quarter" idx="1"/>
          </p:nvPr>
        </p:nvSpPr>
        <p:spPr/>
        <p:txBody>
          <a:bodyPr/>
          <a:lstStyle/>
          <a:p>
            <a:r>
              <a:rPr lang="en-US" dirty="0" smtClean="0"/>
              <a:t>By 7 months: Vowel sounds and chained syllables (</a:t>
            </a:r>
            <a:r>
              <a:rPr lang="en-US" dirty="0" err="1" smtClean="0"/>
              <a:t>baba</a:t>
            </a:r>
            <a:r>
              <a:rPr lang="en-US" dirty="0" smtClean="0"/>
              <a:t>, mama) and “Talks” when others are talking</a:t>
            </a:r>
          </a:p>
          <a:p>
            <a:r>
              <a:rPr lang="en-US" dirty="0" smtClean="0"/>
              <a:t>By 10 months baby can:</a:t>
            </a:r>
          </a:p>
          <a:p>
            <a:pPr lvl="1"/>
            <a:r>
              <a:rPr lang="en-US" dirty="0" smtClean="0"/>
              <a:t>Listen selectively to familiar words</a:t>
            </a:r>
          </a:p>
          <a:p>
            <a:pPr lvl="1"/>
            <a:r>
              <a:rPr lang="en-US" dirty="0" smtClean="0"/>
              <a:t>Respond to simple verbal commands (No </a:t>
            </a:r>
            <a:r>
              <a:rPr lang="en-US" dirty="0" err="1" smtClean="0"/>
              <a:t>No</a:t>
            </a:r>
            <a:r>
              <a:rPr lang="en-US" dirty="0" smtClean="0"/>
              <a:t>!)</a:t>
            </a:r>
          </a:p>
          <a:p>
            <a:pPr lvl="1"/>
            <a:r>
              <a:rPr lang="en-US" dirty="0" smtClean="0"/>
              <a:t>Says “dada and mama” with meaning</a:t>
            </a:r>
          </a:p>
          <a:p>
            <a:r>
              <a:rPr lang="en-US" dirty="0" smtClean="0"/>
              <a:t>By 12 months baby can:</a:t>
            </a:r>
          </a:p>
          <a:p>
            <a:pPr lvl="1"/>
            <a:r>
              <a:rPr lang="en-US" dirty="0" smtClean="0"/>
              <a:t>Comprehends meaning of several words</a:t>
            </a:r>
          </a:p>
          <a:p>
            <a:pPr lvl="1"/>
            <a:r>
              <a:rPr lang="en-US" dirty="0" smtClean="0"/>
              <a:t>Say 3-5 words besides Dada and Mama</a:t>
            </a:r>
          </a:p>
          <a:p>
            <a:pPr lvl="1"/>
            <a:r>
              <a:rPr lang="en-US" dirty="0" smtClean="0"/>
              <a:t>Recognizes objects by name</a:t>
            </a:r>
          </a:p>
          <a:p>
            <a:pPr lvl="1"/>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Emotional/Cognitive development </a:t>
            </a:r>
            <a:br>
              <a:rPr lang="en-US" dirty="0" smtClean="0"/>
            </a:b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Attachment</a:t>
            </a:r>
          </a:p>
          <a:p>
            <a:pPr lvl="1"/>
            <a:r>
              <a:rPr lang="en-US" dirty="0" smtClean="0"/>
              <a:t>Requires ability to discriminate “Mother” from others and the achievement of object permanence</a:t>
            </a:r>
          </a:p>
          <a:p>
            <a:pPr lvl="1"/>
            <a:r>
              <a:rPr lang="en-US" dirty="0" smtClean="0"/>
              <a:t>Formation of attachment requires 4 stages</a:t>
            </a:r>
          </a:p>
          <a:p>
            <a:pPr lvl="2"/>
            <a:r>
              <a:rPr lang="en-US" dirty="0" smtClean="0"/>
              <a:t>First few weeks  - infants respond indiscriminately to anyone</a:t>
            </a:r>
          </a:p>
          <a:p>
            <a:pPr lvl="2"/>
            <a:r>
              <a:rPr lang="en-US" dirty="0" smtClean="0"/>
              <a:t>From 8-12 weeks – infants will cry, smile, and vocalize more to mom then anyone, but will still respond to others</a:t>
            </a:r>
          </a:p>
          <a:p>
            <a:pPr lvl="2"/>
            <a:r>
              <a:rPr lang="en-US" dirty="0" smtClean="0"/>
              <a:t>By 6 months infants have a distinct preference for mom</a:t>
            </a:r>
          </a:p>
          <a:p>
            <a:pPr lvl="2"/>
            <a:r>
              <a:rPr lang="en-US" dirty="0" smtClean="0"/>
              <a:t>Around 7 months infants start to attach to other members of the family (father)</a:t>
            </a:r>
          </a:p>
          <a:p>
            <a:pPr lvl="1"/>
            <a:r>
              <a:rPr lang="en-US" dirty="0" smtClean="0"/>
              <a:t>Reactive Attachment Disorder (RAD)</a:t>
            </a:r>
          </a:p>
          <a:p>
            <a:pPr lvl="2"/>
            <a:r>
              <a:rPr lang="en-US" dirty="0" smtClean="0"/>
              <a:t>Due to maladaptive  or absent attachment between infant and parent</a:t>
            </a:r>
          </a:p>
          <a:p>
            <a:pPr lvl="3"/>
            <a:r>
              <a:rPr lang="en-US" dirty="0" smtClean="0"/>
              <a:t>Physical abuse</a:t>
            </a:r>
          </a:p>
          <a:p>
            <a:pPr lvl="3"/>
            <a:r>
              <a:rPr lang="en-US" dirty="0" smtClean="0"/>
              <a:t>Parental alcoholism, substance abuse</a:t>
            </a:r>
          </a:p>
          <a:p>
            <a:pPr lvl="3"/>
            <a:r>
              <a:rPr lang="en-US" dirty="0" smtClean="0"/>
              <a:t>Mental illness</a:t>
            </a:r>
          </a:p>
          <a:p>
            <a:pPr lvl="3"/>
            <a:r>
              <a:rPr lang="en-US" dirty="0" smtClean="0"/>
              <a:t>Foster care</a:t>
            </a:r>
          </a:p>
          <a:p>
            <a:pPr lvl="3"/>
            <a:r>
              <a:rPr lang="en-US" dirty="0" smtClean="0"/>
              <a:t>Parental abandonment</a:t>
            </a:r>
          </a:p>
          <a:p>
            <a:pPr lvl="3"/>
            <a:r>
              <a:rPr lang="en-US" dirty="0" smtClean="0"/>
              <a:t>Parental incarceration</a:t>
            </a:r>
          </a:p>
          <a:p>
            <a:pPr lvl="2"/>
            <a:r>
              <a:rPr lang="en-US" dirty="0" smtClean="0"/>
              <a:t>Child may not be as cuddly, have poor impulse control</a:t>
            </a:r>
          </a:p>
          <a:p>
            <a:pPr lvl="3"/>
            <a:endParaRPr lang="en-US" dirty="0" smtClean="0"/>
          </a:p>
          <a:p>
            <a:pPr lvl="3"/>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emotional/Cognitive Development</a:t>
            </a:r>
            <a:br>
              <a:rPr lang="en-US" dirty="0" smtClean="0"/>
            </a:br>
            <a:endParaRPr lang="en-US" dirty="0"/>
          </a:p>
        </p:txBody>
      </p:sp>
      <p:sp>
        <p:nvSpPr>
          <p:cNvPr id="3" name="Content Placeholder 2"/>
          <p:cNvSpPr>
            <a:spLocks noGrp="1"/>
          </p:cNvSpPr>
          <p:nvPr>
            <p:ph sz="quarter" idx="1"/>
          </p:nvPr>
        </p:nvSpPr>
        <p:spPr/>
        <p:txBody>
          <a:bodyPr/>
          <a:lstStyle/>
          <a:p>
            <a:r>
              <a:rPr lang="en-US" dirty="0" smtClean="0"/>
              <a:t>Separation </a:t>
            </a:r>
            <a:r>
              <a:rPr lang="en-US" dirty="0" smtClean="0"/>
              <a:t>Anxiety</a:t>
            </a:r>
            <a:endParaRPr lang="en-US" dirty="0" smtClean="0"/>
          </a:p>
          <a:p>
            <a:pPr lvl="1"/>
            <a:r>
              <a:rPr lang="en-US" dirty="0" smtClean="0"/>
              <a:t>Begins between 4-8 </a:t>
            </a:r>
            <a:r>
              <a:rPr lang="en-US" dirty="0" smtClean="0"/>
              <a:t>months</a:t>
            </a:r>
            <a:endParaRPr lang="en-US" dirty="0" smtClean="0"/>
          </a:p>
          <a:p>
            <a:pPr lvl="1"/>
            <a:r>
              <a:rPr lang="en-US" dirty="0" smtClean="0"/>
              <a:t>Gains awareness that mother is separate from self</a:t>
            </a:r>
          </a:p>
          <a:p>
            <a:pPr lvl="1"/>
            <a:r>
              <a:rPr lang="en-US" dirty="0" smtClean="0"/>
              <a:t>By 11-12 months departure is anticipated and protest begins before departure </a:t>
            </a:r>
          </a:p>
          <a:p>
            <a:r>
              <a:rPr lang="en-US" dirty="0" smtClean="0"/>
              <a:t>Stanger Fear</a:t>
            </a:r>
          </a:p>
          <a:p>
            <a:pPr lvl="1"/>
            <a:r>
              <a:rPr lang="en-US" dirty="0" smtClean="0"/>
              <a:t>Begins around 6-8 months</a:t>
            </a:r>
          </a:p>
          <a:p>
            <a:pPr lvl="1"/>
            <a:r>
              <a:rPr lang="en-US" dirty="0" smtClean="0"/>
              <a:t>R/T infants ability to discriminate between familiar and unfamiliar people</a:t>
            </a:r>
          </a:p>
          <a:p>
            <a:pPr>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pPr algn="ctr"/>
            <a:r>
              <a:rPr lang="en-US" dirty="0"/>
              <a:t>Safety</a:t>
            </a:r>
            <a:br>
              <a:rPr lang="en-US" dirty="0"/>
            </a:br>
            <a:r>
              <a:rPr lang="en-US" dirty="0"/>
              <a:t>Birth to 4 months</a:t>
            </a:r>
          </a:p>
        </p:txBody>
      </p:sp>
      <p:sp>
        <p:nvSpPr>
          <p:cNvPr id="3" name="Content Placeholder 2"/>
          <p:cNvSpPr>
            <a:spLocks noGrp="1"/>
          </p:cNvSpPr>
          <p:nvPr>
            <p:ph sz="quarter" idx="1"/>
          </p:nvPr>
        </p:nvSpPr>
        <p:spPr/>
        <p:txBody>
          <a:bodyPr/>
          <a:lstStyle/>
          <a:p>
            <a:r>
              <a:rPr lang="en-US" dirty="0" smtClean="0"/>
              <a:t>Aspiration</a:t>
            </a:r>
            <a:endParaRPr lang="en-US" dirty="0"/>
          </a:p>
          <a:p>
            <a:pPr lvl="1"/>
            <a:r>
              <a:rPr lang="en-US" dirty="0" smtClean="0"/>
              <a:t>Baby </a:t>
            </a:r>
            <a:r>
              <a:rPr lang="en-US" dirty="0"/>
              <a:t>powder</a:t>
            </a:r>
          </a:p>
          <a:p>
            <a:pPr lvl="1"/>
            <a:r>
              <a:rPr lang="en-US" dirty="0" smtClean="0"/>
              <a:t>Propping </a:t>
            </a:r>
            <a:r>
              <a:rPr lang="en-US" dirty="0"/>
              <a:t>bottles</a:t>
            </a:r>
          </a:p>
          <a:p>
            <a:pPr lvl="1"/>
            <a:r>
              <a:rPr lang="en-US" dirty="0" smtClean="0"/>
              <a:t>Know </a:t>
            </a:r>
            <a:r>
              <a:rPr lang="en-US" dirty="0"/>
              <a:t>Heimlich </a:t>
            </a:r>
            <a:r>
              <a:rPr lang="en-US" dirty="0" smtClean="0"/>
              <a:t>Maneuver </a:t>
            </a:r>
            <a:r>
              <a:rPr lang="en-US" dirty="0"/>
              <a:t>for babies</a:t>
            </a:r>
          </a:p>
          <a:p>
            <a:pPr lvl="1"/>
            <a:r>
              <a:rPr lang="en-US" dirty="0" smtClean="0"/>
              <a:t>One </a:t>
            </a:r>
            <a:r>
              <a:rPr lang="en-US" dirty="0"/>
              <a:t>piece pacifier </a:t>
            </a:r>
            <a:r>
              <a:rPr lang="en-US" dirty="0" smtClean="0"/>
              <a:t>construction</a:t>
            </a:r>
          </a:p>
          <a:p>
            <a:r>
              <a:rPr lang="en-US" dirty="0"/>
              <a:t>Burns</a:t>
            </a:r>
          </a:p>
          <a:p>
            <a:pPr lvl="1"/>
            <a:r>
              <a:rPr lang="en-US" dirty="0"/>
              <a:t>Smoke detectors</a:t>
            </a:r>
          </a:p>
          <a:p>
            <a:pPr lvl="1"/>
            <a:r>
              <a:rPr lang="en-US" dirty="0"/>
              <a:t>Microwaving bottles</a:t>
            </a:r>
          </a:p>
          <a:p>
            <a:pPr lvl="1"/>
            <a:r>
              <a:rPr lang="en-US" dirty="0"/>
              <a:t>Bathwater</a:t>
            </a:r>
          </a:p>
          <a:p>
            <a:pPr lvl="1"/>
            <a:r>
              <a:rPr lang="en-US" dirty="0"/>
              <a:t>Cigarettes</a:t>
            </a:r>
          </a:p>
          <a:p>
            <a:pPr lvl="1"/>
            <a:r>
              <a:rPr lang="en-US" dirty="0"/>
              <a:t>Flame retardant clothes</a:t>
            </a:r>
          </a:p>
          <a:p>
            <a:pPr lvl="1"/>
            <a:r>
              <a:rPr lang="en-US" dirty="0"/>
              <a:t>Car seat buckles on bare skin</a:t>
            </a:r>
          </a:p>
          <a:p>
            <a:pPr lvl="1"/>
            <a:endParaRPr lang="en-US" dirty="0"/>
          </a:p>
          <a:p>
            <a:endParaRPr lang="en-US" dirty="0"/>
          </a:p>
        </p:txBody>
      </p:sp>
      <p:pic>
        <p:nvPicPr>
          <p:cNvPr id="3074" name="Picture 2" descr="C:\Users\Owner\AppData\Local\Microsoft\Windows\Temporary Internet Files\Content.IE5\R2R6N9Y8\MC90032537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0800" y="457200"/>
            <a:ext cx="1611173" cy="1812341"/>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Owner\AppData\Local\Microsoft\Windows\Temporary Internet Files\Content.IE5\CHAE7COX\MC900197542[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21206" y="3429000"/>
            <a:ext cx="1913116" cy="22090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8517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a:t>
            </a:r>
            <a:br>
              <a:rPr lang="en-US" dirty="0"/>
            </a:br>
            <a:r>
              <a:rPr lang="en-US" dirty="0"/>
              <a:t>Birth to 4 months</a:t>
            </a:r>
          </a:p>
        </p:txBody>
      </p:sp>
      <p:sp>
        <p:nvSpPr>
          <p:cNvPr id="3" name="Content Placeholder 2"/>
          <p:cNvSpPr>
            <a:spLocks noGrp="1"/>
          </p:cNvSpPr>
          <p:nvPr>
            <p:ph sz="quarter" idx="1"/>
          </p:nvPr>
        </p:nvSpPr>
        <p:spPr/>
        <p:txBody>
          <a:bodyPr>
            <a:normAutofit lnSpcReduction="10000"/>
          </a:bodyPr>
          <a:lstStyle/>
          <a:p>
            <a:r>
              <a:rPr lang="en-US" dirty="0"/>
              <a:t>Suffocation and Drowning</a:t>
            </a:r>
          </a:p>
          <a:p>
            <a:pPr lvl="1"/>
            <a:r>
              <a:rPr lang="en-US" dirty="0"/>
              <a:t>Plastic bags</a:t>
            </a:r>
          </a:p>
          <a:p>
            <a:pPr lvl="1"/>
            <a:r>
              <a:rPr lang="en-US" dirty="0"/>
              <a:t>Loose blankets and clothes in crib</a:t>
            </a:r>
          </a:p>
          <a:p>
            <a:pPr lvl="1"/>
            <a:r>
              <a:rPr lang="en-US" dirty="0"/>
              <a:t>Strings, necklaces, bibs</a:t>
            </a:r>
          </a:p>
          <a:p>
            <a:pPr lvl="1"/>
            <a:r>
              <a:rPr lang="en-US" dirty="0"/>
              <a:t>Baths</a:t>
            </a:r>
          </a:p>
          <a:p>
            <a:r>
              <a:rPr lang="en-US" dirty="0"/>
              <a:t>Motor Vehicle Accidents</a:t>
            </a:r>
          </a:p>
          <a:p>
            <a:pPr lvl="1"/>
            <a:r>
              <a:rPr lang="en-US" dirty="0"/>
              <a:t>Know infant car seat safety</a:t>
            </a:r>
          </a:p>
          <a:p>
            <a:pPr lvl="1"/>
            <a:r>
              <a:rPr lang="en-US" dirty="0"/>
              <a:t>Do not leave in hot cars</a:t>
            </a:r>
          </a:p>
          <a:p>
            <a:r>
              <a:rPr lang="en-US" dirty="0"/>
              <a:t>Falls</a:t>
            </a:r>
          </a:p>
          <a:p>
            <a:pPr lvl="1"/>
            <a:r>
              <a:rPr lang="en-US" dirty="0"/>
              <a:t>Crib rails should be raised</a:t>
            </a:r>
          </a:p>
          <a:p>
            <a:pPr lvl="1"/>
            <a:r>
              <a:rPr lang="en-US" dirty="0"/>
              <a:t>Restrain in a car seat if setting on a high surface</a:t>
            </a:r>
          </a:p>
          <a:p>
            <a:pPr lvl="1"/>
            <a:r>
              <a:rPr lang="en-US" dirty="0"/>
              <a:t>Always use safety straps on baby </a:t>
            </a:r>
            <a:r>
              <a:rPr lang="en-US" dirty="0" smtClean="0"/>
              <a:t>equipment </a:t>
            </a:r>
            <a:r>
              <a:rPr lang="en-US" dirty="0"/>
              <a:t>(strollers, high chairs)</a:t>
            </a:r>
          </a:p>
          <a:p>
            <a:endParaRPr lang="en-US" dirty="0"/>
          </a:p>
        </p:txBody>
      </p:sp>
      <p:pic>
        <p:nvPicPr>
          <p:cNvPr id="2050" name="Picture 2" descr="C:\Users\Owner\AppData\Local\Microsoft\Windows\Temporary Internet Files\Content.IE5\CHAE7COX\MP900404898[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6400" y="228600"/>
            <a:ext cx="2346960"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Owner\AppData\Local\Microsoft\Windows\Temporary Internet Files\Content.IE5\R2R6N9Y8\MC900436818[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50280" y="2971800"/>
            <a:ext cx="1400175" cy="1825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4884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a:t>
            </a:r>
            <a:br>
              <a:rPr lang="en-US" dirty="0"/>
            </a:br>
            <a:r>
              <a:rPr lang="en-US" dirty="0"/>
              <a:t>Birth to 4 months</a:t>
            </a:r>
          </a:p>
        </p:txBody>
      </p:sp>
      <p:sp>
        <p:nvSpPr>
          <p:cNvPr id="3" name="Content Placeholder 2"/>
          <p:cNvSpPr>
            <a:spLocks noGrp="1"/>
          </p:cNvSpPr>
          <p:nvPr>
            <p:ph sz="quarter" idx="1"/>
          </p:nvPr>
        </p:nvSpPr>
        <p:spPr/>
        <p:txBody>
          <a:bodyPr/>
          <a:lstStyle/>
          <a:p>
            <a:r>
              <a:rPr lang="en-US" dirty="0"/>
              <a:t>Poisoning</a:t>
            </a:r>
          </a:p>
          <a:p>
            <a:pPr lvl="1"/>
            <a:r>
              <a:rPr lang="en-US" dirty="0"/>
              <a:t>Start baby proofing now for the crawling stage!</a:t>
            </a:r>
          </a:p>
          <a:p>
            <a:r>
              <a:rPr lang="en-US" dirty="0"/>
              <a:t>Bodily Damage</a:t>
            </a:r>
          </a:p>
          <a:p>
            <a:pPr lvl="1"/>
            <a:r>
              <a:rPr lang="en-US" dirty="0"/>
              <a:t>Sharp objects out of crib</a:t>
            </a:r>
          </a:p>
          <a:p>
            <a:pPr lvl="1"/>
            <a:r>
              <a:rPr lang="en-US" dirty="0"/>
              <a:t>Sharp objects on broken toys</a:t>
            </a:r>
          </a:p>
          <a:p>
            <a:pPr lvl="1"/>
            <a:r>
              <a:rPr lang="en-US" dirty="0"/>
              <a:t>Diaper pins</a:t>
            </a:r>
          </a:p>
          <a:p>
            <a:endParaRPr lang="en-US" dirty="0"/>
          </a:p>
        </p:txBody>
      </p:sp>
      <p:pic>
        <p:nvPicPr>
          <p:cNvPr id="1027" name="Picture 3" descr="C:\Users\Owner\AppData\Local\Microsoft\Windows\Temporary Internet Files\Content.IE5\R2R6N9Y8\MC900238395[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53200" y="228600"/>
            <a:ext cx="1848917" cy="181965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Owner\AppData\Local\Microsoft\Windows\Temporary Internet Files\Content.IE5\R2R6N9Y8\MP900444275[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24200" y="3962400"/>
            <a:ext cx="2299578" cy="27104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Owner\AppData\Local\Microsoft\Windows\Temporary Internet Files\Content.IE5\XLNAIRY9\MC900383932[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4400" y="4338828"/>
            <a:ext cx="839876" cy="922172"/>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Owner\AppData\Local\Microsoft\Windows\Temporary Internet Files\Content.IE5\R2R6N9Y8\MC900389692[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96000" y="2969209"/>
            <a:ext cx="2116777" cy="13696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8281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Physical Growth Changes:</a:t>
            </a:r>
            <a:br>
              <a:rPr lang="en-US" dirty="0" smtClean="0"/>
            </a:br>
            <a:r>
              <a:rPr lang="en-US" dirty="0" smtClean="0"/>
              <a:t>Weight</a:t>
            </a:r>
            <a:endParaRPr lang="en-US" dirty="0"/>
          </a:p>
        </p:txBody>
      </p:sp>
      <p:sp>
        <p:nvSpPr>
          <p:cNvPr id="3" name="Content Placeholder 2"/>
          <p:cNvSpPr>
            <a:spLocks noGrp="1"/>
          </p:cNvSpPr>
          <p:nvPr>
            <p:ph sz="quarter" idx="1"/>
          </p:nvPr>
        </p:nvSpPr>
        <p:spPr/>
        <p:txBody>
          <a:bodyPr>
            <a:normAutofit/>
          </a:bodyPr>
          <a:lstStyle/>
          <a:p>
            <a:r>
              <a:rPr lang="en-US" dirty="0" smtClean="0"/>
              <a:t>Proportional Changes</a:t>
            </a:r>
          </a:p>
          <a:p>
            <a:pPr lvl="1"/>
            <a:r>
              <a:rPr lang="en-US" dirty="0" smtClean="0"/>
              <a:t>By 5-6 months birth weight has at least doubled</a:t>
            </a:r>
          </a:p>
          <a:p>
            <a:pPr lvl="2"/>
            <a:r>
              <a:rPr lang="en-US" dirty="0" smtClean="0"/>
              <a:t>Average weight for 6 month old child is 16 lbs</a:t>
            </a:r>
          </a:p>
          <a:p>
            <a:pPr lvl="1"/>
            <a:r>
              <a:rPr lang="en-US" dirty="0" smtClean="0"/>
              <a:t>By one year, birth weight is tripled </a:t>
            </a:r>
          </a:p>
          <a:p>
            <a:pPr lvl="2"/>
            <a:r>
              <a:rPr lang="en-US" dirty="0" smtClean="0"/>
              <a:t>Average is 21.5 lbs</a:t>
            </a:r>
          </a:p>
          <a:p>
            <a:pPr lvl="1">
              <a:buNone/>
            </a:pPr>
            <a:endParaRPr lang="en-US" dirty="0" smtClean="0"/>
          </a:p>
          <a:p>
            <a:pPr lvl="1"/>
            <a:endParaRPr lang="en-US" dirty="0" smtClean="0"/>
          </a:p>
          <a:p>
            <a:pPr lvl="1"/>
            <a:endParaRPr lang="en-US" dirty="0" smtClean="0"/>
          </a:p>
          <a:p>
            <a:pPr lvl="1"/>
            <a:endParaRPr lang="en-US" dirty="0" smtClean="0"/>
          </a:p>
        </p:txBody>
      </p:sp>
      <p:pic>
        <p:nvPicPr>
          <p:cNvPr id="4" name="Picture 3" descr="imagesCAZYVAAI.jpg"/>
          <p:cNvPicPr>
            <a:picLocks noChangeAspect="1"/>
          </p:cNvPicPr>
          <p:nvPr/>
        </p:nvPicPr>
        <p:blipFill>
          <a:blip r:embed="rId2" cstate="print"/>
          <a:stretch>
            <a:fillRect/>
          </a:stretch>
        </p:blipFill>
        <p:spPr>
          <a:xfrm>
            <a:off x="381000" y="3581400"/>
            <a:ext cx="2533650" cy="1809750"/>
          </a:xfrm>
          <a:prstGeom prst="rect">
            <a:avLst/>
          </a:prstGeom>
        </p:spPr>
      </p:pic>
      <p:pic>
        <p:nvPicPr>
          <p:cNvPr id="5" name="Picture 4" descr="imagesCA4K93Q9.jpg"/>
          <p:cNvPicPr>
            <a:picLocks noChangeAspect="1"/>
          </p:cNvPicPr>
          <p:nvPr/>
        </p:nvPicPr>
        <p:blipFill>
          <a:blip r:embed="rId3" cstate="print"/>
          <a:stretch>
            <a:fillRect/>
          </a:stretch>
        </p:blipFill>
        <p:spPr>
          <a:xfrm>
            <a:off x="3276600" y="4114800"/>
            <a:ext cx="2619375" cy="1743075"/>
          </a:xfrm>
          <a:prstGeom prst="rect">
            <a:avLst/>
          </a:prstGeom>
        </p:spPr>
      </p:pic>
      <p:pic>
        <p:nvPicPr>
          <p:cNvPr id="6" name="Picture 5" descr="imagesCA9KIQD2.jpg"/>
          <p:cNvPicPr>
            <a:picLocks noChangeAspect="1"/>
          </p:cNvPicPr>
          <p:nvPr/>
        </p:nvPicPr>
        <p:blipFill>
          <a:blip r:embed="rId4" cstate="print"/>
          <a:stretch>
            <a:fillRect/>
          </a:stretch>
        </p:blipFill>
        <p:spPr>
          <a:xfrm>
            <a:off x="6248400" y="3048000"/>
            <a:ext cx="2066925" cy="22098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pPr algn="ctr"/>
            <a:r>
              <a:rPr lang="en-US" dirty="0" smtClean="0"/>
              <a:t>Safety</a:t>
            </a:r>
            <a:br>
              <a:rPr lang="en-US" dirty="0" smtClean="0"/>
            </a:br>
            <a:r>
              <a:rPr lang="en-US" dirty="0" smtClean="0"/>
              <a:t>4 </a:t>
            </a:r>
            <a:r>
              <a:rPr lang="en-US" dirty="0"/>
              <a:t>to 7 months</a:t>
            </a:r>
          </a:p>
        </p:txBody>
      </p:sp>
      <p:sp>
        <p:nvSpPr>
          <p:cNvPr id="3" name="Content Placeholder 2"/>
          <p:cNvSpPr>
            <a:spLocks noGrp="1"/>
          </p:cNvSpPr>
          <p:nvPr>
            <p:ph sz="quarter" idx="1"/>
          </p:nvPr>
        </p:nvSpPr>
        <p:spPr/>
        <p:txBody>
          <a:bodyPr>
            <a:normAutofit/>
          </a:bodyPr>
          <a:lstStyle/>
          <a:p>
            <a:r>
              <a:rPr lang="en-US" dirty="0" smtClean="0"/>
              <a:t>Aspiration</a:t>
            </a:r>
            <a:endParaRPr lang="en-US" dirty="0"/>
          </a:p>
          <a:p>
            <a:pPr lvl="1"/>
            <a:r>
              <a:rPr lang="en-US" dirty="0" smtClean="0"/>
              <a:t>All </a:t>
            </a:r>
            <a:r>
              <a:rPr lang="en-US" dirty="0"/>
              <a:t>small objects out of reach</a:t>
            </a:r>
          </a:p>
          <a:p>
            <a:pPr lvl="1"/>
            <a:r>
              <a:rPr lang="en-US" dirty="0" smtClean="0"/>
              <a:t>Appropriate </a:t>
            </a:r>
            <a:r>
              <a:rPr lang="en-US" dirty="0"/>
              <a:t>toys</a:t>
            </a:r>
          </a:p>
          <a:p>
            <a:pPr lvl="1"/>
            <a:r>
              <a:rPr lang="en-US" dirty="0" smtClean="0"/>
              <a:t>Appropriate </a:t>
            </a:r>
            <a:r>
              <a:rPr lang="en-US" dirty="0"/>
              <a:t>food (hard candy, nuts, pits, hot dogs)</a:t>
            </a:r>
          </a:p>
          <a:p>
            <a:pPr lvl="1"/>
            <a:r>
              <a:rPr lang="en-US" dirty="0" smtClean="0"/>
              <a:t>Child </a:t>
            </a:r>
            <a:r>
              <a:rPr lang="en-US" dirty="0"/>
              <a:t>should be sitting up straight to eat solids</a:t>
            </a:r>
          </a:p>
          <a:p>
            <a:r>
              <a:rPr lang="en-US" dirty="0" smtClean="0"/>
              <a:t>Suffocation</a:t>
            </a:r>
            <a:endParaRPr lang="en-US" dirty="0"/>
          </a:p>
          <a:p>
            <a:pPr lvl="1"/>
            <a:r>
              <a:rPr lang="en-US" dirty="0" smtClean="0"/>
              <a:t>Balloons </a:t>
            </a:r>
            <a:r>
              <a:rPr lang="en-US" dirty="0"/>
              <a:t>out of reach</a:t>
            </a:r>
          </a:p>
          <a:p>
            <a:pPr lvl="1"/>
            <a:r>
              <a:rPr lang="en-US" dirty="0" smtClean="0"/>
              <a:t>No </a:t>
            </a:r>
            <a:r>
              <a:rPr lang="en-US" dirty="0"/>
              <a:t>crib toys</a:t>
            </a:r>
          </a:p>
          <a:p>
            <a:r>
              <a:rPr lang="en-US" dirty="0" smtClean="0"/>
              <a:t>Burns </a:t>
            </a:r>
            <a:endParaRPr lang="en-US" dirty="0"/>
          </a:p>
          <a:p>
            <a:pPr lvl="1"/>
            <a:r>
              <a:rPr lang="en-US" dirty="0" smtClean="0"/>
              <a:t>Water </a:t>
            </a:r>
            <a:r>
              <a:rPr lang="en-US" dirty="0"/>
              <a:t>faucets</a:t>
            </a:r>
          </a:p>
          <a:p>
            <a:pPr lvl="1"/>
            <a:r>
              <a:rPr lang="en-US" dirty="0" smtClean="0"/>
              <a:t>Reaching </a:t>
            </a:r>
            <a:r>
              <a:rPr lang="en-US" dirty="0"/>
              <a:t>for stoves</a:t>
            </a:r>
          </a:p>
          <a:p>
            <a:pPr lvl="1"/>
            <a:r>
              <a:rPr lang="en-US" dirty="0" smtClean="0"/>
              <a:t>Limit </a:t>
            </a:r>
            <a:r>
              <a:rPr lang="en-US" dirty="0"/>
              <a:t>sun exposure – use sun screen</a:t>
            </a:r>
          </a:p>
          <a:p>
            <a:endParaRPr lang="en-US" dirty="0"/>
          </a:p>
        </p:txBody>
      </p:sp>
      <p:pic>
        <p:nvPicPr>
          <p:cNvPr id="4098" name="Picture 2" descr="C:\Users\Owner\AppData\Local\Microsoft\Windows\Temporary Internet Files\Content.IE5\R2R6N9Y8\MC900012969[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9800" y="533400"/>
            <a:ext cx="1813255" cy="1844345"/>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Owner\AppData\Local\Microsoft\Windows\Temporary Internet Files\Content.IE5\CHAE7COX\MC900436169[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23328" y="3886200"/>
            <a:ext cx="1317588" cy="926908"/>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C:\Users\Owner\AppData\Local\Microsoft\Windows\Temporary Internet Files\Content.IE5\XLNAIRY9\MC900440405[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32855" y="4953000"/>
            <a:ext cx="1600200" cy="16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5279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a:t>
            </a:r>
            <a:br>
              <a:rPr lang="en-US" dirty="0"/>
            </a:br>
            <a:r>
              <a:rPr lang="en-US" dirty="0"/>
              <a:t>4 to 7 months</a:t>
            </a:r>
          </a:p>
        </p:txBody>
      </p:sp>
      <p:sp>
        <p:nvSpPr>
          <p:cNvPr id="3" name="Content Placeholder 2"/>
          <p:cNvSpPr>
            <a:spLocks noGrp="1"/>
          </p:cNvSpPr>
          <p:nvPr>
            <p:ph sz="quarter" idx="1"/>
          </p:nvPr>
        </p:nvSpPr>
        <p:spPr/>
        <p:txBody>
          <a:bodyPr/>
          <a:lstStyle/>
          <a:p>
            <a:r>
              <a:rPr lang="en-US" dirty="0" smtClean="0"/>
              <a:t>Falls</a:t>
            </a:r>
            <a:endParaRPr lang="en-US" dirty="0"/>
          </a:p>
          <a:p>
            <a:pPr lvl="1"/>
            <a:r>
              <a:rPr lang="en-US" dirty="0" smtClean="0"/>
              <a:t>Starting </a:t>
            </a:r>
            <a:r>
              <a:rPr lang="en-US" dirty="0"/>
              <a:t>to crawl – block steps</a:t>
            </a:r>
          </a:p>
          <a:p>
            <a:r>
              <a:rPr lang="en-US" dirty="0" smtClean="0"/>
              <a:t>Poisoning</a:t>
            </a:r>
            <a:endParaRPr lang="en-US" dirty="0"/>
          </a:p>
          <a:p>
            <a:pPr lvl="1"/>
            <a:r>
              <a:rPr lang="en-US" dirty="0" smtClean="0"/>
              <a:t>Know </a:t>
            </a:r>
            <a:r>
              <a:rPr lang="en-US" dirty="0"/>
              <a:t>poison control phone number (800) 222-1222</a:t>
            </a:r>
          </a:p>
          <a:p>
            <a:pPr lvl="1"/>
            <a:r>
              <a:rPr lang="en-US" dirty="0" smtClean="0"/>
              <a:t>Lock </a:t>
            </a:r>
            <a:r>
              <a:rPr lang="en-US" dirty="0"/>
              <a:t>up all cleaning and paint supplies</a:t>
            </a:r>
          </a:p>
          <a:p>
            <a:r>
              <a:rPr lang="en-US" dirty="0" smtClean="0"/>
              <a:t>Bodily Damage</a:t>
            </a:r>
          </a:p>
          <a:p>
            <a:pPr lvl="1"/>
            <a:r>
              <a:rPr lang="en-US" dirty="0" smtClean="0"/>
              <a:t>Broken toys, sharp objects	</a:t>
            </a:r>
          </a:p>
          <a:p>
            <a:pPr lvl="1"/>
            <a:endParaRPr lang="en-US" dirty="0"/>
          </a:p>
          <a:p>
            <a:endParaRPr lang="en-US" dirty="0"/>
          </a:p>
        </p:txBody>
      </p:sp>
      <p:pic>
        <p:nvPicPr>
          <p:cNvPr id="5122" name="Picture 2" descr="C:\Users\Owner\AppData\Local\Microsoft\Windows\Temporary Internet Files\Content.IE5\CHAE7COX\MC900441892[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9800" y="304800"/>
            <a:ext cx="2178050"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Owner\AppData\Local\Microsoft\Windows\Temporary Internet Files\Content.IE5\R2R6N9Y8\MP900439279[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83691" y="3581400"/>
            <a:ext cx="1870982" cy="279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3121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a:t>
            </a:r>
            <a:br>
              <a:rPr lang="en-US" dirty="0"/>
            </a:br>
            <a:r>
              <a:rPr lang="en-US" dirty="0" smtClean="0"/>
              <a:t>8 to 12 </a:t>
            </a:r>
            <a:r>
              <a:rPr lang="en-US" dirty="0"/>
              <a:t>months</a:t>
            </a:r>
          </a:p>
        </p:txBody>
      </p:sp>
      <p:sp>
        <p:nvSpPr>
          <p:cNvPr id="3" name="Content Placeholder 2"/>
          <p:cNvSpPr>
            <a:spLocks noGrp="1"/>
          </p:cNvSpPr>
          <p:nvPr>
            <p:ph sz="quarter" idx="1"/>
          </p:nvPr>
        </p:nvSpPr>
        <p:spPr/>
        <p:txBody>
          <a:bodyPr>
            <a:normAutofit fontScale="92500" lnSpcReduction="20000"/>
          </a:bodyPr>
          <a:lstStyle/>
          <a:p>
            <a:r>
              <a:rPr lang="en-US" dirty="0" smtClean="0"/>
              <a:t>Aspiration</a:t>
            </a:r>
          </a:p>
          <a:p>
            <a:pPr lvl="1"/>
            <a:r>
              <a:rPr lang="en-US" dirty="0" smtClean="0"/>
              <a:t>Solid table food</a:t>
            </a:r>
          </a:p>
          <a:p>
            <a:r>
              <a:rPr lang="en-US" dirty="0" smtClean="0"/>
              <a:t>Bodily damage</a:t>
            </a:r>
          </a:p>
          <a:p>
            <a:pPr lvl="1"/>
            <a:r>
              <a:rPr lang="en-US" dirty="0" smtClean="0"/>
              <a:t>Placing safety straps on furniture</a:t>
            </a:r>
            <a:endParaRPr lang="en-US" dirty="0"/>
          </a:p>
          <a:p>
            <a:r>
              <a:rPr lang="en-US" dirty="0" smtClean="0"/>
              <a:t>Falls</a:t>
            </a:r>
          </a:p>
          <a:p>
            <a:pPr lvl="1"/>
            <a:r>
              <a:rPr lang="en-US" dirty="0" smtClean="0"/>
              <a:t>Starting to walk – good shoes and stairs</a:t>
            </a:r>
            <a:endParaRPr lang="en-US" dirty="0"/>
          </a:p>
          <a:p>
            <a:r>
              <a:rPr lang="en-US" dirty="0" smtClean="0"/>
              <a:t>Suffocation </a:t>
            </a:r>
            <a:r>
              <a:rPr lang="en-US" dirty="0"/>
              <a:t>and </a:t>
            </a:r>
            <a:r>
              <a:rPr lang="en-US" dirty="0" smtClean="0"/>
              <a:t>Drowning</a:t>
            </a:r>
          </a:p>
          <a:p>
            <a:pPr lvl="1"/>
            <a:r>
              <a:rPr lang="en-US" dirty="0" smtClean="0"/>
              <a:t>Climbing into closed spaces (refrigerators, dryer..)</a:t>
            </a:r>
          </a:p>
          <a:p>
            <a:pPr lvl="1"/>
            <a:r>
              <a:rPr lang="en-US" dirty="0" smtClean="0"/>
              <a:t>Popped balloons</a:t>
            </a:r>
          </a:p>
          <a:p>
            <a:pPr lvl="1"/>
            <a:r>
              <a:rPr lang="en-US" dirty="0" smtClean="0"/>
              <a:t>Swimming pools, baths, toilets, buckets</a:t>
            </a:r>
          </a:p>
          <a:p>
            <a:pPr lvl="1"/>
            <a:r>
              <a:rPr lang="en-US" dirty="0" smtClean="0"/>
              <a:t>Keep bathroom doors closed</a:t>
            </a:r>
            <a:endParaRPr lang="en-US" dirty="0"/>
          </a:p>
          <a:p>
            <a:r>
              <a:rPr lang="en-US" dirty="0" smtClean="0"/>
              <a:t>Poisoning</a:t>
            </a:r>
          </a:p>
          <a:p>
            <a:pPr lvl="1"/>
            <a:r>
              <a:rPr lang="en-US" dirty="0" smtClean="0"/>
              <a:t>Child proof lids, safe storage area for meds and cleaners</a:t>
            </a:r>
            <a:endParaRPr lang="en-US" dirty="0"/>
          </a:p>
          <a:p>
            <a:r>
              <a:rPr lang="en-US" dirty="0" smtClean="0"/>
              <a:t>Burns</a:t>
            </a:r>
          </a:p>
          <a:p>
            <a:pPr lvl="1"/>
            <a:r>
              <a:rPr lang="en-US" dirty="0" smtClean="0"/>
              <a:t>Electrical wires, fireplaces, outlets, candles, stove tops</a:t>
            </a:r>
            <a:endParaRPr lang="en-US" dirty="0"/>
          </a:p>
          <a:p>
            <a:endParaRPr lang="en-US" dirty="0"/>
          </a:p>
        </p:txBody>
      </p:sp>
      <p:pic>
        <p:nvPicPr>
          <p:cNvPr id="6147" name="Picture 3" descr="C:\Users\Owner\AppData\Local\Microsoft\Windows\Temporary Internet Files\Content.IE5\XLNAIRY9\MC900192373[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762000"/>
            <a:ext cx="1720990" cy="2376923"/>
          </a:xfrm>
          <a:prstGeom prst="rect">
            <a:avLst/>
          </a:prstGeom>
          <a:noFill/>
          <a:extLst>
            <a:ext uri="{909E8E84-426E-40DD-AFC4-6F175D3DCCD1}">
              <a14:hiddenFill xmlns:a14="http://schemas.microsoft.com/office/drawing/2010/main" xmlns="">
                <a:solidFill>
                  <a:srgbClr val="FFFFFF"/>
                </a:solidFill>
              </a14:hiddenFill>
            </a:ext>
          </a:extLst>
        </p:spPr>
      </p:pic>
      <p:pic>
        <p:nvPicPr>
          <p:cNvPr id="6149" name="Picture 5" descr="C:\Users\Owner\AppData\Local\Microsoft\Windows\Temporary Internet Files\Content.IE5\4YGJ1E8G\MC900290308[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86600" y="3683251"/>
            <a:ext cx="1530995" cy="16575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8344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Morality and Spirituality of </a:t>
            </a:r>
            <a:r>
              <a:rPr lang="en-US" dirty="0" smtClean="0"/>
              <a:t>Infants</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dirty="0" smtClean="0"/>
              <a:t>Morality of Infants</a:t>
            </a:r>
          </a:p>
          <a:p>
            <a:pPr lvl="1"/>
            <a:r>
              <a:rPr lang="en-US" dirty="0" smtClean="0"/>
              <a:t>Infants will learn to imitate the moral                </a:t>
            </a:r>
            <a:r>
              <a:rPr lang="en-US" sz="2100" dirty="0" smtClean="0"/>
              <a:t>standards of their caregivers. They understand “Good” &amp; “Bad” behavior, along with consequences</a:t>
            </a:r>
            <a:endParaRPr lang="en-US" sz="2100" dirty="0"/>
          </a:p>
          <a:p>
            <a:pPr lvl="1"/>
            <a:r>
              <a:rPr lang="en-US" dirty="0" smtClean="0"/>
              <a:t>A study was done to determine if morality is innate or learned</a:t>
            </a:r>
          </a:p>
          <a:p>
            <a:pPr lvl="1"/>
            <a:r>
              <a:rPr lang="en-US" dirty="0" smtClean="0"/>
              <a:t>Showed infants puppet shapes – one shape was trying to get up a hill.  Infants were shown one shaped helping it go up the hill and another hindered the shape from going up the hill</a:t>
            </a:r>
            <a:endParaRPr lang="en-US" dirty="0"/>
          </a:p>
          <a:p>
            <a:pPr lvl="1"/>
            <a:r>
              <a:rPr lang="en-US" dirty="0" smtClean="0"/>
              <a:t>Results determined that 6-10 month olds are able to make evaluations of others, especially that of trust, because of the observations made during this puppet study</a:t>
            </a:r>
          </a:p>
          <a:p>
            <a:pPr lvl="1"/>
            <a:endParaRPr lang="en-US" dirty="0" smtClean="0"/>
          </a:p>
          <a:p>
            <a:pPr lvl="1"/>
            <a:endParaRPr lang="en-US" dirty="0"/>
          </a:p>
        </p:txBody>
      </p:sp>
      <p:pic>
        <p:nvPicPr>
          <p:cNvPr id="8194" name="Picture 2" descr="C:\Users\Owner\AppData\Local\Microsoft\Windows\Temporary Internet Files\Content.IE5\XLNAIRY9\MC900136703[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6999" y="838200"/>
            <a:ext cx="2238371" cy="17322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5800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Morality and Spirituality of Infants</a:t>
            </a:r>
            <a:br>
              <a:rPr lang="en-US" dirty="0" smtClean="0"/>
            </a:b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Spirituality</a:t>
            </a:r>
          </a:p>
          <a:p>
            <a:pPr lvl="1"/>
            <a:r>
              <a:rPr lang="en-US" dirty="0" smtClean="0"/>
              <a:t>Babies are Baptized in some religions during early infancy (Ex. Catholic)</a:t>
            </a:r>
          </a:p>
          <a:p>
            <a:pPr lvl="1"/>
            <a:r>
              <a:rPr lang="en-US" dirty="0" smtClean="0"/>
              <a:t>In the Jewish tradition, babies are circumcised on their 8</a:t>
            </a:r>
            <a:r>
              <a:rPr lang="en-US" baseline="30000" dirty="0" smtClean="0"/>
              <a:t>th</a:t>
            </a:r>
            <a:r>
              <a:rPr lang="en-US" dirty="0" smtClean="0"/>
              <a:t> day of life</a:t>
            </a:r>
          </a:p>
          <a:p>
            <a:pPr lvl="1"/>
            <a:r>
              <a:rPr lang="en-US" dirty="0" smtClean="0"/>
              <a:t>Hindu </a:t>
            </a:r>
          </a:p>
          <a:p>
            <a:pPr lvl="2"/>
            <a:r>
              <a:rPr lang="en-US" dirty="0" err="1" smtClean="0"/>
              <a:t>Jatakarma</a:t>
            </a:r>
            <a:r>
              <a:rPr lang="en-US" dirty="0" smtClean="0"/>
              <a:t> </a:t>
            </a:r>
            <a:r>
              <a:rPr lang="en-US" dirty="0" err="1" smtClean="0"/>
              <a:t>samskara</a:t>
            </a:r>
            <a:r>
              <a:rPr lang="en-US" dirty="0" smtClean="0"/>
              <a:t> immediately at birth </a:t>
            </a:r>
          </a:p>
          <a:p>
            <a:pPr lvl="2"/>
            <a:r>
              <a:rPr lang="en-US" dirty="0" err="1" smtClean="0"/>
              <a:t>Namakarana</a:t>
            </a:r>
            <a:r>
              <a:rPr lang="en-US" dirty="0" smtClean="0"/>
              <a:t> on the 10</a:t>
            </a:r>
            <a:r>
              <a:rPr lang="en-US" baseline="30000" dirty="0" smtClean="0"/>
              <a:t>th</a:t>
            </a:r>
            <a:r>
              <a:rPr lang="en-US" dirty="0" smtClean="0"/>
              <a:t>-12</a:t>
            </a:r>
            <a:r>
              <a:rPr lang="en-US" baseline="30000" dirty="0" smtClean="0"/>
              <a:t>th</a:t>
            </a:r>
            <a:r>
              <a:rPr lang="en-US" dirty="0" smtClean="0"/>
              <a:t> day – a ceremony</a:t>
            </a:r>
          </a:p>
          <a:p>
            <a:pPr marL="731520" lvl="2" indent="0">
              <a:buNone/>
            </a:pPr>
            <a:r>
              <a:rPr lang="en-US" dirty="0"/>
              <a:t>	</a:t>
            </a:r>
            <a:r>
              <a:rPr lang="en-US" dirty="0" smtClean="0"/>
              <a:t> likened to Baptism</a:t>
            </a:r>
          </a:p>
          <a:p>
            <a:pPr lvl="1"/>
            <a:r>
              <a:rPr lang="en-US" dirty="0" smtClean="0"/>
              <a:t>Muslim</a:t>
            </a:r>
          </a:p>
          <a:p>
            <a:pPr lvl="2"/>
            <a:r>
              <a:rPr lang="en-US" dirty="0" smtClean="0"/>
              <a:t>The father whispers the </a:t>
            </a:r>
            <a:r>
              <a:rPr lang="en-US" dirty="0" err="1" smtClean="0"/>
              <a:t>adhaan</a:t>
            </a:r>
            <a:r>
              <a:rPr lang="en-US" dirty="0" smtClean="0"/>
              <a:t> into the infants right ear so that this is the first words the infant hears.</a:t>
            </a:r>
          </a:p>
          <a:p>
            <a:pPr lvl="2"/>
            <a:r>
              <a:rPr lang="en-US" dirty="0" smtClean="0"/>
              <a:t>On the 7</a:t>
            </a:r>
            <a:r>
              <a:rPr lang="en-US" baseline="30000" dirty="0" smtClean="0"/>
              <a:t>th</a:t>
            </a:r>
            <a:r>
              <a:rPr lang="en-US" dirty="0" smtClean="0"/>
              <a:t> day the baby’s head is shaved (may also be done in Hindu religions)</a:t>
            </a:r>
          </a:p>
          <a:p>
            <a:pPr lvl="2"/>
            <a:r>
              <a:rPr lang="en-US" dirty="0" smtClean="0"/>
              <a:t>Baby boys are circumcised at 7 days old</a:t>
            </a:r>
          </a:p>
          <a:p>
            <a:pPr lvl="2"/>
            <a:r>
              <a:rPr lang="en-US" dirty="0" smtClean="0"/>
              <a:t>The baby’s name is chosen on the 7</a:t>
            </a:r>
            <a:r>
              <a:rPr lang="en-US" baseline="30000" dirty="0" smtClean="0"/>
              <a:t>th</a:t>
            </a:r>
            <a:r>
              <a:rPr lang="en-US" dirty="0" smtClean="0"/>
              <a:t> day                                and the </a:t>
            </a:r>
            <a:r>
              <a:rPr lang="en-US" dirty="0" err="1" smtClean="0"/>
              <a:t>ageegah</a:t>
            </a:r>
            <a:r>
              <a:rPr lang="en-US" dirty="0" smtClean="0"/>
              <a:t> celebration  is prepared</a:t>
            </a:r>
          </a:p>
          <a:p>
            <a:pPr lvl="1"/>
            <a:endParaRPr lang="en-US" dirty="0" smtClean="0"/>
          </a:p>
          <a:p>
            <a:pPr lvl="1"/>
            <a:endParaRPr lang="en-US" dirty="0" smtClean="0"/>
          </a:p>
          <a:p>
            <a:pPr lvl="1"/>
            <a:endParaRPr lang="en-US" dirty="0" smtClean="0"/>
          </a:p>
          <a:p>
            <a:pPr lvl="1"/>
            <a:endParaRPr lang="en-US" dirty="0"/>
          </a:p>
        </p:txBody>
      </p:sp>
      <p:pic>
        <p:nvPicPr>
          <p:cNvPr id="7170" name="Picture 2" descr="C:\Users\Owner\AppData\Local\Microsoft\Windows\Temporary Internet Files\Content.IE5\R2R6N9Y8\MC900047959[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914400"/>
            <a:ext cx="1867767" cy="1430883"/>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Owner\AppData\Local\Microsoft\Windows\Temporary Internet Files\Content.IE5\XLNAIRY9\MC900433458[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1200" y="5105400"/>
            <a:ext cx="1447800" cy="1645350"/>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C:\Users\Owner\AppData\Local\Microsoft\Windows\Temporary Internet Files\Content.IE5\CHAE7COX\MC900057133[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05600" y="3048000"/>
            <a:ext cx="1810512" cy="10570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5469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Infant Nutrition</a:t>
            </a:r>
            <a:endParaRPr lang="en-US" dirty="0"/>
          </a:p>
        </p:txBody>
      </p:sp>
      <p:sp>
        <p:nvSpPr>
          <p:cNvPr id="3" name="Content Placeholder 2"/>
          <p:cNvSpPr>
            <a:spLocks noGrp="1"/>
          </p:cNvSpPr>
          <p:nvPr>
            <p:ph sz="quarter" idx="1"/>
          </p:nvPr>
        </p:nvSpPr>
        <p:spPr/>
        <p:txBody>
          <a:bodyPr/>
          <a:lstStyle/>
          <a:p>
            <a:r>
              <a:rPr lang="en-US" dirty="0" smtClean="0"/>
              <a:t>0-6 months: human milk or iron fortified formula only</a:t>
            </a:r>
          </a:p>
          <a:p>
            <a:r>
              <a:rPr lang="en-US" dirty="0" smtClean="0"/>
              <a:t>Can begin iron fortified infant cereal around 7 months</a:t>
            </a:r>
          </a:p>
          <a:p>
            <a:pPr lvl="1"/>
            <a:r>
              <a:rPr lang="en-US" dirty="0" smtClean="0"/>
              <a:t>Can be mixed fruit juice so that vitamin C can enhance iron absorption</a:t>
            </a:r>
          </a:p>
          <a:p>
            <a:r>
              <a:rPr lang="en-US" dirty="0" smtClean="0"/>
              <a:t>By 8-9 months finger foods like cooked veggies, raw fruit or cheese can be started</a:t>
            </a:r>
          </a:p>
          <a:p>
            <a:r>
              <a:rPr lang="en-US" dirty="0" smtClean="0"/>
              <a:t>By one year well cooked table foods can be given</a:t>
            </a:r>
          </a:p>
        </p:txBody>
      </p:sp>
      <p:pic>
        <p:nvPicPr>
          <p:cNvPr id="4" name="Picture 3" descr="untitled6.png"/>
          <p:cNvPicPr>
            <a:picLocks noChangeAspect="1"/>
          </p:cNvPicPr>
          <p:nvPr/>
        </p:nvPicPr>
        <p:blipFill>
          <a:blip r:embed="rId2" cstate="print"/>
          <a:stretch>
            <a:fillRect/>
          </a:stretch>
        </p:blipFill>
        <p:spPr>
          <a:xfrm>
            <a:off x="2895600" y="5181600"/>
            <a:ext cx="3124200" cy="155361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Development In ADL’s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All ADL’s need to be carried out by caregiver</a:t>
            </a:r>
          </a:p>
          <a:p>
            <a:pPr lvl="1"/>
            <a:r>
              <a:rPr lang="en-US" dirty="0" smtClean="0"/>
              <a:t>Periodontal care</a:t>
            </a:r>
          </a:p>
          <a:p>
            <a:pPr lvl="2"/>
            <a:r>
              <a:rPr lang="en-US" dirty="0" smtClean="0"/>
              <a:t>Cleaning</a:t>
            </a:r>
            <a:endParaRPr lang="en-US" dirty="0"/>
          </a:p>
          <a:p>
            <a:pPr lvl="2"/>
            <a:r>
              <a:rPr lang="en-US" dirty="0" smtClean="0"/>
              <a:t>Pain relief</a:t>
            </a:r>
            <a:endParaRPr lang="en-US" dirty="0"/>
          </a:p>
          <a:p>
            <a:pPr lvl="1"/>
            <a:r>
              <a:rPr lang="en-US" dirty="0" smtClean="0"/>
              <a:t>Hygiene</a:t>
            </a:r>
          </a:p>
          <a:p>
            <a:pPr lvl="2"/>
            <a:r>
              <a:rPr lang="en-US" dirty="0" smtClean="0"/>
              <a:t>Bathing</a:t>
            </a:r>
          </a:p>
          <a:p>
            <a:pPr lvl="2"/>
            <a:r>
              <a:rPr lang="en-US" dirty="0" err="1" smtClean="0"/>
              <a:t>Peri</a:t>
            </a:r>
            <a:r>
              <a:rPr lang="en-US" dirty="0" smtClean="0"/>
              <a:t> care</a:t>
            </a:r>
          </a:p>
          <a:p>
            <a:pPr lvl="1"/>
            <a:r>
              <a:rPr lang="en-US" dirty="0" smtClean="0"/>
              <a:t>Locomotion</a:t>
            </a:r>
          </a:p>
          <a:p>
            <a:pPr lvl="2"/>
            <a:r>
              <a:rPr lang="en-US" dirty="0" smtClean="0"/>
              <a:t>Promote activity</a:t>
            </a:r>
          </a:p>
          <a:p>
            <a:pPr lvl="2"/>
            <a:r>
              <a:rPr lang="en-US" dirty="0" smtClean="0"/>
              <a:t>Prevent injury</a:t>
            </a:r>
          </a:p>
          <a:p>
            <a:pPr lvl="3"/>
            <a:r>
              <a:rPr lang="en-US" dirty="0" smtClean="0"/>
              <a:t>Positional </a:t>
            </a:r>
            <a:r>
              <a:rPr lang="en-US" dirty="0" err="1" smtClean="0"/>
              <a:t>Plagiocephaly</a:t>
            </a:r>
            <a:endParaRPr lang="en-US" dirty="0" smtClean="0"/>
          </a:p>
          <a:p>
            <a:pPr lvl="3"/>
            <a:r>
              <a:rPr lang="en-US" dirty="0" smtClean="0"/>
              <a:t>SIDS</a:t>
            </a:r>
          </a:p>
          <a:p>
            <a:pPr lvl="3"/>
            <a:r>
              <a:rPr lang="en-US" dirty="0" smtClean="0"/>
              <a:t>Immunizations</a:t>
            </a:r>
          </a:p>
          <a:p>
            <a:pPr lvl="1"/>
            <a:r>
              <a:rPr lang="en-US" dirty="0" smtClean="0"/>
              <a:t>Feeding</a:t>
            </a:r>
          </a:p>
          <a:p>
            <a:pPr lvl="1"/>
            <a:endParaRPr lang="en-US" dirty="0" smtClean="0"/>
          </a:p>
          <a:p>
            <a:pPr lvl="2"/>
            <a:endParaRPr lang="en-US" dirty="0" smtClean="0"/>
          </a:p>
          <a:p>
            <a:pPr lvl="2"/>
            <a:endParaRPr lang="en-US" dirty="0"/>
          </a:p>
        </p:txBody>
      </p:sp>
      <p:sp>
        <p:nvSpPr>
          <p:cNvPr id="5" name="TextBox 4"/>
          <p:cNvSpPr txBox="1"/>
          <p:nvPr/>
        </p:nvSpPr>
        <p:spPr>
          <a:xfrm>
            <a:off x="4571999" y="5791200"/>
            <a:ext cx="184731" cy="369332"/>
          </a:xfrm>
          <a:prstGeom prst="rect">
            <a:avLst/>
          </a:prstGeom>
          <a:noFill/>
        </p:spPr>
        <p:txBody>
          <a:bodyPr wrap="none" rtlCol="0">
            <a:spAutoFit/>
          </a:bodyPr>
          <a:lstStyle/>
          <a:p>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5000" y="4191000"/>
            <a:ext cx="2076450" cy="2228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ounded Rectangular Callout 5"/>
          <p:cNvSpPr/>
          <p:nvPr/>
        </p:nvSpPr>
        <p:spPr>
          <a:xfrm>
            <a:off x="5181600" y="3581400"/>
            <a:ext cx="1295400" cy="91592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Pooped!</a:t>
            </a:r>
          </a:p>
          <a:p>
            <a:pPr algn="ctr"/>
            <a:r>
              <a:rPr lang="en-US" dirty="0" smtClean="0"/>
              <a:t>Fix it!</a:t>
            </a:r>
            <a:endParaRPr lang="en-US" dirty="0"/>
          </a:p>
        </p:txBody>
      </p:sp>
      <p:sp>
        <p:nvSpPr>
          <p:cNvPr id="7" name="Oval Callout 6"/>
          <p:cNvSpPr/>
          <p:nvPr/>
        </p:nvSpPr>
        <p:spPr>
          <a:xfrm>
            <a:off x="7162800" y="1447800"/>
            <a:ext cx="1371600" cy="1066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Don’t tell me you held me all the time!</a:t>
            </a:r>
            <a:endParaRPr lang="en-US" sz="1100"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82285" y="1981200"/>
            <a:ext cx="1590675" cy="1619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2318896"/>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Healthy Family Functioning</a:t>
            </a:r>
            <a:endParaRPr lang="en-US" dirty="0"/>
          </a:p>
        </p:txBody>
      </p:sp>
      <p:sp>
        <p:nvSpPr>
          <p:cNvPr id="3" name="Content Placeholder 2"/>
          <p:cNvSpPr>
            <a:spLocks noGrp="1"/>
          </p:cNvSpPr>
          <p:nvPr>
            <p:ph sz="quarter" idx="1"/>
          </p:nvPr>
        </p:nvSpPr>
        <p:spPr/>
        <p:txBody>
          <a:bodyPr/>
          <a:lstStyle/>
          <a:p>
            <a:r>
              <a:rPr lang="en-US" dirty="0" smtClean="0"/>
              <a:t>Infant</a:t>
            </a:r>
          </a:p>
          <a:p>
            <a:pPr lvl="1"/>
            <a:r>
              <a:rPr lang="en-US" dirty="0" smtClean="0"/>
              <a:t>Trust vs. Mistrust </a:t>
            </a:r>
          </a:p>
          <a:p>
            <a:pPr lvl="1"/>
            <a:r>
              <a:rPr lang="en-US" dirty="0" smtClean="0"/>
              <a:t>Interaction with all family members</a:t>
            </a:r>
          </a:p>
          <a:p>
            <a:pPr lvl="1"/>
            <a:r>
              <a:rPr lang="en-US" dirty="0" smtClean="0"/>
              <a:t>Sharing of tasks</a:t>
            </a:r>
          </a:p>
          <a:p>
            <a:pPr lvl="1"/>
            <a:r>
              <a:rPr lang="en-US" dirty="0" smtClean="0"/>
              <a:t>Sharing of time w/ and w/o infant</a:t>
            </a:r>
          </a:p>
          <a:p>
            <a:pPr lvl="1"/>
            <a:r>
              <a:rPr lang="en-US" dirty="0" smtClean="0"/>
              <a:t>Child care </a:t>
            </a:r>
            <a:endParaRPr lang="en-US" dirty="0"/>
          </a:p>
        </p:txBody>
      </p:sp>
      <p:pic>
        <p:nvPicPr>
          <p:cNvPr id="1026" name="Picture 2" descr="C:\Users\Kurt\AppData\Local\Microsoft\Windows\Temporary Internet Files\Content.IE5\4JW4VFAZ\MP900409516[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0" y="3810000"/>
            <a:ext cx="2819400" cy="2209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Kurt\AppData\Local\Microsoft\Windows\Temporary Internet Files\Content.IE5\6G2YBOXL\MP90042280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4191000"/>
            <a:ext cx="3276600" cy="186436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Kurt\AppData\Local\Microsoft\Windows\Temporary Internet Files\Content.IE5\4JW4VFAZ\MP900308983[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67400" y="974344"/>
            <a:ext cx="2819400" cy="24444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2520331"/>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heel(1)">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2000"/>
                                        <p:tgtEl>
                                          <p:spTgt spid="1026"/>
                                        </p:tgtEl>
                                      </p:cBhvr>
                                    </p:animEffect>
                                    <p:anim calcmode="lin" valueType="num">
                                      <p:cBhvr>
                                        <p:cTn id="18" dur="2000" fill="hold"/>
                                        <p:tgtEl>
                                          <p:spTgt spid="1026"/>
                                        </p:tgtEl>
                                        <p:attrNameLst>
                                          <p:attrName>ppt_w</p:attrName>
                                        </p:attrNameLst>
                                      </p:cBhvr>
                                      <p:tavLst>
                                        <p:tav tm="0" fmla="#ppt_w*sin(2.5*pi*$)">
                                          <p:val>
                                            <p:fltVal val="0"/>
                                          </p:val>
                                        </p:tav>
                                        <p:tav tm="100000">
                                          <p:val>
                                            <p:fltVal val="1"/>
                                          </p:val>
                                        </p:tav>
                                      </p:tavLst>
                                    </p:anim>
                                    <p:anim calcmode="lin" valueType="num">
                                      <p:cBhvr>
                                        <p:cTn id="1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t>A new mother calls her health care providers office to ask the nurse what she can do to relieve her 5 month olds teething pain.  The nurse should suggest which of the following techniques? (select all that </a:t>
            </a:r>
            <a:r>
              <a:rPr lang="en-US" smtClean="0"/>
              <a:t>apply</a:t>
            </a:r>
            <a:r>
              <a:rPr lang="en-US" smtClean="0"/>
              <a:t>)</a:t>
            </a:r>
          </a:p>
          <a:p>
            <a:pPr>
              <a:buNone/>
            </a:pPr>
            <a:endParaRPr lang="en-US" dirty="0" smtClean="0"/>
          </a:p>
          <a:p>
            <a:pPr marL="457200" lvl="0" indent="-457200">
              <a:buFont typeface="+mj-lt"/>
              <a:buAutoNum type="alphaLcPeriod"/>
            </a:pPr>
            <a:r>
              <a:rPr lang="en-US" sz="2000" dirty="0" smtClean="0"/>
              <a:t>Motrin</a:t>
            </a:r>
          </a:p>
          <a:p>
            <a:pPr marL="457200" lvl="0" indent="-457200">
              <a:buFont typeface="+mj-lt"/>
              <a:buAutoNum type="alphaLcPeriod"/>
            </a:pPr>
            <a:r>
              <a:rPr lang="en-US" sz="2000" dirty="0" smtClean="0"/>
              <a:t>Tylenol</a:t>
            </a:r>
          </a:p>
          <a:p>
            <a:pPr marL="457200" lvl="0" indent="-457200">
              <a:buFont typeface="+mj-lt"/>
              <a:buAutoNum type="alphaLcPeriod"/>
            </a:pPr>
            <a:r>
              <a:rPr lang="en-US" sz="2000" dirty="0" smtClean="0"/>
              <a:t>Chilled teething ring</a:t>
            </a:r>
          </a:p>
          <a:p>
            <a:pPr marL="457200" lvl="0" indent="-457200">
              <a:buFont typeface="+mj-lt"/>
              <a:buAutoNum type="alphaLcPeriod"/>
            </a:pPr>
            <a:r>
              <a:rPr lang="en-US" sz="2000" dirty="0" smtClean="0"/>
              <a:t>Sugar free chewing gum </a:t>
            </a:r>
          </a:p>
          <a:p>
            <a:endParaRPr lang="en-US" dirty="0"/>
          </a:p>
        </p:txBody>
      </p:sp>
    </p:spTree>
    <p:extLst>
      <p:ext uri="{BB962C8B-B14F-4D97-AF65-F5344CB8AC3E}">
        <p14:creationId xmlns:p14="http://schemas.microsoft.com/office/powerpoint/2010/main" xmlns="" val="42922737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The best advise a nurse can give to parents of an 11 month old about safety during bath time include</a:t>
            </a:r>
            <a:r>
              <a:rPr lang="en-US" dirty="0" smtClean="0"/>
              <a:t>:</a:t>
            </a:r>
          </a:p>
          <a:p>
            <a:pPr>
              <a:buNone/>
            </a:pPr>
            <a:endParaRPr lang="en-US" dirty="0" smtClean="0"/>
          </a:p>
          <a:p>
            <a:pPr marL="457200" indent="-457200">
              <a:buFont typeface="+mj-lt"/>
              <a:buAutoNum type="alphaLcPeriod"/>
            </a:pPr>
            <a:r>
              <a:rPr lang="en-US" sz="2000" dirty="0" smtClean="0"/>
              <a:t>Keep </a:t>
            </a:r>
            <a:r>
              <a:rPr lang="en-US" sz="2000" dirty="0" smtClean="0"/>
              <a:t>a baby monitor in the bathroom so that you can listen to or watch your baby while she plays</a:t>
            </a:r>
          </a:p>
          <a:p>
            <a:pPr marL="457200" indent="-457200">
              <a:buFont typeface="+mj-lt"/>
              <a:buAutoNum type="alphaLcPeriod"/>
            </a:pPr>
            <a:r>
              <a:rPr lang="en-US" sz="2000" dirty="0" smtClean="0"/>
              <a:t>Bath </a:t>
            </a:r>
            <a:r>
              <a:rPr lang="en-US" sz="2000" dirty="0" smtClean="0"/>
              <a:t>time should be limited to 30 minutes due to risks of hypothermia</a:t>
            </a:r>
          </a:p>
          <a:p>
            <a:pPr marL="457200" indent="-457200">
              <a:buFont typeface="+mj-lt"/>
              <a:buAutoNum type="alphaLcPeriod"/>
            </a:pPr>
            <a:r>
              <a:rPr lang="en-US" sz="2000" dirty="0" smtClean="0"/>
              <a:t>Always </a:t>
            </a:r>
            <a:r>
              <a:rPr lang="en-US" sz="2000" dirty="0" smtClean="0"/>
              <a:t>be within arms length of your infant during a bath</a:t>
            </a:r>
          </a:p>
          <a:p>
            <a:pPr marL="457200" indent="-457200">
              <a:buFont typeface="+mj-lt"/>
              <a:buAutoNum type="alphaLcPeriod"/>
            </a:pPr>
            <a:r>
              <a:rPr lang="en-US" sz="2000" dirty="0" smtClean="0"/>
              <a:t>Keep </a:t>
            </a:r>
            <a:r>
              <a:rPr lang="en-US" sz="2000" dirty="0" smtClean="0"/>
              <a:t>water temp below 135 Degrees F to protect your baby from burns</a:t>
            </a:r>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Physical Growth Changes: </a:t>
            </a:r>
            <a:br>
              <a:rPr lang="en-US" dirty="0" smtClean="0"/>
            </a:br>
            <a:r>
              <a:rPr lang="en-US" dirty="0" smtClean="0"/>
              <a:t>Height</a:t>
            </a:r>
            <a:endParaRPr lang="en-US" dirty="0"/>
          </a:p>
        </p:txBody>
      </p:sp>
      <p:sp>
        <p:nvSpPr>
          <p:cNvPr id="3" name="Content Placeholder 2"/>
          <p:cNvSpPr>
            <a:spLocks noGrp="1"/>
          </p:cNvSpPr>
          <p:nvPr>
            <p:ph sz="quarter" idx="1"/>
          </p:nvPr>
        </p:nvSpPr>
        <p:spPr/>
        <p:txBody>
          <a:bodyPr/>
          <a:lstStyle/>
          <a:p>
            <a:pPr lvl="1"/>
            <a:r>
              <a:rPr lang="en-US" dirty="0" smtClean="0"/>
              <a:t>Average height at 6 months is 25 ½ inches</a:t>
            </a:r>
          </a:p>
          <a:p>
            <a:pPr lvl="2"/>
            <a:r>
              <a:rPr lang="en-US" dirty="0" smtClean="0"/>
              <a:t>Growth is most rapid during first 6 months</a:t>
            </a:r>
          </a:p>
          <a:p>
            <a:pPr lvl="1"/>
            <a:r>
              <a:rPr lang="en-US" dirty="0" smtClean="0"/>
              <a:t>Average height at 12 months is 29 inches</a:t>
            </a:r>
          </a:p>
          <a:p>
            <a:pPr lvl="2"/>
            <a:r>
              <a:rPr lang="en-US" dirty="0" smtClean="0"/>
              <a:t>Growth rate slows greatly after 6 months</a:t>
            </a:r>
          </a:p>
          <a:p>
            <a:pPr>
              <a:buNone/>
            </a:pPr>
            <a:endParaRPr lang="en-US" dirty="0"/>
          </a:p>
        </p:txBody>
      </p:sp>
      <p:pic>
        <p:nvPicPr>
          <p:cNvPr id="4" name="Picture 3" descr="imagesCAYQ1GIB.jpg"/>
          <p:cNvPicPr>
            <a:picLocks noChangeAspect="1"/>
          </p:cNvPicPr>
          <p:nvPr/>
        </p:nvPicPr>
        <p:blipFill>
          <a:blip r:embed="rId2" cstate="print"/>
          <a:stretch>
            <a:fillRect/>
          </a:stretch>
        </p:blipFill>
        <p:spPr>
          <a:xfrm>
            <a:off x="838200" y="3810000"/>
            <a:ext cx="3177117" cy="2257425"/>
          </a:xfrm>
          <a:prstGeom prst="rect">
            <a:avLst/>
          </a:prstGeom>
        </p:spPr>
      </p:pic>
      <p:pic>
        <p:nvPicPr>
          <p:cNvPr id="5" name="Picture 4" descr="imagesCAZD5B01.jpg"/>
          <p:cNvPicPr>
            <a:picLocks noChangeAspect="1"/>
          </p:cNvPicPr>
          <p:nvPr/>
        </p:nvPicPr>
        <p:blipFill>
          <a:blip r:embed="rId3" cstate="print"/>
          <a:stretch>
            <a:fillRect/>
          </a:stretch>
        </p:blipFill>
        <p:spPr>
          <a:xfrm>
            <a:off x="4953000" y="3429000"/>
            <a:ext cx="2533650" cy="2819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Physical Growth Changes: </a:t>
            </a:r>
            <a:br>
              <a:rPr lang="en-US" dirty="0" smtClean="0"/>
            </a:br>
            <a:r>
              <a:rPr lang="en-US" dirty="0" smtClean="0"/>
              <a:t>Head &amp; Chest</a:t>
            </a:r>
            <a:endParaRPr lang="en-US" dirty="0"/>
          </a:p>
        </p:txBody>
      </p:sp>
      <p:sp>
        <p:nvSpPr>
          <p:cNvPr id="3" name="Content Placeholder 2"/>
          <p:cNvSpPr>
            <a:spLocks noGrp="1"/>
          </p:cNvSpPr>
          <p:nvPr>
            <p:ph sz="quarter" idx="1"/>
          </p:nvPr>
        </p:nvSpPr>
        <p:spPr/>
        <p:txBody>
          <a:bodyPr/>
          <a:lstStyle/>
          <a:p>
            <a:pPr lvl="1"/>
            <a:r>
              <a:rPr lang="en-US" dirty="0" smtClean="0"/>
              <a:t>Head growth is rapid </a:t>
            </a:r>
          </a:p>
          <a:p>
            <a:pPr lvl="2"/>
            <a:r>
              <a:rPr lang="en-US" dirty="0" smtClean="0"/>
              <a:t>By the end of first year, brain has increased in wt about 2 ½ times</a:t>
            </a:r>
          </a:p>
          <a:p>
            <a:pPr lvl="1"/>
            <a:r>
              <a:rPr lang="en-US" dirty="0" smtClean="0"/>
              <a:t>Chest assumes a more adult contour</a:t>
            </a:r>
          </a:p>
          <a:p>
            <a:pPr lvl="2"/>
            <a:r>
              <a:rPr lang="en-US" dirty="0" smtClean="0"/>
              <a:t>The width of the heart is approximately 55% of the chest width</a:t>
            </a:r>
          </a:p>
          <a:p>
            <a:pPr>
              <a:buNone/>
            </a:pPr>
            <a:endParaRPr lang="en-US" dirty="0"/>
          </a:p>
        </p:txBody>
      </p:sp>
      <p:pic>
        <p:nvPicPr>
          <p:cNvPr id="4" name="Picture 3" descr="imagesCA7HK52J.jpg"/>
          <p:cNvPicPr>
            <a:picLocks noChangeAspect="1"/>
          </p:cNvPicPr>
          <p:nvPr/>
        </p:nvPicPr>
        <p:blipFill>
          <a:blip r:embed="rId2" cstate="print"/>
          <a:stretch>
            <a:fillRect/>
          </a:stretch>
        </p:blipFill>
        <p:spPr>
          <a:xfrm>
            <a:off x="4191000" y="4191000"/>
            <a:ext cx="2486025" cy="1838325"/>
          </a:xfrm>
          <a:prstGeom prst="rect">
            <a:avLst/>
          </a:prstGeom>
        </p:spPr>
      </p:pic>
      <p:pic>
        <p:nvPicPr>
          <p:cNvPr id="5" name="Picture 4" descr="imagesCAHYCH3K.jpg"/>
          <p:cNvPicPr>
            <a:picLocks noChangeAspect="1"/>
          </p:cNvPicPr>
          <p:nvPr/>
        </p:nvPicPr>
        <p:blipFill>
          <a:blip r:embed="rId3" cstate="print"/>
          <a:stretch>
            <a:fillRect/>
          </a:stretch>
        </p:blipFill>
        <p:spPr>
          <a:xfrm>
            <a:off x="1219200" y="3581400"/>
            <a:ext cx="2057400" cy="317135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Physical Growth Changes</a:t>
            </a:r>
            <a:endParaRPr lang="en-US" dirty="0"/>
          </a:p>
        </p:txBody>
      </p:sp>
      <p:sp>
        <p:nvSpPr>
          <p:cNvPr id="3" name="Content Placeholder 2"/>
          <p:cNvSpPr>
            <a:spLocks noGrp="1"/>
          </p:cNvSpPr>
          <p:nvPr>
            <p:ph sz="quarter" idx="1"/>
          </p:nvPr>
        </p:nvSpPr>
        <p:spPr/>
        <p:txBody>
          <a:bodyPr>
            <a:normAutofit/>
          </a:bodyPr>
          <a:lstStyle/>
          <a:p>
            <a:r>
              <a:rPr lang="en-US" dirty="0" smtClean="0"/>
              <a:t>By 2 months the posterior fontanel closes</a:t>
            </a:r>
          </a:p>
          <a:p>
            <a:pPr lvl="1"/>
            <a:r>
              <a:rPr lang="en-US" dirty="0" smtClean="0"/>
              <a:t>By 12 months the anterior fontanel is almost closed</a:t>
            </a:r>
          </a:p>
          <a:p>
            <a:r>
              <a:rPr lang="en-US" dirty="0" smtClean="0"/>
              <a:t>At 4 months of age drooling begins</a:t>
            </a:r>
          </a:p>
          <a:p>
            <a:pPr lvl="1"/>
            <a:r>
              <a:rPr lang="en-US" dirty="0" smtClean="0"/>
              <a:t>Followed by beginning tooth eruption at 5 months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pic>
        <p:nvPicPr>
          <p:cNvPr id="6" name="Picture 5" descr="imagesCAJK1BAY.jpg"/>
          <p:cNvPicPr>
            <a:picLocks noChangeAspect="1"/>
          </p:cNvPicPr>
          <p:nvPr/>
        </p:nvPicPr>
        <p:blipFill>
          <a:blip r:embed="rId2" cstate="print"/>
          <a:stretch>
            <a:fillRect/>
          </a:stretch>
        </p:blipFill>
        <p:spPr>
          <a:xfrm>
            <a:off x="4876800" y="3505200"/>
            <a:ext cx="2628900" cy="1743075"/>
          </a:xfrm>
          <a:prstGeom prst="rect">
            <a:avLst/>
          </a:prstGeom>
        </p:spPr>
      </p:pic>
      <p:pic>
        <p:nvPicPr>
          <p:cNvPr id="7" name="Picture 6" descr="imagesCAM6P0M1.jpg"/>
          <p:cNvPicPr>
            <a:picLocks noChangeAspect="1"/>
          </p:cNvPicPr>
          <p:nvPr/>
        </p:nvPicPr>
        <p:blipFill>
          <a:blip r:embed="rId3" cstate="print"/>
          <a:stretch>
            <a:fillRect/>
          </a:stretch>
        </p:blipFill>
        <p:spPr>
          <a:xfrm>
            <a:off x="1600200" y="3962400"/>
            <a:ext cx="2286000" cy="14668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Physical Growth Changes:</a:t>
            </a:r>
            <a:br>
              <a:rPr lang="en-US" dirty="0" smtClean="0"/>
            </a:br>
            <a:r>
              <a:rPr lang="en-US" dirty="0" smtClean="0"/>
              <a:t>Teething</a:t>
            </a:r>
            <a:endParaRPr lang="en-US" dirty="0"/>
          </a:p>
        </p:txBody>
      </p:sp>
      <p:sp>
        <p:nvSpPr>
          <p:cNvPr id="3" name="Content Placeholder 2"/>
          <p:cNvSpPr>
            <a:spLocks noGrp="1"/>
          </p:cNvSpPr>
          <p:nvPr>
            <p:ph sz="quarter" idx="1"/>
          </p:nvPr>
        </p:nvSpPr>
        <p:spPr/>
        <p:txBody>
          <a:bodyPr/>
          <a:lstStyle/>
          <a:p>
            <a:pPr marL="274320" lvl="1">
              <a:spcBef>
                <a:spcPts val="600"/>
              </a:spcBef>
              <a:buSzPct val="70000"/>
              <a:buFont typeface="Wingdings"/>
              <a:buChar char=""/>
            </a:pPr>
            <a:r>
              <a:rPr lang="en-US" dirty="0" smtClean="0"/>
              <a:t>Teething begins by 6 months</a:t>
            </a:r>
          </a:p>
          <a:p>
            <a:pPr marL="548640" lvl="2">
              <a:spcBef>
                <a:spcPts val="600"/>
              </a:spcBef>
              <a:buSzPct val="70000"/>
            </a:pPr>
            <a:r>
              <a:rPr lang="en-US" dirty="0" smtClean="0"/>
              <a:t>Lower incisors typically first </a:t>
            </a:r>
          </a:p>
          <a:p>
            <a:pPr marL="822960" lvl="3">
              <a:spcBef>
                <a:spcPts val="600"/>
              </a:spcBef>
              <a:buSzPct val="70000"/>
            </a:pPr>
            <a:r>
              <a:rPr lang="en-US" dirty="0" smtClean="0"/>
              <a:t>watch out for chewing &amp; biting!!</a:t>
            </a:r>
          </a:p>
          <a:p>
            <a:pPr marL="548640" lvl="2">
              <a:spcBef>
                <a:spcPts val="600"/>
              </a:spcBef>
              <a:buSzPct val="70000"/>
            </a:pPr>
            <a:r>
              <a:rPr lang="en-US" dirty="0" smtClean="0"/>
              <a:t>Upper central incisors erupt by 7 months</a:t>
            </a:r>
          </a:p>
          <a:p>
            <a:pPr marL="548640" lvl="2">
              <a:spcBef>
                <a:spcPts val="600"/>
              </a:spcBef>
              <a:buSzPct val="70000"/>
            </a:pPr>
            <a:r>
              <a:rPr lang="en-US" dirty="0" smtClean="0"/>
              <a:t>Upper lateral incisors begin by 9 months</a:t>
            </a:r>
          </a:p>
          <a:p>
            <a:pPr marL="548640" lvl="2">
              <a:spcBef>
                <a:spcPts val="600"/>
              </a:spcBef>
              <a:buSzPct val="70000"/>
            </a:pPr>
            <a:r>
              <a:rPr lang="en-US" dirty="0" smtClean="0"/>
              <a:t>Lower lateral incisors begin by 11 months</a:t>
            </a:r>
          </a:p>
          <a:p>
            <a:r>
              <a:rPr lang="en-US" dirty="0" smtClean="0"/>
              <a:t>By 12 months there should be 6-8 deciduous (baby) teeth</a:t>
            </a:r>
          </a:p>
          <a:p>
            <a:pPr>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Developmental Milestones: </a:t>
            </a:r>
            <a:br>
              <a:rPr lang="en-US" dirty="0" smtClean="0"/>
            </a:br>
            <a:r>
              <a:rPr lang="en-US" dirty="0" smtClean="0"/>
              <a:t>Fine Motor Development: Birth-6 Months</a:t>
            </a:r>
            <a:endParaRPr lang="en-US" dirty="0"/>
          </a:p>
        </p:txBody>
      </p:sp>
      <p:sp>
        <p:nvSpPr>
          <p:cNvPr id="3" name="Content Placeholder 2"/>
          <p:cNvSpPr>
            <a:spLocks noGrp="1"/>
          </p:cNvSpPr>
          <p:nvPr>
            <p:ph sz="quarter" idx="1"/>
          </p:nvPr>
        </p:nvSpPr>
        <p:spPr/>
        <p:txBody>
          <a:bodyPr>
            <a:normAutofit/>
          </a:bodyPr>
          <a:lstStyle/>
          <a:p>
            <a:r>
              <a:rPr lang="en-US" dirty="0" smtClean="0"/>
              <a:t>At 1 month, hands are closed </a:t>
            </a:r>
          </a:p>
          <a:p>
            <a:pPr lvl="1"/>
            <a:r>
              <a:rPr lang="en-US" dirty="0" smtClean="0"/>
              <a:t>By 3 months, hands are mostly open</a:t>
            </a:r>
          </a:p>
          <a:p>
            <a:r>
              <a:rPr lang="en-US" dirty="0" smtClean="0"/>
              <a:t>Grasping as a reflex occurs during first 2-3 months</a:t>
            </a:r>
          </a:p>
          <a:p>
            <a:pPr lvl="1"/>
            <a:r>
              <a:rPr lang="en-US" dirty="0" smtClean="0"/>
              <a:t>Gradually becomes a voluntary action</a:t>
            </a:r>
          </a:p>
          <a:p>
            <a:pPr lvl="2"/>
            <a:r>
              <a:rPr lang="en-US" dirty="0" smtClean="0"/>
              <a:t>At 3 months they can actively hold a rattle if placed in their hands</a:t>
            </a:r>
          </a:p>
          <a:p>
            <a:pPr lvl="2"/>
            <a:r>
              <a:rPr lang="en-US" dirty="0" smtClean="0"/>
              <a:t>By 5 months the infant can voluntarily grasp an object</a:t>
            </a:r>
          </a:p>
          <a:p>
            <a:r>
              <a:rPr lang="en-US" dirty="0" smtClean="0"/>
              <a:t>At 6 months they can hold their bottle and grasp their feet to chew on toes </a:t>
            </a:r>
          </a:p>
          <a:p>
            <a:pPr>
              <a:buNone/>
            </a:pPr>
            <a:endParaRPr lang="en-US" dirty="0"/>
          </a:p>
        </p:txBody>
      </p:sp>
      <p:pic>
        <p:nvPicPr>
          <p:cNvPr id="4" name="Picture 3" descr="imagesCAAT3GKQ.jpg"/>
          <p:cNvPicPr>
            <a:picLocks noChangeAspect="1"/>
          </p:cNvPicPr>
          <p:nvPr/>
        </p:nvPicPr>
        <p:blipFill>
          <a:blip r:embed="rId2" cstate="print"/>
          <a:stretch>
            <a:fillRect/>
          </a:stretch>
        </p:blipFill>
        <p:spPr>
          <a:xfrm>
            <a:off x="5257800" y="5010150"/>
            <a:ext cx="2466975" cy="18478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Developmental Milestones: </a:t>
            </a:r>
            <a:br>
              <a:rPr lang="en-US" dirty="0" smtClean="0"/>
            </a:br>
            <a:r>
              <a:rPr lang="en-US" dirty="0" smtClean="0"/>
              <a:t>Fine Motor Development: 7-12 Months</a:t>
            </a:r>
            <a:endParaRPr lang="en-US" dirty="0"/>
          </a:p>
        </p:txBody>
      </p:sp>
      <p:sp>
        <p:nvSpPr>
          <p:cNvPr id="3" name="Content Placeholder 2"/>
          <p:cNvSpPr>
            <a:spLocks noGrp="1"/>
          </p:cNvSpPr>
          <p:nvPr>
            <p:ph sz="quarter" idx="1"/>
          </p:nvPr>
        </p:nvSpPr>
        <p:spPr/>
        <p:txBody>
          <a:bodyPr/>
          <a:lstStyle/>
          <a:p>
            <a:r>
              <a:rPr lang="en-US" dirty="0" smtClean="0"/>
              <a:t>At 7 months they can transfer objects from one hand to the other</a:t>
            </a:r>
          </a:p>
          <a:p>
            <a:r>
              <a:rPr lang="en-US" dirty="0" smtClean="0"/>
              <a:t>By 8-9 months the infant uses crude pincer grasp</a:t>
            </a:r>
          </a:p>
          <a:p>
            <a:pPr lvl="1"/>
            <a:r>
              <a:rPr lang="en-US" dirty="0" smtClean="0"/>
              <a:t>Progresses to a neat pincer grasp by 11 months</a:t>
            </a:r>
          </a:p>
          <a:p>
            <a:pPr lvl="2"/>
            <a:r>
              <a:rPr lang="en-US" dirty="0" smtClean="0"/>
              <a:t>In other words infant can use thumb and index finger to pick up items such as a raisin</a:t>
            </a:r>
          </a:p>
          <a:p>
            <a:r>
              <a:rPr lang="en-US" dirty="0" smtClean="0"/>
              <a:t>At 11 months they can put objects into a container and remove them</a:t>
            </a:r>
          </a:p>
          <a:p>
            <a:r>
              <a:rPr lang="en-US" dirty="0" smtClean="0"/>
              <a:t>By one year they can attempt to build with blocks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Developmental Milestones: </a:t>
            </a:r>
            <a:br>
              <a:rPr lang="en-US" dirty="0" smtClean="0"/>
            </a:br>
            <a:r>
              <a:rPr lang="en-US" dirty="0" smtClean="0"/>
              <a:t>Gross Motor Development: Head Control</a:t>
            </a:r>
            <a:endParaRPr lang="en-US" dirty="0"/>
          </a:p>
        </p:txBody>
      </p:sp>
      <p:sp>
        <p:nvSpPr>
          <p:cNvPr id="3" name="Content Placeholder 2"/>
          <p:cNvSpPr>
            <a:spLocks noGrp="1"/>
          </p:cNvSpPr>
          <p:nvPr>
            <p:ph sz="quarter" idx="1"/>
          </p:nvPr>
        </p:nvSpPr>
        <p:spPr/>
        <p:txBody>
          <a:bodyPr/>
          <a:lstStyle/>
          <a:p>
            <a:r>
              <a:rPr lang="en-US" dirty="0" smtClean="0"/>
              <a:t>Head control by 1 month is minimal</a:t>
            </a:r>
          </a:p>
          <a:p>
            <a:pPr lvl="1"/>
            <a:r>
              <a:rPr lang="en-US" dirty="0" smtClean="0"/>
              <a:t>Can turn head from side to side when prone</a:t>
            </a:r>
          </a:p>
          <a:p>
            <a:pPr lvl="1"/>
            <a:r>
              <a:rPr lang="en-US" dirty="0" smtClean="0"/>
              <a:t>Lifts head momentarily from bed</a:t>
            </a:r>
          </a:p>
          <a:p>
            <a:r>
              <a:rPr lang="en-US" dirty="0" smtClean="0"/>
              <a:t>By 4 months they can lift the head and front portion of the chest approximately 90</a:t>
            </a:r>
            <a:r>
              <a:rPr lang="en-US" dirty="0" smtClean="0">
                <a:cs typeface="Times New Roman"/>
              </a:rPr>
              <a:t>° above the table bearing the wt on their forearms</a:t>
            </a:r>
            <a:endParaRPr lang="en-US" dirty="0" smtClean="0"/>
          </a:p>
          <a:p>
            <a:r>
              <a:rPr lang="en-US" dirty="0" smtClean="0"/>
              <a:t>By 6 months head control is well established</a:t>
            </a:r>
          </a:p>
          <a:p>
            <a:pPr>
              <a:buNone/>
            </a:pPr>
            <a:endParaRPr lang="en-US" dirty="0" smtClean="0"/>
          </a:p>
          <a:p>
            <a:pPr>
              <a:buNone/>
            </a:pPr>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pic>
        <p:nvPicPr>
          <p:cNvPr id="4" name="Picture 3" descr="untitled3.png"/>
          <p:cNvPicPr>
            <a:picLocks noChangeAspect="1"/>
          </p:cNvPicPr>
          <p:nvPr/>
        </p:nvPicPr>
        <p:blipFill>
          <a:blip r:embed="rId2" cstate="print"/>
          <a:stretch>
            <a:fillRect/>
          </a:stretch>
        </p:blipFill>
        <p:spPr>
          <a:xfrm>
            <a:off x="2209800" y="4572000"/>
            <a:ext cx="3505200" cy="17526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595</TotalTime>
  <Words>3101</Words>
  <Application>Microsoft Office PowerPoint</Application>
  <PresentationFormat>On-screen Show (4:3)</PresentationFormat>
  <Paragraphs>310</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Oriel</vt:lpstr>
      <vt:lpstr>Infant Growth &amp; Development  Birth to 12 months</vt:lpstr>
      <vt:lpstr>Physical Growth Changes: Weight</vt:lpstr>
      <vt:lpstr>Physical Growth Changes:  Height</vt:lpstr>
      <vt:lpstr>Physical Growth Changes:  Head &amp; Chest</vt:lpstr>
      <vt:lpstr>Physical Growth Changes</vt:lpstr>
      <vt:lpstr>Physical Growth Changes: Teething</vt:lpstr>
      <vt:lpstr>Developmental Milestones:  Fine Motor Development: Birth-6 Months</vt:lpstr>
      <vt:lpstr>Developmental Milestones:  Fine Motor Development: 7-12 Months</vt:lpstr>
      <vt:lpstr>Developmental Milestones:  Gross Motor Development: Head Control</vt:lpstr>
      <vt:lpstr>Developmental Milestones:  Gross Motor Development: Rolling Over</vt:lpstr>
      <vt:lpstr>Developmental Milestones:  Gross Motor Development: Sitting</vt:lpstr>
      <vt:lpstr>Developmental Milestones:  Gross Motor Development: Locomotion</vt:lpstr>
      <vt:lpstr>           Language Birth to six months</vt:lpstr>
      <vt:lpstr>Language 6 months to 12 months</vt:lpstr>
      <vt:lpstr>Emotional/Cognitive development  </vt:lpstr>
      <vt:lpstr>emotional/Cognitive Development </vt:lpstr>
      <vt:lpstr>Safety Birth to 4 months</vt:lpstr>
      <vt:lpstr>Safety Birth to 4 months</vt:lpstr>
      <vt:lpstr>Safety Birth to 4 months</vt:lpstr>
      <vt:lpstr>Safety 4 to 7 months</vt:lpstr>
      <vt:lpstr>Safety 4 to 7 months</vt:lpstr>
      <vt:lpstr>Safety 8 to 12 months</vt:lpstr>
      <vt:lpstr>Morality and Spirituality of Infants </vt:lpstr>
      <vt:lpstr>Morality and Spirituality of Infants </vt:lpstr>
      <vt:lpstr>Infant Nutrition</vt:lpstr>
      <vt:lpstr>Promoting Development In ADL’s</vt:lpstr>
      <vt:lpstr>Promoting Healthy Family Functioning</vt:lpstr>
      <vt:lpstr>Slide 28</vt:lpstr>
      <vt:lpstr>Slide 29</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Infant Growth &amp; Development  Birth to 12 months</dc:title>
  <dc:creator>Owner</dc:creator>
  <cp:lastModifiedBy>admin</cp:lastModifiedBy>
  <cp:revision>61</cp:revision>
  <dcterms:created xsi:type="dcterms:W3CDTF">2012-10-19T22:17:57Z</dcterms:created>
  <dcterms:modified xsi:type="dcterms:W3CDTF">2012-10-29T11:08:44Z</dcterms:modified>
</cp:coreProperties>
</file>