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87" r:id="rId18"/>
    <p:sldId id="288" r:id="rId19"/>
    <p:sldId id="289" r:id="rId20"/>
    <p:sldId id="290" r:id="rId21"/>
    <p:sldId id="291" r:id="rId22"/>
    <p:sldId id="292" r:id="rId23"/>
    <p:sldId id="299" r:id="rId24"/>
    <p:sldId id="293" r:id="rId25"/>
    <p:sldId id="286" r:id="rId26"/>
    <p:sldId id="272" r:id="rId27"/>
    <p:sldId id="274" r:id="rId28"/>
    <p:sldId id="275" r:id="rId29"/>
    <p:sldId id="276" r:id="rId30"/>
    <p:sldId id="277" r:id="rId31"/>
    <p:sldId id="278" r:id="rId32"/>
    <p:sldId id="273" r:id="rId33"/>
    <p:sldId id="280" r:id="rId34"/>
    <p:sldId id="281" r:id="rId35"/>
    <p:sldId id="282" r:id="rId36"/>
    <p:sldId id="283" r:id="rId37"/>
    <p:sldId id="284" r:id="rId38"/>
    <p:sldId id="285" r:id="rId39"/>
    <p:sldId id="279"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70" autoAdjust="0"/>
  </p:normalViewPr>
  <p:slideViewPr>
    <p:cSldViewPr>
      <p:cViewPr>
        <p:scale>
          <a:sx n="94" d="100"/>
          <a:sy n="94" d="100"/>
        </p:scale>
        <p:origin x="-612" y="10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19A227-5284-452A-935B-89B94DCA881A}" type="datetimeFigureOut">
              <a:rPr lang="en-US" smtClean="0"/>
              <a:t>10/28/2012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7F7E77-CC2B-4001-A112-46F04A2316C8}" type="slidenum">
              <a:rPr lang="en-US" smtClean="0"/>
              <a:t>‹#›</a:t>
            </a:fld>
            <a:endParaRPr lang="en-US"/>
          </a:p>
        </p:txBody>
      </p:sp>
    </p:spTree>
    <p:extLst>
      <p:ext uri="{BB962C8B-B14F-4D97-AF65-F5344CB8AC3E}">
        <p14:creationId xmlns:p14="http://schemas.microsoft.com/office/powerpoint/2010/main" val="2053017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7F7E77-CC2B-4001-A112-46F04A2316C8}" type="slidenum">
              <a:rPr lang="en-US" smtClean="0"/>
              <a:t>21</a:t>
            </a:fld>
            <a:endParaRPr lang="en-US"/>
          </a:p>
        </p:txBody>
      </p:sp>
    </p:spTree>
    <p:extLst>
      <p:ext uri="{BB962C8B-B14F-4D97-AF65-F5344CB8AC3E}">
        <p14:creationId xmlns:p14="http://schemas.microsoft.com/office/powerpoint/2010/main" val="1062194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In this study, 6- and 10-month-old infants watched a short puppet show in which a “climber” shape was struggling to climb up a hill. In some trials, the climber is helped by another shape, and in other trials, the climber is hindered by a third shape. By using simultaneously two methods common in infant studies, the researchers attempted to discern whether young infants were evaluating other individuals on the basis of their behavior. </a:t>
            </a:r>
          </a:p>
          <a:p>
            <a:endParaRPr lang="en-US" dirty="0" smtClean="0"/>
          </a:p>
          <a:p>
            <a:r>
              <a:rPr lang="en-US" dirty="0" smtClean="0"/>
              <a:t>The first method was the traditional looking-time measurement, also known as the violation of expectation paradigm. This method works because infants tend to look longer at something that is unexpected or surprising. After habituating the infant to alternating “helping” and “hindering” puppet shows, the “climber” would approach either the helpful shape or the harmful shape. If the infants had formed representations of the intentions of the “helper” and “hinderer” based on their actions, then the infants should be surprised – and therefore look longer – when the climber goes to hang out with the hinderer, than when the climber goes to hang out with the helper. The 10-month-olds looked significantly longer when the climber approached the hinderer, suggesting that they were surprised by the climber’s behavior. However, the 6-month-olds showed no preference, and looked equally at both displays.</a:t>
            </a:r>
          </a:p>
          <a:p>
            <a:endParaRPr lang="en-US" dirty="0" smtClean="0"/>
          </a:p>
          <a:p>
            <a:r>
              <a:rPr lang="en-US" dirty="0" smtClean="0"/>
              <a:t>The second method was the toy-choice measurement, also known as the choice paradigm. After viewing the presentations, the infants were offered a tray from which they could reach for a replica of the helper and hinderer shapes used in the puppet shows. Would the babies rather play with the helper or the hinderer? The infants overwhelmingly reached for the helper: 87.5% of the 10-month-olds, and 100% of the 6-month-olds.</a:t>
            </a:r>
          </a:p>
          <a:p>
            <a:endParaRPr lang="en-US" dirty="0" smtClean="0"/>
          </a:p>
          <a:p>
            <a:r>
              <a:rPr lang="en-US" dirty="0" smtClean="0"/>
              <a:t>Why would it be that the six-month-olds would appear to have accurately encoded the social actions when using the choice task but not the looking-time measurement? It appears that both 6- and 10-month-olds can engage in the social evaluation of others, more generally, and therefore reached for the helper shape. However, it is possible that 6-month-olds are unable to infer the social evaluations of others, while 10-month-olds are. In order to be surprised that the climber chose to approach the hinderer, the infant would have to possess at least a rudimentary theory of mind. He or she would have to know that the climber had a mind that was also evaluating the behavior of the helper and hinderer.</a:t>
            </a:r>
          </a:p>
          <a:p>
            <a:endParaRPr lang="en-US" dirty="0" smtClean="0"/>
          </a:p>
          <a:p>
            <a:r>
              <a:rPr lang="en-US" dirty="0" smtClean="0"/>
              <a:t>In social situations, individuals must decide relatively quickly, based on limited information, whether or not to trust somebody else. That the ability to rapidly evaluate another individual on the basis of its actions towards another unrelated individual emerges so early in infancy suggests that it is critical to the processing of the social environment. This ability also seems critical for the development of more complex moral reasoning. The ability to distinguish the more fuzzy notions of right and wrong may emerge from the more basic evaluations of positive and negative actions. Indeed, the authors make exactly such an argument: “The social evaluations we have observed in our young subjects have (at least) one crucial component of genuine moral </a:t>
            </a:r>
            <a:r>
              <a:rPr lang="en-US" dirty="0" err="1" smtClean="0"/>
              <a:t>judgements</a:t>
            </a:r>
            <a:r>
              <a:rPr lang="en-US" dirty="0" smtClean="0"/>
              <a:t>: they do not stem from infants’ own experiences with the actors involved…Their evaluations were made on the basis of witnessed interactions between unknown individuals: the infant, as an unaffected, unrelated (and therefore unbiased) third party, is nonetheless rendering a </a:t>
            </a:r>
            <a:r>
              <a:rPr lang="en-US" dirty="0" err="1" smtClean="0"/>
              <a:t>judgement</a:t>
            </a:r>
            <a:r>
              <a:rPr lang="en-US" dirty="0" smtClean="0"/>
              <a:t> about the value of a social act.”</a:t>
            </a:r>
          </a:p>
          <a:p>
            <a:endParaRPr lang="en-US" dirty="0" smtClean="0"/>
          </a:p>
          <a:p>
            <a:r>
              <a:rPr lang="en-US" dirty="0" smtClean="0"/>
              <a:t>These findings support the claim that the social evaluations of others forms one building block for more complex moral thinking, and is potentially innate.”</a:t>
            </a:r>
          </a:p>
          <a:p>
            <a:endParaRPr lang="en-US" dirty="0" smtClean="0"/>
          </a:p>
          <a:p>
            <a:r>
              <a:rPr lang="en-US" dirty="0" smtClean="0"/>
              <a:t>Cite:</a:t>
            </a:r>
          </a:p>
          <a:p>
            <a:r>
              <a:rPr lang="en-US" dirty="0" smtClean="0"/>
              <a:t>Hamlin JK, Wynn K, &amp; Bloom P (2007). Social evaluation by preverbal infants. Nature, 450 (7169), 557-9 PMID: 18033298 Found</a:t>
            </a:r>
            <a:r>
              <a:rPr lang="en-US" baseline="0" dirty="0" smtClean="0"/>
              <a:t> on October 28, 2012 from </a:t>
            </a:r>
            <a:r>
              <a:rPr lang="en-US" dirty="0" smtClean="0"/>
              <a:t>http://scienceblogs.com/thoughtfulanimal/2010/09/23/origins-of-morality-puppet-sho/.</a:t>
            </a:r>
          </a:p>
          <a:p>
            <a:endParaRPr lang="en-US" dirty="0" smtClean="0"/>
          </a:p>
          <a:p>
            <a:r>
              <a:rPr lang="en-US" dirty="0" smtClean="0"/>
              <a:t>“Not long ago, a team of researchers watched a 1-year-old boy take justice into his own hands. The boy had just seen a puppet show in which one puppet played with a ball while interacting with two other puppets. The center puppet would slide the ball to the puppet on the right, who would pass it back. And the center puppet would slide the ball to the puppet on the left . . . who would run away with it. Then the two puppets on the ends were brought down from the stage and set before the toddler. Each was placed next to a pile of treats. At this point, the toddler was asked to take a treat away from one puppet. Like most children in this situation, the boy took it from the pile of the “naughty” one. But this punishment wasn’t enough — he then leaned over and smacked the puppet in the head. “   </a:t>
            </a:r>
          </a:p>
          <a:p>
            <a:r>
              <a:rPr lang="en-US" dirty="0" smtClean="0"/>
              <a:t>Cite:</a:t>
            </a:r>
          </a:p>
          <a:p>
            <a:r>
              <a:rPr lang="en-US" dirty="0" smtClean="0"/>
              <a:t>Bloom, Paul. (2010). The moral</a:t>
            </a:r>
            <a:r>
              <a:rPr lang="en-US" baseline="0" dirty="0" smtClean="0"/>
              <a:t> life of babies. Found on October 28, 2012 from </a:t>
            </a:r>
            <a:r>
              <a:rPr lang="en-US" dirty="0" smtClean="0"/>
              <a:t>http://www.nytimes.com/2010/05/09/magazine/09babies-t.html?pagewanted=all&amp;_r=0</a:t>
            </a:r>
            <a:endParaRPr lang="en-US" dirty="0"/>
          </a:p>
        </p:txBody>
      </p:sp>
      <p:sp>
        <p:nvSpPr>
          <p:cNvPr id="4" name="Slide Number Placeholder 3"/>
          <p:cNvSpPr>
            <a:spLocks noGrp="1"/>
          </p:cNvSpPr>
          <p:nvPr>
            <p:ph type="sldNum" sz="quarter" idx="10"/>
          </p:nvPr>
        </p:nvSpPr>
        <p:spPr/>
        <p:txBody>
          <a:bodyPr/>
          <a:lstStyle/>
          <a:p>
            <a:fld id="{217F7E77-CC2B-4001-A112-46F04A2316C8}" type="slidenum">
              <a:rPr lang="en-US" smtClean="0"/>
              <a:t>23</a:t>
            </a:fld>
            <a:endParaRPr lang="en-US"/>
          </a:p>
        </p:txBody>
      </p:sp>
    </p:spTree>
    <p:extLst>
      <p:ext uri="{BB962C8B-B14F-4D97-AF65-F5344CB8AC3E}">
        <p14:creationId xmlns:p14="http://schemas.microsoft.com/office/powerpoint/2010/main" val="2180949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dirty="0" err="1" smtClean="0"/>
              <a:t>Jatakarma</a:t>
            </a:r>
            <a:r>
              <a:rPr lang="en-US" dirty="0" smtClean="0"/>
              <a:t> </a:t>
            </a:r>
            <a:r>
              <a:rPr lang="en-US" dirty="0" err="1" smtClean="0"/>
              <a:t>samskara</a:t>
            </a:r>
            <a:r>
              <a:rPr lang="en-US" dirty="0" smtClean="0"/>
              <a:t> is performed where the umbilical cord is cut and the father welcomes his new-born child into the world, while praying for his long life, intelligence and well-being, and feeds it with honey and ghee (clarified butter) on a gold ring while reciting a sacred mantra (chant) in his right ear. This ceremony can also be performed by another member of the family if the father is not present after consulting with the family priest. The ghee and honey cleanses the child's digestive tract by assisting the newborn to pass meconium and also nourishes and strengthen until the first breastfeeding takes place. </a:t>
            </a:r>
          </a:p>
          <a:p>
            <a:endParaRPr lang="en-US" dirty="0" smtClean="0"/>
          </a:p>
          <a:p>
            <a:r>
              <a:rPr lang="en-US" dirty="0" smtClean="0"/>
              <a:t>On the tenth, eleventh or twelve day, depending on region and local custom, </a:t>
            </a:r>
            <a:r>
              <a:rPr lang="en-US" dirty="0" err="1" smtClean="0"/>
              <a:t>Namakarana</a:t>
            </a:r>
            <a:r>
              <a:rPr lang="en-US" dirty="0" smtClean="0"/>
              <a:t> is performed and the child is given an auspicious Hindu name that will bring him good fortune, strength of character, intelligence, and brilliance in all his actions. A Hindu priest is present and the child is blessed and mantras are chanted in the presence of the Supreme (god). The child formally enters the Hindu fold and will be brought up in the Hindu way of life. As in a Hindu home, religion is not reserved for a particular day of the week or on special occasions but he will be </a:t>
            </a:r>
            <a:r>
              <a:rPr lang="en-US" dirty="0" err="1" smtClean="0"/>
              <a:t>practising</a:t>
            </a:r>
            <a:r>
              <a:rPr lang="en-US" dirty="0" smtClean="0"/>
              <a:t> the beliefs taught by his parent and family during his every waking breath. This ceremony can be likened to a baptism.</a:t>
            </a:r>
          </a:p>
          <a:p>
            <a:endParaRPr lang="en-US" dirty="0" smtClean="0"/>
          </a:p>
          <a:p>
            <a:r>
              <a:rPr lang="en-US" dirty="0" smtClean="0"/>
              <a:t>After the sixth month, when the child is ready for solid food, </a:t>
            </a:r>
            <a:r>
              <a:rPr lang="en-US" dirty="0" err="1" smtClean="0"/>
              <a:t>Annaprasana</a:t>
            </a:r>
            <a:r>
              <a:rPr lang="en-US" dirty="0" smtClean="0"/>
              <a:t> is performed when the baby is fed his first ever solid food. The goddess </a:t>
            </a:r>
            <a:r>
              <a:rPr lang="en-US" dirty="0" err="1" smtClean="0"/>
              <a:t>Anapurna</a:t>
            </a:r>
            <a:r>
              <a:rPr lang="en-US" dirty="0" smtClean="0"/>
              <a:t> blesses the child amidst mantras and chants invoking her.”</a:t>
            </a:r>
          </a:p>
          <a:p>
            <a:r>
              <a:rPr lang="en-US" dirty="0" smtClean="0"/>
              <a:t>http://www.helium.com/items/1421823-hindu-rituals-samskaras-sanskara-new-born-ritual</a:t>
            </a:r>
          </a:p>
          <a:p>
            <a:endParaRPr lang="en-US" dirty="0" smtClean="0"/>
          </a:p>
          <a:p>
            <a:r>
              <a:rPr lang="en-US" dirty="0" smtClean="0"/>
              <a:t>“The Muslim call to prayer or </a:t>
            </a:r>
            <a:r>
              <a:rPr lang="en-US" dirty="0" err="1" smtClean="0"/>
              <a:t>adhaan</a:t>
            </a:r>
            <a:r>
              <a:rPr lang="en-US" dirty="0" smtClean="0"/>
              <a:t> ("God is great, there is no God but Allah. Muhammad is the messenger of Allah. Come to prayer.") are the first words a newborn Muslim baby should hear. They are whispered into the right ear of the child by his or her father.</a:t>
            </a:r>
          </a:p>
          <a:p>
            <a:endParaRPr lang="en-US" dirty="0" smtClean="0"/>
          </a:p>
          <a:p>
            <a:r>
              <a:rPr lang="en-US" dirty="0" smtClean="0"/>
              <a:t>The baby's first taste should be something sweet, so parents may chew a piece of date and rub the juice along the baby's gums. It was a practice carried out by the Prophet Muhammad and is believed to help tiny digestive systems to kick in.</a:t>
            </a:r>
          </a:p>
          <a:p>
            <a:endParaRPr lang="en-US" dirty="0" smtClean="0"/>
          </a:p>
          <a:p>
            <a:r>
              <a:rPr lang="en-US" dirty="0" smtClean="0"/>
              <a:t>There are a number of events that take place on or after the seventh day.</a:t>
            </a:r>
          </a:p>
          <a:p>
            <a:endParaRPr lang="en-US" dirty="0" smtClean="0"/>
          </a:p>
          <a:p>
            <a:r>
              <a:rPr lang="en-US" dirty="0" smtClean="0"/>
              <a:t>After seven days the baby's head is shaved (a tradition also carried out by Hindus). This is to show that the child is the servant of Allah. Although Hindus may take the baby's hair to India and scatter it in the holy river Ganges, Muslims weigh it and give the equivalent weight in silver to charity.</a:t>
            </a:r>
          </a:p>
          <a:p>
            <a:endParaRPr lang="en-US" dirty="0" smtClean="0"/>
          </a:p>
          <a:p>
            <a:endParaRPr lang="en-US" dirty="0" smtClean="0"/>
          </a:p>
          <a:p>
            <a:r>
              <a:rPr lang="en-US" dirty="0" smtClean="0"/>
              <a:t>Ideally, Muslim baby boys are circumcised when they are seven days old although it can take place any time before puberty. It is also tradition to choose a name for the baby on the seventh day.</a:t>
            </a:r>
          </a:p>
          <a:p>
            <a:endParaRPr lang="en-US" dirty="0" smtClean="0"/>
          </a:p>
          <a:p>
            <a:r>
              <a:rPr lang="en-US" dirty="0" smtClean="0"/>
              <a:t>The </a:t>
            </a:r>
            <a:r>
              <a:rPr lang="en-US" dirty="0" err="1" smtClean="0"/>
              <a:t>aqeeqah</a:t>
            </a:r>
            <a:r>
              <a:rPr lang="en-US" dirty="0" smtClean="0"/>
              <a:t> is also traditionally carried out on the seventh day. This is a celebration which involves the slaughter of sheep. Sheep are sacrificed (in Britain the meat is ordered at the butchers) and the meat is distributed to relatives and </a:t>
            </a:r>
            <a:r>
              <a:rPr lang="en-US" dirty="0" err="1" smtClean="0"/>
              <a:t>neighbours</a:t>
            </a:r>
            <a:r>
              <a:rPr lang="en-US" dirty="0" smtClean="0"/>
              <a:t> and also given to the poor.”</a:t>
            </a:r>
          </a:p>
          <a:p>
            <a:r>
              <a:rPr lang="en-US" dirty="0" smtClean="0"/>
              <a:t>http://www.bbc.co.uk/religion/religions/islam/ritesrituals/birth.shtml</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217F7E77-CC2B-4001-A112-46F04A2316C8}" type="slidenum">
              <a:rPr lang="en-US" smtClean="0"/>
              <a:t>24</a:t>
            </a:fld>
            <a:endParaRPr lang="en-US"/>
          </a:p>
        </p:txBody>
      </p:sp>
    </p:spTree>
    <p:extLst>
      <p:ext uri="{BB962C8B-B14F-4D97-AF65-F5344CB8AC3E}">
        <p14:creationId xmlns:p14="http://schemas.microsoft.com/office/powerpoint/2010/main" val="3239796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875788B4-35F1-416D-83B9-C1328DBFED26}" type="datetimeFigureOut">
              <a:rPr lang="en-US" smtClean="0"/>
              <a:pPr/>
              <a:t>10/28/2012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F1CD680-9BD0-4D93-AA37-4E09C7CFA5F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75788B4-35F1-416D-83B9-C1328DBFED26}" type="datetimeFigureOut">
              <a:rPr lang="en-US" smtClean="0"/>
              <a:pPr/>
              <a:t>10/28/2012</a:t>
            </a:fld>
            <a:endParaRPr lang="en-US"/>
          </a:p>
        </p:txBody>
      </p:sp>
      <p:sp>
        <p:nvSpPr>
          <p:cNvPr id="9" name="Slide Number Placeholder 8"/>
          <p:cNvSpPr>
            <a:spLocks noGrp="1"/>
          </p:cNvSpPr>
          <p:nvPr>
            <p:ph type="sldNum" sz="quarter" idx="15"/>
          </p:nvPr>
        </p:nvSpPr>
        <p:spPr/>
        <p:txBody>
          <a:bodyPr rtlCol="0"/>
          <a:lstStyle/>
          <a:p>
            <a:fld id="{7F1CD680-9BD0-4D93-AA37-4E09C7CFA5FD}"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75788B4-35F1-416D-83B9-C1328DBFED26}" type="datetimeFigureOut">
              <a:rPr lang="en-US" smtClean="0"/>
              <a:pPr/>
              <a:t>10/28/2012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F1CD680-9BD0-4D93-AA37-4E09C7CFA5F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1CD680-9BD0-4D93-AA37-4E09C7CFA5FD}"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1CD680-9BD0-4D93-AA37-4E09C7CFA5FD}"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875788B4-35F1-416D-83B9-C1328DBFED26}" type="datetimeFigureOut">
              <a:rPr lang="en-US" smtClean="0"/>
              <a:pPr/>
              <a:t>10/28/2012</a:t>
            </a:fld>
            <a:endParaRPr lang="en-US"/>
          </a:p>
        </p:txBody>
      </p:sp>
      <p:sp>
        <p:nvSpPr>
          <p:cNvPr id="7" name="Slide Number Placeholder 6"/>
          <p:cNvSpPr>
            <a:spLocks noGrp="1"/>
          </p:cNvSpPr>
          <p:nvPr>
            <p:ph type="sldNum" sz="quarter" idx="11"/>
          </p:nvPr>
        </p:nvSpPr>
        <p:spPr/>
        <p:txBody>
          <a:bodyPr rtlCol="0"/>
          <a:lstStyle/>
          <a:p>
            <a:fld id="{7F1CD680-9BD0-4D93-AA37-4E09C7CFA5FD}"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788B4-35F1-416D-83B9-C1328DBFED26}" type="datetimeFigureOut">
              <a:rPr lang="en-US" smtClean="0"/>
              <a:pPr/>
              <a:t>10/28/2012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1CD680-9BD0-4D93-AA37-4E09C7CFA5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75788B4-35F1-416D-83B9-C1328DBFED26}" type="datetimeFigureOut">
              <a:rPr lang="en-US" smtClean="0"/>
              <a:pPr/>
              <a:t>10/28/2012</a:t>
            </a:fld>
            <a:endParaRPr lang="en-US"/>
          </a:p>
        </p:txBody>
      </p:sp>
      <p:sp>
        <p:nvSpPr>
          <p:cNvPr id="22" name="Slide Number Placeholder 21"/>
          <p:cNvSpPr>
            <a:spLocks noGrp="1"/>
          </p:cNvSpPr>
          <p:nvPr>
            <p:ph type="sldNum" sz="quarter" idx="15"/>
          </p:nvPr>
        </p:nvSpPr>
        <p:spPr/>
        <p:txBody>
          <a:bodyPr rtlCol="0"/>
          <a:lstStyle/>
          <a:p>
            <a:fld id="{7F1CD680-9BD0-4D93-AA37-4E09C7CFA5FD}"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75788B4-35F1-416D-83B9-C1328DBFED26}" type="datetimeFigureOut">
              <a:rPr lang="en-US" smtClean="0"/>
              <a:pPr/>
              <a:t>10/28/2012</a:t>
            </a:fld>
            <a:endParaRPr lang="en-US"/>
          </a:p>
        </p:txBody>
      </p:sp>
      <p:sp>
        <p:nvSpPr>
          <p:cNvPr id="18" name="Slide Number Placeholder 17"/>
          <p:cNvSpPr>
            <a:spLocks noGrp="1"/>
          </p:cNvSpPr>
          <p:nvPr>
            <p:ph type="sldNum" sz="quarter" idx="11"/>
          </p:nvPr>
        </p:nvSpPr>
        <p:spPr/>
        <p:txBody>
          <a:bodyPr rtlCol="0"/>
          <a:lstStyle/>
          <a:p>
            <a:fld id="{7F1CD680-9BD0-4D93-AA37-4E09C7CFA5FD}"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75788B4-35F1-416D-83B9-C1328DBFED26}" type="datetimeFigureOut">
              <a:rPr lang="en-US" smtClean="0"/>
              <a:pPr/>
              <a:t>10/28/2012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F1CD680-9BD0-4D93-AA37-4E09C7CFA5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wmf"/><Relationship Id="rId1" Type="http://schemas.openxmlformats.org/officeDocument/2006/relationships/slideLayout" Target="../slideLayouts/slideLayout2.xml"/><Relationship Id="rId5" Type="http://schemas.openxmlformats.org/officeDocument/2006/relationships/image" Target="../media/image21.wmf"/><Relationship Id="rId4" Type="http://schemas.openxmlformats.org/officeDocument/2006/relationships/image" Target="../media/image20.wmf"/></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wmf"/><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1.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22.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2.wmf"/><Relationship Id="rId4" Type="http://schemas.openxmlformats.org/officeDocument/2006/relationships/image" Target="../media/image31.wmf"/></Relationships>
</file>

<file path=ppt/slides/_rels/slide25.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Infant Growth &amp; Development </a:t>
            </a:r>
            <a:br>
              <a:rPr lang="en-US" dirty="0" smtClean="0"/>
            </a:br>
            <a:r>
              <a:rPr lang="en-US" sz="3200" dirty="0" smtClean="0"/>
              <a:t>Birth to 12 months</a:t>
            </a:r>
            <a:endParaRPr lang="en-US" sz="3200" dirty="0"/>
          </a:p>
        </p:txBody>
      </p:sp>
      <p:sp>
        <p:nvSpPr>
          <p:cNvPr id="3" name="Subtitle 2"/>
          <p:cNvSpPr>
            <a:spLocks noGrp="1"/>
          </p:cNvSpPr>
          <p:nvPr>
            <p:ph type="subTitle" idx="1"/>
          </p:nvPr>
        </p:nvSpPr>
        <p:spPr/>
        <p:txBody>
          <a:bodyPr>
            <a:normAutofit lnSpcReduction="10000"/>
          </a:bodyPr>
          <a:lstStyle/>
          <a:p>
            <a:r>
              <a:rPr lang="en-US" dirty="0" smtClean="0"/>
              <a:t>Megan Cuevas</a:t>
            </a:r>
          </a:p>
          <a:p>
            <a:r>
              <a:rPr lang="en-US" dirty="0" smtClean="0"/>
              <a:t>Tammy Duncil</a:t>
            </a:r>
          </a:p>
          <a:p>
            <a:r>
              <a:rPr lang="en-US" dirty="0" smtClean="0"/>
              <a:t>Andrea Flewelling</a:t>
            </a:r>
          </a:p>
          <a:p>
            <a:r>
              <a:rPr lang="en-US" dirty="0" smtClean="0"/>
              <a:t>Kurtis Hupp</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Rolling Over</a:t>
            </a:r>
            <a:endParaRPr lang="en-US" dirty="0"/>
          </a:p>
        </p:txBody>
      </p:sp>
      <p:sp>
        <p:nvSpPr>
          <p:cNvPr id="3" name="Content Placeholder 2"/>
          <p:cNvSpPr>
            <a:spLocks noGrp="1"/>
          </p:cNvSpPr>
          <p:nvPr>
            <p:ph sz="quarter" idx="1"/>
          </p:nvPr>
        </p:nvSpPr>
        <p:spPr/>
        <p:txBody>
          <a:bodyPr/>
          <a:lstStyle/>
          <a:p>
            <a:r>
              <a:rPr lang="en-US" dirty="0" smtClean="0"/>
              <a:t>Around 5 months an infant can roll from their tummy to their back</a:t>
            </a:r>
          </a:p>
          <a:p>
            <a:r>
              <a:rPr lang="en-US" dirty="0" smtClean="0"/>
              <a:t>By 6 months they can go from their back to their abdomen</a:t>
            </a:r>
          </a:p>
          <a:p>
            <a:pPr lvl="1"/>
            <a:r>
              <a:rPr lang="en-US" dirty="0" smtClean="0"/>
              <a:t>The parachute reflex (a protective response to falling) appears by 7 months</a:t>
            </a:r>
            <a:endParaRPr lang="en-US" dirty="0"/>
          </a:p>
        </p:txBody>
      </p:sp>
      <p:pic>
        <p:nvPicPr>
          <p:cNvPr id="4" name="Picture 3" descr="untitled4.png"/>
          <p:cNvPicPr>
            <a:picLocks noChangeAspect="1"/>
          </p:cNvPicPr>
          <p:nvPr/>
        </p:nvPicPr>
        <p:blipFill>
          <a:blip r:embed="rId2" cstate="print"/>
          <a:stretch>
            <a:fillRect/>
          </a:stretch>
        </p:blipFill>
        <p:spPr>
          <a:xfrm>
            <a:off x="2667000" y="3886200"/>
            <a:ext cx="3701278" cy="240982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Developmental Milestones: </a:t>
            </a:r>
            <a:br>
              <a:rPr lang="en-US" dirty="0" smtClean="0"/>
            </a:br>
            <a:r>
              <a:rPr lang="en-US" dirty="0" smtClean="0"/>
              <a:t>Gross Motor Development: Sitting</a:t>
            </a:r>
            <a:endParaRPr lang="en-US" dirty="0"/>
          </a:p>
        </p:txBody>
      </p:sp>
      <p:sp>
        <p:nvSpPr>
          <p:cNvPr id="3" name="Content Placeholder 2"/>
          <p:cNvSpPr>
            <a:spLocks noGrp="1"/>
          </p:cNvSpPr>
          <p:nvPr>
            <p:ph sz="quarter" idx="1"/>
          </p:nvPr>
        </p:nvSpPr>
        <p:spPr/>
        <p:txBody>
          <a:bodyPr/>
          <a:lstStyle/>
          <a:p>
            <a:r>
              <a:rPr lang="en-US" dirty="0" smtClean="0"/>
              <a:t>For the first 3-4 months the back is uniformly rounded preventing sitting</a:t>
            </a:r>
          </a:p>
          <a:p>
            <a:r>
              <a:rPr lang="en-US" dirty="0" smtClean="0"/>
              <a:t>As the spinal column straightens the infant can be propped into a sitting position</a:t>
            </a:r>
          </a:p>
          <a:p>
            <a:r>
              <a:rPr lang="en-US" dirty="0" smtClean="0"/>
              <a:t>By 7 months they can sit alone leaning forward on their hands for support</a:t>
            </a:r>
          </a:p>
          <a:p>
            <a:r>
              <a:rPr lang="en-US" dirty="0" smtClean="0"/>
              <a:t>By 8 months they can sit well while unsupported</a:t>
            </a:r>
          </a:p>
          <a:p>
            <a:r>
              <a:rPr lang="en-US" dirty="0" smtClean="0"/>
              <a:t>By 10 months they can maneuver from a prone to a sitting position all by themselves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Locomotion</a:t>
            </a:r>
            <a:endParaRPr lang="en-US" dirty="0"/>
          </a:p>
        </p:txBody>
      </p:sp>
      <p:sp>
        <p:nvSpPr>
          <p:cNvPr id="3" name="Content Placeholder 2"/>
          <p:cNvSpPr>
            <a:spLocks noGrp="1"/>
          </p:cNvSpPr>
          <p:nvPr>
            <p:ph sz="quarter" idx="1"/>
          </p:nvPr>
        </p:nvSpPr>
        <p:spPr/>
        <p:txBody>
          <a:bodyPr>
            <a:normAutofit fontScale="92500"/>
          </a:bodyPr>
          <a:lstStyle/>
          <a:p>
            <a:r>
              <a:rPr lang="en-US" dirty="0" smtClean="0"/>
              <a:t>Around 4-6 months an infant has increasing coordination in their arms</a:t>
            </a:r>
          </a:p>
          <a:p>
            <a:pPr lvl="1"/>
            <a:r>
              <a:rPr lang="en-US" dirty="0" smtClean="0"/>
              <a:t>This coordination allows them to propel their body backwards</a:t>
            </a:r>
          </a:p>
          <a:p>
            <a:r>
              <a:rPr lang="en-US" dirty="0" smtClean="0"/>
              <a:t>By 6-7 months they are able to bear all their wt on their legs with assistance</a:t>
            </a:r>
          </a:p>
          <a:p>
            <a:r>
              <a:rPr lang="en-US" dirty="0" smtClean="0"/>
              <a:t>By 9 months infants progress to crawling </a:t>
            </a:r>
          </a:p>
          <a:p>
            <a:pPr lvl="1"/>
            <a:r>
              <a:rPr lang="en-US" dirty="0" smtClean="0"/>
              <a:t>At the same time they can pull themselves up with furniture</a:t>
            </a:r>
          </a:p>
          <a:p>
            <a:pPr lvl="2"/>
            <a:r>
              <a:rPr lang="en-US" dirty="0" smtClean="0"/>
              <a:t>But cannot sit back down without falling</a:t>
            </a:r>
          </a:p>
          <a:p>
            <a:r>
              <a:rPr lang="en-US" dirty="0" smtClean="0"/>
              <a:t>By 11 months they can walk with furniture assistance</a:t>
            </a:r>
          </a:p>
          <a:p>
            <a:r>
              <a:rPr lang="en-US" dirty="0" smtClean="0"/>
              <a:t>By age one they may be able to walk with one hand being held</a:t>
            </a:r>
          </a:p>
          <a:p>
            <a:pPr lvl="1"/>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Language</a:t>
            </a:r>
            <a:br>
              <a:rPr lang="en-US" dirty="0" smtClean="0"/>
            </a:br>
            <a:r>
              <a:rPr lang="en-US" dirty="0" smtClean="0"/>
              <a:t>Birth to six months</a:t>
            </a:r>
            <a:endParaRPr lang="en-US" dirty="0"/>
          </a:p>
        </p:txBody>
      </p:sp>
      <p:sp>
        <p:nvSpPr>
          <p:cNvPr id="3" name="Content Placeholder 2"/>
          <p:cNvSpPr>
            <a:spLocks noGrp="1"/>
          </p:cNvSpPr>
          <p:nvPr>
            <p:ph sz="quarter" idx="1"/>
          </p:nvPr>
        </p:nvSpPr>
        <p:spPr/>
        <p:txBody>
          <a:bodyPr/>
          <a:lstStyle/>
          <a:p>
            <a:r>
              <a:rPr lang="en-US" dirty="0" smtClean="0"/>
              <a:t>Up to 1 month child cries to express displeasure</a:t>
            </a:r>
          </a:p>
          <a:p>
            <a:r>
              <a:rPr lang="en-US" dirty="0" smtClean="0"/>
              <a:t>By 2 months a child’s cries become distinct and differentiated, cooing begins</a:t>
            </a:r>
          </a:p>
          <a:p>
            <a:r>
              <a:rPr lang="en-US" dirty="0" smtClean="0"/>
              <a:t>By 3 months of age a baby will vocalize when smiling and “talks” back when being spoken to. </a:t>
            </a:r>
          </a:p>
          <a:p>
            <a:r>
              <a:rPr lang="en-US" dirty="0" smtClean="0"/>
              <a:t>By 6 months infant can:</a:t>
            </a:r>
          </a:p>
          <a:p>
            <a:pPr lvl="1"/>
            <a:r>
              <a:rPr lang="en-US" dirty="0" smtClean="0"/>
              <a:t>LOL</a:t>
            </a:r>
          </a:p>
          <a:p>
            <a:pPr lvl="1"/>
            <a:r>
              <a:rPr lang="en-US" dirty="0" smtClean="0"/>
              <a:t>Makes cooing vowel sounds</a:t>
            </a:r>
          </a:p>
          <a:p>
            <a:pPr lvl="1"/>
            <a:r>
              <a:rPr lang="en-US" dirty="0" smtClean="0"/>
              <a:t>Begins to imitate sounds</a:t>
            </a:r>
          </a:p>
          <a:p>
            <a:pPr lvl="1"/>
            <a:r>
              <a:rPr lang="en-US" dirty="0" smtClean="0"/>
              <a:t>Babbling resembles one syllable utterances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Language</a:t>
            </a:r>
            <a:br>
              <a:rPr lang="en-US" dirty="0" smtClean="0"/>
            </a:br>
            <a:r>
              <a:rPr lang="en-US" dirty="0" smtClean="0"/>
              <a:t>6 months to 12 months</a:t>
            </a:r>
            <a:endParaRPr lang="en-US" dirty="0"/>
          </a:p>
        </p:txBody>
      </p:sp>
      <p:sp>
        <p:nvSpPr>
          <p:cNvPr id="3" name="Content Placeholder 2"/>
          <p:cNvSpPr>
            <a:spLocks noGrp="1"/>
          </p:cNvSpPr>
          <p:nvPr>
            <p:ph sz="quarter" idx="1"/>
          </p:nvPr>
        </p:nvSpPr>
        <p:spPr/>
        <p:txBody>
          <a:bodyPr/>
          <a:lstStyle/>
          <a:p>
            <a:r>
              <a:rPr lang="en-US" dirty="0" smtClean="0"/>
              <a:t>By 7 months: Vowel sounds and chained syllables (</a:t>
            </a:r>
            <a:r>
              <a:rPr lang="en-US" dirty="0" err="1" smtClean="0"/>
              <a:t>baba</a:t>
            </a:r>
            <a:r>
              <a:rPr lang="en-US" dirty="0" smtClean="0"/>
              <a:t>, mama) and “Talks” when others are talking</a:t>
            </a:r>
          </a:p>
          <a:p>
            <a:r>
              <a:rPr lang="en-US" dirty="0" smtClean="0"/>
              <a:t>By 10 months baby can:</a:t>
            </a:r>
          </a:p>
          <a:p>
            <a:pPr lvl="1"/>
            <a:r>
              <a:rPr lang="en-US" dirty="0" smtClean="0"/>
              <a:t>Listen selectively to familiar words</a:t>
            </a:r>
          </a:p>
          <a:p>
            <a:pPr lvl="1"/>
            <a:r>
              <a:rPr lang="en-US" dirty="0" smtClean="0"/>
              <a:t>Respond to simple verbal commands (No </a:t>
            </a:r>
            <a:r>
              <a:rPr lang="en-US" dirty="0" err="1" smtClean="0"/>
              <a:t>No</a:t>
            </a:r>
            <a:r>
              <a:rPr lang="en-US" dirty="0" smtClean="0"/>
              <a:t>!)</a:t>
            </a:r>
          </a:p>
          <a:p>
            <a:pPr lvl="1"/>
            <a:r>
              <a:rPr lang="en-US" dirty="0" smtClean="0"/>
              <a:t>Says “dada and mama” with meaning</a:t>
            </a:r>
          </a:p>
          <a:p>
            <a:r>
              <a:rPr lang="en-US" dirty="0" smtClean="0"/>
              <a:t>By 12 months baby can:</a:t>
            </a:r>
          </a:p>
          <a:p>
            <a:pPr lvl="1"/>
            <a:r>
              <a:rPr lang="en-US" dirty="0" smtClean="0"/>
              <a:t>Comprehends meaning of several words</a:t>
            </a:r>
          </a:p>
          <a:p>
            <a:pPr lvl="1"/>
            <a:r>
              <a:rPr lang="en-US" dirty="0" smtClean="0"/>
              <a:t>Say 3-5 words besides Dada and Mama</a:t>
            </a:r>
          </a:p>
          <a:p>
            <a:pPr lvl="1"/>
            <a:r>
              <a:rPr lang="en-US" dirty="0" smtClean="0"/>
              <a:t>Recognizes objects by name</a:t>
            </a:r>
          </a:p>
          <a:p>
            <a:pPr lvl="1"/>
            <a:endParaRPr lang="en-US" dirty="0" smtClean="0"/>
          </a:p>
          <a:p>
            <a:pPr lvl="1"/>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Emotional/Cognitive development </a:t>
            </a:r>
            <a:br>
              <a:rPr lang="en-US" dirty="0" smtClean="0"/>
            </a:b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Attachment</a:t>
            </a:r>
          </a:p>
          <a:p>
            <a:pPr lvl="1"/>
            <a:r>
              <a:rPr lang="en-US" dirty="0" smtClean="0"/>
              <a:t>Requires ability to discriminate “Mother” from others and the achievement of object permanence</a:t>
            </a:r>
          </a:p>
          <a:p>
            <a:pPr lvl="1"/>
            <a:r>
              <a:rPr lang="en-US" dirty="0" smtClean="0"/>
              <a:t>Formation of attachment requires 4 stages</a:t>
            </a:r>
          </a:p>
          <a:p>
            <a:pPr lvl="2"/>
            <a:r>
              <a:rPr lang="en-US" dirty="0" smtClean="0"/>
              <a:t>First few weeks  - infants respond indiscriminately to anyone</a:t>
            </a:r>
          </a:p>
          <a:p>
            <a:pPr lvl="2"/>
            <a:r>
              <a:rPr lang="en-US" dirty="0" smtClean="0"/>
              <a:t>From 8-12 weeks – infants will cry, smile, and vocalize more to mom then anyone, but will still respond to others</a:t>
            </a:r>
          </a:p>
          <a:p>
            <a:pPr lvl="2"/>
            <a:r>
              <a:rPr lang="en-US" dirty="0" smtClean="0"/>
              <a:t>By 6 months infants have a distinct preference for mom</a:t>
            </a:r>
          </a:p>
          <a:p>
            <a:pPr lvl="2"/>
            <a:r>
              <a:rPr lang="en-US" dirty="0" smtClean="0"/>
              <a:t>Around 7 months infants start to attach to other members of the family (father)</a:t>
            </a:r>
          </a:p>
          <a:p>
            <a:pPr lvl="1"/>
            <a:r>
              <a:rPr lang="en-US" dirty="0" smtClean="0"/>
              <a:t>Reactive Attachment Disorder (RAD)</a:t>
            </a:r>
          </a:p>
          <a:p>
            <a:pPr lvl="2"/>
            <a:r>
              <a:rPr lang="en-US" dirty="0" smtClean="0"/>
              <a:t>Due to maladaptive  or absent attachment between infant and parent</a:t>
            </a:r>
          </a:p>
          <a:p>
            <a:pPr lvl="3"/>
            <a:r>
              <a:rPr lang="en-US" dirty="0" smtClean="0"/>
              <a:t>Physical abuse</a:t>
            </a:r>
          </a:p>
          <a:p>
            <a:pPr lvl="3"/>
            <a:r>
              <a:rPr lang="en-US" dirty="0" smtClean="0"/>
              <a:t>Parental alcoholism, substance abuse</a:t>
            </a:r>
          </a:p>
          <a:p>
            <a:pPr lvl="3"/>
            <a:r>
              <a:rPr lang="en-US" dirty="0" smtClean="0"/>
              <a:t>Mental illness</a:t>
            </a:r>
          </a:p>
          <a:p>
            <a:pPr lvl="3"/>
            <a:r>
              <a:rPr lang="en-US" dirty="0" smtClean="0"/>
              <a:t>Foster care</a:t>
            </a:r>
          </a:p>
          <a:p>
            <a:pPr lvl="3"/>
            <a:r>
              <a:rPr lang="en-US" dirty="0" smtClean="0"/>
              <a:t>Parental abandonment</a:t>
            </a:r>
          </a:p>
          <a:p>
            <a:pPr lvl="3"/>
            <a:r>
              <a:rPr lang="en-US" dirty="0" smtClean="0"/>
              <a:t>Parental incarceration</a:t>
            </a:r>
          </a:p>
          <a:p>
            <a:pPr lvl="2"/>
            <a:r>
              <a:rPr lang="en-US" dirty="0" smtClean="0"/>
              <a:t>Child may not be as cuddly, have poor impulse control</a:t>
            </a:r>
          </a:p>
          <a:p>
            <a:pPr lvl="3"/>
            <a:endParaRPr lang="en-US" dirty="0" smtClean="0"/>
          </a:p>
          <a:p>
            <a:pPr lvl="3"/>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emotional/Cognitive Development</a:t>
            </a:r>
            <a:br>
              <a:rPr lang="en-US" dirty="0" smtClean="0"/>
            </a:br>
            <a:endParaRPr lang="en-US" dirty="0"/>
          </a:p>
        </p:txBody>
      </p:sp>
      <p:sp>
        <p:nvSpPr>
          <p:cNvPr id="3" name="Content Placeholder 2"/>
          <p:cNvSpPr>
            <a:spLocks noGrp="1"/>
          </p:cNvSpPr>
          <p:nvPr>
            <p:ph sz="quarter" idx="1"/>
          </p:nvPr>
        </p:nvSpPr>
        <p:spPr/>
        <p:txBody>
          <a:bodyPr/>
          <a:lstStyle/>
          <a:p>
            <a:r>
              <a:rPr lang="en-US" dirty="0" smtClean="0"/>
              <a:t>Separation Anxiety</a:t>
            </a:r>
          </a:p>
          <a:p>
            <a:pPr lvl="1"/>
            <a:r>
              <a:rPr lang="en-US" dirty="0" smtClean="0"/>
              <a:t>Begins between 4-8 months</a:t>
            </a:r>
          </a:p>
          <a:p>
            <a:pPr lvl="1"/>
            <a:r>
              <a:rPr lang="en-US" dirty="0" smtClean="0"/>
              <a:t>Gains awareness that mother is separate from self</a:t>
            </a:r>
          </a:p>
          <a:p>
            <a:pPr lvl="1"/>
            <a:r>
              <a:rPr lang="en-US" dirty="0" smtClean="0"/>
              <a:t>By 11-12 months departure is anticipated and protest begins before departure </a:t>
            </a:r>
          </a:p>
          <a:p>
            <a:r>
              <a:rPr lang="en-US" dirty="0" smtClean="0"/>
              <a:t>Stanger Fear</a:t>
            </a:r>
          </a:p>
          <a:p>
            <a:pPr lvl="1"/>
            <a:r>
              <a:rPr lang="en-US" dirty="0" smtClean="0"/>
              <a:t>Begins around 6-8 months</a:t>
            </a:r>
          </a:p>
          <a:p>
            <a:pPr lvl="1"/>
            <a:r>
              <a:rPr lang="en-US" dirty="0" smtClean="0"/>
              <a:t>R/T infants ability to discriminate between familiar and unfamiliar people</a:t>
            </a:r>
          </a:p>
          <a:p>
            <a:pPr>
              <a:buNone/>
            </a:pPr>
            <a:endParaRPr lang="en-US" dirty="0" smtClean="0"/>
          </a:p>
          <a:p>
            <a:pPr lvl="1"/>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467600" cy="1143000"/>
          </a:xfrm>
        </p:spPr>
        <p:txBody>
          <a:bodyPr/>
          <a:lstStyle/>
          <a:p>
            <a:pPr algn="ctr"/>
            <a:r>
              <a:rPr lang="en-US" dirty="0"/>
              <a:t>Safety</a:t>
            </a:r>
            <a:br>
              <a:rPr lang="en-US" dirty="0"/>
            </a:br>
            <a:r>
              <a:rPr lang="en-US" dirty="0"/>
              <a:t>Birth to 4 months</a:t>
            </a:r>
          </a:p>
        </p:txBody>
      </p:sp>
      <p:sp>
        <p:nvSpPr>
          <p:cNvPr id="3" name="Content Placeholder 2"/>
          <p:cNvSpPr>
            <a:spLocks noGrp="1"/>
          </p:cNvSpPr>
          <p:nvPr>
            <p:ph sz="quarter" idx="1"/>
          </p:nvPr>
        </p:nvSpPr>
        <p:spPr/>
        <p:txBody>
          <a:bodyPr/>
          <a:lstStyle/>
          <a:p>
            <a:r>
              <a:rPr lang="en-US" dirty="0" smtClean="0"/>
              <a:t>Aspiration</a:t>
            </a:r>
            <a:endParaRPr lang="en-US" dirty="0"/>
          </a:p>
          <a:p>
            <a:pPr lvl="1"/>
            <a:r>
              <a:rPr lang="en-US" dirty="0" smtClean="0"/>
              <a:t>Baby </a:t>
            </a:r>
            <a:r>
              <a:rPr lang="en-US" dirty="0"/>
              <a:t>powder</a:t>
            </a:r>
          </a:p>
          <a:p>
            <a:pPr lvl="1"/>
            <a:r>
              <a:rPr lang="en-US" dirty="0" smtClean="0"/>
              <a:t>Propping </a:t>
            </a:r>
            <a:r>
              <a:rPr lang="en-US" dirty="0"/>
              <a:t>bottles</a:t>
            </a:r>
          </a:p>
          <a:p>
            <a:pPr lvl="1"/>
            <a:r>
              <a:rPr lang="en-US" dirty="0" smtClean="0"/>
              <a:t>Know </a:t>
            </a:r>
            <a:r>
              <a:rPr lang="en-US" dirty="0"/>
              <a:t>Heimlich </a:t>
            </a:r>
            <a:r>
              <a:rPr lang="en-US" dirty="0" smtClean="0"/>
              <a:t>Maneuver </a:t>
            </a:r>
            <a:r>
              <a:rPr lang="en-US" dirty="0"/>
              <a:t>for babies</a:t>
            </a:r>
          </a:p>
          <a:p>
            <a:pPr lvl="1"/>
            <a:r>
              <a:rPr lang="en-US" dirty="0" smtClean="0"/>
              <a:t>One </a:t>
            </a:r>
            <a:r>
              <a:rPr lang="en-US" dirty="0"/>
              <a:t>piece pacifier </a:t>
            </a:r>
            <a:r>
              <a:rPr lang="en-US" dirty="0" smtClean="0"/>
              <a:t>construction</a:t>
            </a:r>
          </a:p>
          <a:p>
            <a:r>
              <a:rPr lang="en-US" dirty="0"/>
              <a:t>Burns</a:t>
            </a:r>
          </a:p>
          <a:p>
            <a:pPr lvl="1"/>
            <a:r>
              <a:rPr lang="en-US" dirty="0"/>
              <a:t>Smoke detectors</a:t>
            </a:r>
          </a:p>
          <a:p>
            <a:pPr lvl="1"/>
            <a:r>
              <a:rPr lang="en-US" dirty="0"/>
              <a:t>Microwaving bottles</a:t>
            </a:r>
          </a:p>
          <a:p>
            <a:pPr lvl="1"/>
            <a:r>
              <a:rPr lang="en-US" dirty="0"/>
              <a:t>Bathwater</a:t>
            </a:r>
          </a:p>
          <a:p>
            <a:pPr lvl="1"/>
            <a:r>
              <a:rPr lang="en-US" dirty="0"/>
              <a:t>Cigarettes</a:t>
            </a:r>
          </a:p>
          <a:p>
            <a:pPr lvl="1"/>
            <a:r>
              <a:rPr lang="en-US" dirty="0"/>
              <a:t>Flame retardant clothes</a:t>
            </a:r>
          </a:p>
          <a:p>
            <a:pPr lvl="1"/>
            <a:r>
              <a:rPr lang="en-US" dirty="0"/>
              <a:t>Car seat buckles on bare skin</a:t>
            </a:r>
          </a:p>
          <a:p>
            <a:pPr lvl="1"/>
            <a:endParaRPr lang="en-US" dirty="0"/>
          </a:p>
          <a:p>
            <a:endParaRPr lang="en-US" dirty="0"/>
          </a:p>
        </p:txBody>
      </p:sp>
      <p:pic>
        <p:nvPicPr>
          <p:cNvPr id="3074" name="Picture 2" descr="C:\Users\Owner\AppData\Local\Microsoft\Windows\Temporary Internet Files\Content.IE5\R2R6N9Y8\MC90032537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00800" y="457200"/>
            <a:ext cx="1611173" cy="1812341"/>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Owner\AppData\Local\Microsoft\Windows\Temporary Internet Files\Content.IE5\CHAE7COX\MC90019754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21206" y="3429000"/>
            <a:ext cx="1913116" cy="22090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85173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Safety</a:t>
            </a:r>
            <a:br>
              <a:rPr lang="en-US" dirty="0"/>
            </a:br>
            <a:r>
              <a:rPr lang="en-US" dirty="0"/>
              <a:t>Birth to 4 months</a:t>
            </a:r>
          </a:p>
        </p:txBody>
      </p:sp>
      <p:sp>
        <p:nvSpPr>
          <p:cNvPr id="3" name="Content Placeholder 2"/>
          <p:cNvSpPr>
            <a:spLocks noGrp="1"/>
          </p:cNvSpPr>
          <p:nvPr>
            <p:ph sz="quarter" idx="1"/>
          </p:nvPr>
        </p:nvSpPr>
        <p:spPr/>
        <p:txBody>
          <a:bodyPr>
            <a:normAutofit lnSpcReduction="10000"/>
          </a:bodyPr>
          <a:lstStyle/>
          <a:p>
            <a:r>
              <a:rPr lang="en-US" dirty="0"/>
              <a:t>Suffocation and Drowning</a:t>
            </a:r>
          </a:p>
          <a:p>
            <a:pPr lvl="1"/>
            <a:r>
              <a:rPr lang="en-US" dirty="0"/>
              <a:t>Plastic bags</a:t>
            </a:r>
          </a:p>
          <a:p>
            <a:pPr lvl="1"/>
            <a:r>
              <a:rPr lang="en-US" dirty="0"/>
              <a:t>Loose blankets and clothes in crib</a:t>
            </a:r>
          </a:p>
          <a:p>
            <a:pPr lvl="1"/>
            <a:r>
              <a:rPr lang="en-US" dirty="0"/>
              <a:t>Strings, necklaces, bibs</a:t>
            </a:r>
          </a:p>
          <a:p>
            <a:pPr lvl="1"/>
            <a:r>
              <a:rPr lang="en-US" dirty="0"/>
              <a:t>Baths</a:t>
            </a:r>
          </a:p>
          <a:p>
            <a:r>
              <a:rPr lang="en-US" dirty="0"/>
              <a:t>Motor Vehicle Accidents</a:t>
            </a:r>
          </a:p>
          <a:p>
            <a:pPr lvl="1"/>
            <a:r>
              <a:rPr lang="en-US" dirty="0"/>
              <a:t>Know infant car seat safety</a:t>
            </a:r>
          </a:p>
          <a:p>
            <a:pPr lvl="1"/>
            <a:r>
              <a:rPr lang="en-US" dirty="0"/>
              <a:t>Do not leave in hot cars</a:t>
            </a:r>
          </a:p>
          <a:p>
            <a:r>
              <a:rPr lang="en-US" dirty="0"/>
              <a:t>Falls</a:t>
            </a:r>
          </a:p>
          <a:p>
            <a:pPr lvl="1"/>
            <a:r>
              <a:rPr lang="en-US" dirty="0"/>
              <a:t>Crib rails should be raised</a:t>
            </a:r>
          </a:p>
          <a:p>
            <a:pPr lvl="1"/>
            <a:r>
              <a:rPr lang="en-US" dirty="0"/>
              <a:t>Restrain in a car seat if setting on a high surface</a:t>
            </a:r>
          </a:p>
          <a:p>
            <a:pPr lvl="1"/>
            <a:r>
              <a:rPr lang="en-US" dirty="0"/>
              <a:t>Always use safety straps on baby </a:t>
            </a:r>
            <a:r>
              <a:rPr lang="en-US" dirty="0" smtClean="0"/>
              <a:t>equipment </a:t>
            </a:r>
            <a:r>
              <a:rPr lang="en-US" dirty="0"/>
              <a:t>(strollers, high chairs)</a:t>
            </a:r>
          </a:p>
          <a:p>
            <a:endParaRPr lang="en-US" dirty="0"/>
          </a:p>
        </p:txBody>
      </p:sp>
      <p:pic>
        <p:nvPicPr>
          <p:cNvPr id="2050" name="Picture 2" descr="C:\Users\Owner\AppData\Local\Microsoft\Windows\Temporary Internet Files\Content.IE5\CHAE7COX\MP900404898[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86400" y="228600"/>
            <a:ext cx="234696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Owner\AppData\Local\Microsoft\Windows\Temporary Internet Files\Content.IE5\R2R6N9Y8\MC90043681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50280" y="2971800"/>
            <a:ext cx="1400175" cy="1825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48847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Safety</a:t>
            </a:r>
            <a:br>
              <a:rPr lang="en-US" dirty="0"/>
            </a:br>
            <a:r>
              <a:rPr lang="en-US" dirty="0"/>
              <a:t>Birth to 4 months</a:t>
            </a:r>
          </a:p>
        </p:txBody>
      </p:sp>
      <p:sp>
        <p:nvSpPr>
          <p:cNvPr id="3" name="Content Placeholder 2"/>
          <p:cNvSpPr>
            <a:spLocks noGrp="1"/>
          </p:cNvSpPr>
          <p:nvPr>
            <p:ph sz="quarter" idx="1"/>
          </p:nvPr>
        </p:nvSpPr>
        <p:spPr/>
        <p:txBody>
          <a:bodyPr/>
          <a:lstStyle/>
          <a:p>
            <a:r>
              <a:rPr lang="en-US" dirty="0"/>
              <a:t>Poisoning</a:t>
            </a:r>
          </a:p>
          <a:p>
            <a:pPr lvl="1"/>
            <a:r>
              <a:rPr lang="en-US" dirty="0"/>
              <a:t>Start baby proofing now for the crawling stage!</a:t>
            </a:r>
          </a:p>
          <a:p>
            <a:r>
              <a:rPr lang="en-US" dirty="0"/>
              <a:t>Bodily Damage</a:t>
            </a:r>
          </a:p>
          <a:p>
            <a:pPr lvl="1"/>
            <a:r>
              <a:rPr lang="en-US" dirty="0"/>
              <a:t>Sharp objects out of crib</a:t>
            </a:r>
          </a:p>
          <a:p>
            <a:pPr lvl="1"/>
            <a:r>
              <a:rPr lang="en-US" dirty="0"/>
              <a:t>Sharp objects on broken toys</a:t>
            </a:r>
          </a:p>
          <a:p>
            <a:pPr lvl="1"/>
            <a:r>
              <a:rPr lang="en-US" dirty="0"/>
              <a:t>Diaper pins</a:t>
            </a:r>
          </a:p>
          <a:p>
            <a:endParaRPr lang="en-US" dirty="0"/>
          </a:p>
        </p:txBody>
      </p:sp>
      <p:pic>
        <p:nvPicPr>
          <p:cNvPr id="1027" name="Picture 3" descr="C:\Users\Owner\AppData\Local\Microsoft\Windows\Temporary Internet Files\Content.IE5\R2R6N9Y8\MC90023839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228600"/>
            <a:ext cx="1848917" cy="181965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Owner\AppData\Local\Microsoft\Windows\Temporary Internet Files\Content.IE5\R2R6N9Y8\MP900444275[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3962400"/>
            <a:ext cx="2299578" cy="271047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Owner\AppData\Local\Microsoft\Windows\Temporary Internet Files\Content.IE5\XLNAIRY9\MC90038393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4400" y="4338828"/>
            <a:ext cx="839876" cy="92217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Owner\AppData\Local\Microsoft\Windows\Temporary Internet Files\Content.IE5\R2R6N9Y8\MC900389692[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96000" y="2969209"/>
            <a:ext cx="2116777" cy="1369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8281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a:t>
            </a:r>
            <a:br>
              <a:rPr lang="en-US" dirty="0" smtClean="0"/>
            </a:br>
            <a:r>
              <a:rPr lang="en-US" dirty="0" smtClean="0"/>
              <a:t>Weight</a:t>
            </a:r>
            <a:endParaRPr lang="en-US" dirty="0"/>
          </a:p>
        </p:txBody>
      </p:sp>
      <p:sp>
        <p:nvSpPr>
          <p:cNvPr id="3" name="Content Placeholder 2"/>
          <p:cNvSpPr>
            <a:spLocks noGrp="1"/>
          </p:cNvSpPr>
          <p:nvPr>
            <p:ph sz="quarter" idx="1"/>
          </p:nvPr>
        </p:nvSpPr>
        <p:spPr/>
        <p:txBody>
          <a:bodyPr>
            <a:normAutofit/>
          </a:bodyPr>
          <a:lstStyle/>
          <a:p>
            <a:r>
              <a:rPr lang="en-US" dirty="0" smtClean="0"/>
              <a:t>Proportional Changes</a:t>
            </a:r>
          </a:p>
          <a:p>
            <a:pPr lvl="1"/>
            <a:r>
              <a:rPr lang="en-US" dirty="0" smtClean="0"/>
              <a:t>By 5-6 months birth weight has at least doubled</a:t>
            </a:r>
          </a:p>
          <a:p>
            <a:pPr lvl="2"/>
            <a:r>
              <a:rPr lang="en-US" dirty="0" smtClean="0"/>
              <a:t>Average weight for 6 month old child is 16 lbs</a:t>
            </a:r>
          </a:p>
          <a:p>
            <a:pPr lvl="1"/>
            <a:r>
              <a:rPr lang="en-US" dirty="0" smtClean="0"/>
              <a:t>By one year, birth weight is tripled </a:t>
            </a:r>
          </a:p>
          <a:p>
            <a:pPr lvl="2"/>
            <a:r>
              <a:rPr lang="en-US" dirty="0" smtClean="0"/>
              <a:t>Average is 21.5 lbs</a:t>
            </a:r>
          </a:p>
          <a:p>
            <a:pPr lvl="1">
              <a:buNone/>
            </a:pPr>
            <a:endParaRPr lang="en-US" dirty="0" smtClean="0"/>
          </a:p>
          <a:p>
            <a:pPr lvl="1"/>
            <a:endParaRPr lang="en-US" dirty="0" smtClean="0"/>
          </a:p>
          <a:p>
            <a:pPr lvl="1"/>
            <a:endParaRPr lang="en-US" dirty="0" smtClean="0"/>
          </a:p>
          <a:p>
            <a:pPr lvl="1"/>
            <a:endParaRPr lang="en-US" dirty="0" smtClean="0"/>
          </a:p>
        </p:txBody>
      </p:sp>
      <p:pic>
        <p:nvPicPr>
          <p:cNvPr id="4" name="Picture 3" descr="imagesCAZYVAAI.jpg"/>
          <p:cNvPicPr>
            <a:picLocks noChangeAspect="1"/>
          </p:cNvPicPr>
          <p:nvPr/>
        </p:nvPicPr>
        <p:blipFill>
          <a:blip r:embed="rId2" cstate="print"/>
          <a:stretch>
            <a:fillRect/>
          </a:stretch>
        </p:blipFill>
        <p:spPr>
          <a:xfrm>
            <a:off x="381000" y="3581400"/>
            <a:ext cx="2533650" cy="1809750"/>
          </a:xfrm>
          <a:prstGeom prst="rect">
            <a:avLst/>
          </a:prstGeom>
        </p:spPr>
      </p:pic>
      <p:pic>
        <p:nvPicPr>
          <p:cNvPr id="5" name="Picture 4" descr="imagesCA4K93Q9.jpg"/>
          <p:cNvPicPr>
            <a:picLocks noChangeAspect="1"/>
          </p:cNvPicPr>
          <p:nvPr/>
        </p:nvPicPr>
        <p:blipFill>
          <a:blip r:embed="rId3" cstate="print"/>
          <a:stretch>
            <a:fillRect/>
          </a:stretch>
        </p:blipFill>
        <p:spPr>
          <a:xfrm>
            <a:off x="3276600" y="4114800"/>
            <a:ext cx="2619375" cy="1743075"/>
          </a:xfrm>
          <a:prstGeom prst="rect">
            <a:avLst/>
          </a:prstGeom>
        </p:spPr>
      </p:pic>
      <p:pic>
        <p:nvPicPr>
          <p:cNvPr id="6" name="Picture 5" descr="imagesCA9KIQD2.jpg"/>
          <p:cNvPicPr>
            <a:picLocks noChangeAspect="1"/>
          </p:cNvPicPr>
          <p:nvPr/>
        </p:nvPicPr>
        <p:blipFill>
          <a:blip r:embed="rId4" cstate="print"/>
          <a:stretch>
            <a:fillRect/>
          </a:stretch>
        </p:blipFill>
        <p:spPr>
          <a:xfrm>
            <a:off x="6248400" y="3048000"/>
            <a:ext cx="2066925" cy="22098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467600" cy="1143000"/>
          </a:xfrm>
        </p:spPr>
        <p:txBody>
          <a:bodyPr/>
          <a:lstStyle/>
          <a:p>
            <a:pPr algn="ctr"/>
            <a:r>
              <a:rPr lang="en-US" dirty="0" smtClean="0"/>
              <a:t>Safety</a:t>
            </a:r>
            <a:br>
              <a:rPr lang="en-US" dirty="0" smtClean="0"/>
            </a:br>
            <a:r>
              <a:rPr lang="en-US" dirty="0" smtClean="0"/>
              <a:t>4 </a:t>
            </a:r>
            <a:r>
              <a:rPr lang="en-US" dirty="0"/>
              <a:t>to 7 months</a:t>
            </a:r>
          </a:p>
        </p:txBody>
      </p:sp>
      <p:sp>
        <p:nvSpPr>
          <p:cNvPr id="3" name="Content Placeholder 2"/>
          <p:cNvSpPr>
            <a:spLocks noGrp="1"/>
          </p:cNvSpPr>
          <p:nvPr>
            <p:ph sz="quarter" idx="1"/>
          </p:nvPr>
        </p:nvSpPr>
        <p:spPr/>
        <p:txBody>
          <a:bodyPr>
            <a:normAutofit/>
          </a:bodyPr>
          <a:lstStyle/>
          <a:p>
            <a:r>
              <a:rPr lang="en-US" dirty="0" smtClean="0"/>
              <a:t>Aspiration</a:t>
            </a:r>
            <a:endParaRPr lang="en-US" dirty="0"/>
          </a:p>
          <a:p>
            <a:pPr lvl="1"/>
            <a:r>
              <a:rPr lang="en-US" dirty="0" smtClean="0"/>
              <a:t>All </a:t>
            </a:r>
            <a:r>
              <a:rPr lang="en-US" dirty="0"/>
              <a:t>small objects out of reach</a:t>
            </a:r>
          </a:p>
          <a:p>
            <a:pPr lvl="1"/>
            <a:r>
              <a:rPr lang="en-US" dirty="0" smtClean="0"/>
              <a:t>Appropriate </a:t>
            </a:r>
            <a:r>
              <a:rPr lang="en-US" dirty="0"/>
              <a:t>toys</a:t>
            </a:r>
          </a:p>
          <a:p>
            <a:pPr lvl="1"/>
            <a:r>
              <a:rPr lang="en-US" dirty="0" smtClean="0"/>
              <a:t>Appropriate </a:t>
            </a:r>
            <a:r>
              <a:rPr lang="en-US" dirty="0"/>
              <a:t>food (hard candy, nuts, pits, hot dogs)</a:t>
            </a:r>
          </a:p>
          <a:p>
            <a:pPr lvl="1"/>
            <a:r>
              <a:rPr lang="en-US" dirty="0" smtClean="0"/>
              <a:t>Child </a:t>
            </a:r>
            <a:r>
              <a:rPr lang="en-US" dirty="0"/>
              <a:t>should be sitting up straight to eat solids</a:t>
            </a:r>
          </a:p>
          <a:p>
            <a:r>
              <a:rPr lang="en-US" dirty="0" smtClean="0"/>
              <a:t>Suffocation</a:t>
            </a:r>
            <a:endParaRPr lang="en-US" dirty="0"/>
          </a:p>
          <a:p>
            <a:pPr lvl="1"/>
            <a:r>
              <a:rPr lang="en-US" dirty="0" smtClean="0"/>
              <a:t>Balloons </a:t>
            </a:r>
            <a:r>
              <a:rPr lang="en-US" dirty="0"/>
              <a:t>out of reach</a:t>
            </a:r>
          </a:p>
          <a:p>
            <a:pPr lvl="1"/>
            <a:r>
              <a:rPr lang="en-US" dirty="0" smtClean="0"/>
              <a:t>No </a:t>
            </a:r>
            <a:r>
              <a:rPr lang="en-US" dirty="0"/>
              <a:t>crib toys</a:t>
            </a:r>
          </a:p>
          <a:p>
            <a:r>
              <a:rPr lang="en-US" dirty="0" smtClean="0"/>
              <a:t>Burns </a:t>
            </a:r>
            <a:endParaRPr lang="en-US" dirty="0"/>
          </a:p>
          <a:p>
            <a:pPr lvl="1"/>
            <a:r>
              <a:rPr lang="en-US" dirty="0" smtClean="0"/>
              <a:t>Water </a:t>
            </a:r>
            <a:r>
              <a:rPr lang="en-US" dirty="0"/>
              <a:t>faucets</a:t>
            </a:r>
          </a:p>
          <a:p>
            <a:pPr lvl="1"/>
            <a:r>
              <a:rPr lang="en-US" dirty="0" smtClean="0"/>
              <a:t>Reaching </a:t>
            </a:r>
            <a:r>
              <a:rPr lang="en-US" dirty="0"/>
              <a:t>for stoves</a:t>
            </a:r>
          </a:p>
          <a:p>
            <a:pPr lvl="1"/>
            <a:r>
              <a:rPr lang="en-US" dirty="0" smtClean="0"/>
              <a:t>Limit </a:t>
            </a:r>
            <a:r>
              <a:rPr lang="en-US" dirty="0"/>
              <a:t>sun exposure – use sun screen</a:t>
            </a:r>
          </a:p>
          <a:p>
            <a:endParaRPr lang="en-US" dirty="0"/>
          </a:p>
        </p:txBody>
      </p:sp>
      <p:pic>
        <p:nvPicPr>
          <p:cNvPr id="4098" name="Picture 2" descr="C:\Users\Owner\AppData\Local\Microsoft\Windows\Temporary Internet Files\Content.IE5\R2R6N9Y8\MC90001296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9800" y="533400"/>
            <a:ext cx="1813255" cy="1844345"/>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Owner\AppData\Local\Microsoft\Windows\Temporary Internet Files\Content.IE5\CHAE7COX\MC900436169[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23328" y="3886200"/>
            <a:ext cx="1317588" cy="926908"/>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Owner\AppData\Local\Microsoft\Windows\Temporary Internet Files\Content.IE5\XLNAIRY9\MC900440405[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32855" y="4953000"/>
            <a:ext cx="16002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52798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Safety</a:t>
            </a:r>
            <a:br>
              <a:rPr lang="en-US" dirty="0"/>
            </a:br>
            <a:r>
              <a:rPr lang="en-US" dirty="0"/>
              <a:t>4 to 7 months</a:t>
            </a:r>
          </a:p>
        </p:txBody>
      </p:sp>
      <p:sp>
        <p:nvSpPr>
          <p:cNvPr id="3" name="Content Placeholder 2"/>
          <p:cNvSpPr>
            <a:spLocks noGrp="1"/>
          </p:cNvSpPr>
          <p:nvPr>
            <p:ph sz="quarter" idx="1"/>
          </p:nvPr>
        </p:nvSpPr>
        <p:spPr/>
        <p:txBody>
          <a:bodyPr/>
          <a:lstStyle/>
          <a:p>
            <a:r>
              <a:rPr lang="en-US" dirty="0" smtClean="0"/>
              <a:t>Falls</a:t>
            </a:r>
            <a:endParaRPr lang="en-US" dirty="0"/>
          </a:p>
          <a:p>
            <a:pPr lvl="1"/>
            <a:r>
              <a:rPr lang="en-US" dirty="0" smtClean="0"/>
              <a:t>Starting </a:t>
            </a:r>
            <a:r>
              <a:rPr lang="en-US" dirty="0"/>
              <a:t>to crawl – block steps</a:t>
            </a:r>
          </a:p>
          <a:p>
            <a:r>
              <a:rPr lang="en-US" dirty="0" smtClean="0"/>
              <a:t>Poisoning</a:t>
            </a:r>
            <a:endParaRPr lang="en-US" dirty="0"/>
          </a:p>
          <a:p>
            <a:pPr lvl="1"/>
            <a:r>
              <a:rPr lang="en-US" dirty="0" smtClean="0"/>
              <a:t>Know </a:t>
            </a:r>
            <a:r>
              <a:rPr lang="en-US" dirty="0"/>
              <a:t>poison control phone number (800) 222-1222</a:t>
            </a:r>
          </a:p>
          <a:p>
            <a:pPr lvl="1"/>
            <a:r>
              <a:rPr lang="en-US" dirty="0" smtClean="0"/>
              <a:t>Lock </a:t>
            </a:r>
            <a:r>
              <a:rPr lang="en-US" dirty="0"/>
              <a:t>up all cleaning and paint supplies</a:t>
            </a:r>
          </a:p>
          <a:p>
            <a:r>
              <a:rPr lang="en-US" dirty="0" smtClean="0"/>
              <a:t>Bodily Damage</a:t>
            </a:r>
          </a:p>
          <a:p>
            <a:pPr lvl="1"/>
            <a:r>
              <a:rPr lang="en-US" dirty="0" smtClean="0"/>
              <a:t>Broken toys, sharp objects	</a:t>
            </a:r>
          </a:p>
          <a:p>
            <a:pPr lvl="1"/>
            <a:endParaRPr lang="en-US" dirty="0"/>
          </a:p>
          <a:p>
            <a:endParaRPr lang="en-US" dirty="0"/>
          </a:p>
        </p:txBody>
      </p:sp>
      <p:pic>
        <p:nvPicPr>
          <p:cNvPr id="5122" name="Picture 2" descr="C:\Users\Owner\AppData\Local\Microsoft\Windows\Temporary Internet Files\Content.IE5\CHAE7COX\MC90044189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9800" y="304800"/>
            <a:ext cx="217805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Owner\AppData\Local\Microsoft\Windows\Temporary Internet Files\Content.IE5\R2R6N9Y8\MP900439279[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83691" y="3581400"/>
            <a:ext cx="1870982" cy="279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31219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Safety</a:t>
            </a:r>
            <a:br>
              <a:rPr lang="en-US" dirty="0"/>
            </a:br>
            <a:r>
              <a:rPr lang="en-US" dirty="0" smtClean="0"/>
              <a:t>8 to 12 </a:t>
            </a:r>
            <a:r>
              <a:rPr lang="en-US" dirty="0"/>
              <a:t>months</a:t>
            </a:r>
          </a:p>
        </p:txBody>
      </p:sp>
      <p:sp>
        <p:nvSpPr>
          <p:cNvPr id="3" name="Content Placeholder 2"/>
          <p:cNvSpPr>
            <a:spLocks noGrp="1"/>
          </p:cNvSpPr>
          <p:nvPr>
            <p:ph sz="quarter" idx="1"/>
          </p:nvPr>
        </p:nvSpPr>
        <p:spPr/>
        <p:txBody>
          <a:bodyPr>
            <a:normAutofit fontScale="92500" lnSpcReduction="20000"/>
          </a:bodyPr>
          <a:lstStyle/>
          <a:p>
            <a:r>
              <a:rPr lang="en-US" dirty="0" smtClean="0"/>
              <a:t>Aspiration</a:t>
            </a:r>
          </a:p>
          <a:p>
            <a:pPr lvl="1"/>
            <a:r>
              <a:rPr lang="en-US" dirty="0" smtClean="0"/>
              <a:t>Solid table food</a:t>
            </a:r>
          </a:p>
          <a:p>
            <a:r>
              <a:rPr lang="en-US" dirty="0" smtClean="0"/>
              <a:t>Bodily damage</a:t>
            </a:r>
          </a:p>
          <a:p>
            <a:pPr lvl="1"/>
            <a:r>
              <a:rPr lang="en-US" dirty="0" smtClean="0"/>
              <a:t>Placing safety straps on furniture</a:t>
            </a:r>
            <a:endParaRPr lang="en-US" dirty="0"/>
          </a:p>
          <a:p>
            <a:r>
              <a:rPr lang="en-US" dirty="0" smtClean="0"/>
              <a:t>Falls</a:t>
            </a:r>
          </a:p>
          <a:p>
            <a:pPr lvl="1"/>
            <a:r>
              <a:rPr lang="en-US" dirty="0" smtClean="0"/>
              <a:t>Starting to walk – good shoes and stairs</a:t>
            </a:r>
            <a:endParaRPr lang="en-US" dirty="0"/>
          </a:p>
          <a:p>
            <a:r>
              <a:rPr lang="en-US" dirty="0" smtClean="0"/>
              <a:t>Suffocation </a:t>
            </a:r>
            <a:r>
              <a:rPr lang="en-US" dirty="0"/>
              <a:t>and </a:t>
            </a:r>
            <a:r>
              <a:rPr lang="en-US" dirty="0" smtClean="0"/>
              <a:t>Drowning</a:t>
            </a:r>
          </a:p>
          <a:p>
            <a:pPr lvl="1"/>
            <a:r>
              <a:rPr lang="en-US" dirty="0" smtClean="0"/>
              <a:t>Climbing into closed spaces (refrigerators, dryer..)</a:t>
            </a:r>
          </a:p>
          <a:p>
            <a:pPr lvl="1"/>
            <a:r>
              <a:rPr lang="en-US" dirty="0" smtClean="0"/>
              <a:t>Popped balloons</a:t>
            </a:r>
          </a:p>
          <a:p>
            <a:pPr lvl="1"/>
            <a:r>
              <a:rPr lang="en-US" dirty="0" smtClean="0"/>
              <a:t>Swimming pools, baths, toilets, buckets</a:t>
            </a:r>
          </a:p>
          <a:p>
            <a:pPr lvl="1"/>
            <a:r>
              <a:rPr lang="en-US" dirty="0" smtClean="0"/>
              <a:t>Keep bathroom doors closed</a:t>
            </a:r>
            <a:endParaRPr lang="en-US" dirty="0"/>
          </a:p>
          <a:p>
            <a:r>
              <a:rPr lang="en-US" dirty="0" smtClean="0"/>
              <a:t>Poisoning</a:t>
            </a:r>
          </a:p>
          <a:p>
            <a:pPr lvl="1"/>
            <a:r>
              <a:rPr lang="en-US" dirty="0" smtClean="0"/>
              <a:t>Child proof lids, safe storage area for meds and cleaners</a:t>
            </a:r>
            <a:endParaRPr lang="en-US" dirty="0"/>
          </a:p>
          <a:p>
            <a:r>
              <a:rPr lang="en-US" dirty="0" smtClean="0"/>
              <a:t>Burns</a:t>
            </a:r>
          </a:p>
          <a:p>
            <a:pPr lvl="1"/>
            <a:r>
              <a:rPr lang="en-US" dirty="0" smtClean="0"/>
              <a:t>Electrical wires, fireplaces, outlets, candles, stove tops</a:t>
            </a:r>
            <a:endParaRPr lang="en-US" dirty="0"/>
          </a:p>
          <a:p>
            <a:endParaRPr lang="en-US" dirty="0"/>
          </a:p>
        </p:txBody>
      </p:sp>
      <p:pic>
        <p:nvPicPr>
          <p:cNvPr id="6147" name="Picture 3" descr="C:\Users\Owner\AppData\Local\Microsoft\Windows\Temporary Internet Files\Content.IE5\XLNAIRY9\MC90019237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762000"/>
            <a:ext cx="1720990" cy="2376923"/>
          </a:xfrm>
          <a:prstGeom prst="rect">
            <a:avLst/>
          </a:prstGeom>
          <a:noFill/>
          <a:extLst>
            <a:ext uri="{909E8E84-426E-40DD-AFC4-6F175D3DCCD1}">
              <a14:hiddenFill xmlns:a14="http://schemas.microsoft.com/office/drawing/2010/main">
                <a:solidFill>
                  <a:srgbClr val="FFFFFF"/>
                </a:solidFill>
              </a14:hiddenFill>
            </a:ext>
          </a:extLst>
        </p:spPr>
      </p:pic>
      <p:pic>
        <p:nvPicPr>
          <p:cNvPr id="6149" name="Picture 5" descr="C:\Users\Owner\AppData\Local\Microsoft\Windows\Temporary Internet Files\Content.IE5\4YGJ1E8G\MC90029030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3683251"/>
            <a:ext cx="1530995" cy="1657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83448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Morality and Spirituality of </a:t>
            </a:r>
            <a:r>
              <a:rPr lang="en-US" dirty="0" smtClean="0"/>
              <a:t>Infants</a:t>
            </a:r>
            <a:br>
              <a:rPr lang="en-US" dirty="0" smtClean="0"/>
            </a:br>
            <a:endParaRPr lang="en-US" dirty="0"/>
          </a:p>
        </p:txBody>
      </p:sp>
      <p:sp>
        <p:nvSpPr>
          <p:cNvPr id="3" name="Content Placeholder 2"/>
          <p:cNvSpPr>
            <a:spLocks noGrp="1"/>
          </p:cNvSpPr>
          <p:nvPr>
            <p:ph sz="quarter" idx="1"/>
          </p:nvPr>
        </p:nvSpPr>
        <p:spPr/>
        <p:txBody>
          <a:bodyPr>
            <a:normAutofit/>
          </a:bodyPr>
          <a:lstStyle/>
          <a:p>
            <a:r>
              <a:rPr lang="en-US" dirty="0" smtClean="0"/>
              <a:t>Morality of Infants</a:t>
            </a:r>
          </a:p>
          <a:p>
            <a:pPr lvl="1"/>
            <a:r>
              <a:rPr lang="en-US" dirty="0" smtClean="0"/>
              <a:t>Infants will learn to imitate the moral                </a:t>
            </a:r>
            <a:r>
              <a:rPr lang="en-US" sz="2100" dirty="0" smtClean="0"/>
              <a:t>standards of their caregivers. They understand “Good” &amp; “Bad” behavior, along with consequences</a:t>
            </a:r>
            <a:endParaRPr lang="en-US" sz="2100" dirty="0"/>
          </a:p>
          <a:p>
            <a:pPr lvl="1"/>
            <a:r>
              <a:rPr lang="en-US" dirty="0" smtClean="0"/>
              <a:t>A study was done to determine if morality is innate or learned</a:t>
            </a:r>
          </a:p>
          <a:p>
            <a:pPr lvl="1"/>
            <a:r>
              <a:rPr lang="en-US" dirty="0" smtClean="0"/>
              <a:t>Showed infants puppet shapes – one shape was trying to get up a hill.  Infants were shown one shaped helping it go up the hill and another hindered the shape from going up the hill</a:t>
            </a:r>
            <a:endParaRPr lang="en-US" dirty="0"/>
          </a:p>
          <a:p>
            <a:pPr lvl="1"/>
            <a:r>
              <a:rPr lang="en-US" dirty="0" smtClean="0"/>
              <a:t>Results determined that 6-10 month olds are able to make evaluations of others, especially that of trust, because of the observations made during this puppet study</a:t>
            </a:r>
          </a:p>
          <a:p>
            <a:pPr lvl="1"/>
            <a:endParaRPr lang="en-US" dirty="0" smtClean="0"/>
          </a:p>
          <a:p>
            <a:pPr lvl="1"/>
            <a:endParaRPr lang="en-US" dirty="0"/>
          </a:p>
        </p:txBody>
      </p:sp>
      <p:pic>
        <p:nvPicPr>
          <p:cNvPr id="8194" name="Picture 2" descr="C:\Users\Owner\AppData\Local\Microsoft\Windows\Temporary Internet Files\Content.IE5\XLNAIRY9\MC90013670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6999" y="838200"/>
            <a:ext cx="2238371" cy="1732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58002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Morality and Spirituality of Infants</a:t>
            </a:r>
            <a:br>
              <a:rPr lang="en-US" dirty="0" smtClean="0"/>
            </a:b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Spirituality</a:t>
            </a:r>
          </a:p>
          <a:p>
            <a:pPr lvl="1"/>
            <a:r>
              <a:rPr lang="en-US" dirty="0" smtClean="0"/>
              <a:t>Babies are Baptized in some religions during early infancy (Ex. Catholic)</a:t>
            </a:r>
          </a:p>
          <a:p>
            <a:pPr lvl="1"/>
            <a:r>
              <a:rPr lang="en-US" dirty="0" smtClean="0"/>
              <a:t>In the Jewish tradition, babies are circumcised on their 8</a:t>
            </a:r>
            <a:r>
              <a:rPr lang="en-US" baseline="30000" dirty="0" smtClean="0"/>
              <a:t>th</a:t>
            </a:r>
            <a:r>
              <a:rPr lang="en-US" dirty="0" smtClean="0"/>
              <a:t> day of life</a:t>
            </a:r>
          </a:p>
          <a:p>
            <a:pPr lvl="1"/>
            <a:r>
              <a:rPr lang="en-US" dirty="0" smtClean="0"/>
              <a:t>Hindu </a:t>
            </a:r>
          </a:p>
          <a:p>
            <a:pPr lvl="2"/>
            <a:r>
              <a:rPr lang="en-US" dirty="0" err="1" smtClean="0"/>
              <a:t>Jatakarma</a:t>
            </a:r>
            <a:r>
              <a:rPr lang="en-US" dirty="0" smtClean="0"/>
              <a:t> </a:t>
            </a:r>
            <a:r>
              <a:rPr lang="en-US" dirty="0" err="1" smtClean="0"/>
              <a:t>samskara</a:t>
            </a:r>
            <a:r>
              <a:rPr lang="en-US" dirty="0" smtClean="0"/>
              <a:t> immediately at birth </a:t>
            </a:r>
          </a:p>
          <a:p>
            <a:pPr lvl="2"/>
            <a:r>
              <a:rPr lang="en-US" dirty="0" err="1" smtClean="0"/>
              <a:t>Namakarana</a:t>
            </a:r>
            <a:r>
              <a:rPr lang="en-US" dirty="0" smtClean="0"/>
              <a:t> on the 10</a:t>
            </a:r>
            <a:r>
              <a:rPr lang="en-US" baseline="30000" dirty="0" smtClean="0"/>
              <a:t>th</a:t>
            </a:r>
            <a:r>
              <a:rPr lang="en-US" dirty="0" smtClean="0"/>
              <a:t>-12</a:t>
            </a:r>
            <a:r>
              <a:rPr lang="en-US" baseline="30000" dirty="0" smtClean="0"/>
              <a:t>th</a:t>
            </a:r>
            <a:r>
              <a:rPr lang="en-US" dirty="0" smtClean="0"/>
              <a:t> day – a ceremony</a:t>
            </a:r>
          </a:p>
          <a:p>
            <a:pPr marL="731520" lvl="2" indent="0">
              <a:buNone/>
            </a:pPr>
            <a:r>
              <a:rPr lang="en-US" dirty="0"/>
              <a:t>	</a:t>
            </a:r>
            <a:r>
              <a:rPr lang="en-US" dirty="0" smtClean="0"/>
              <a:t> likened to Baptism</a:t>
            </a:r>
          </a:p>
          <a:p>
            <a:pPr lvl="1"/>
            <a:r>
              <a:rPr lang="en-US" dirty="0" smtClean="0"/>
              <a:t>Muslim</a:t>
            </a:r>
          </a:p>
          <a:p>
            <a:pPr lvl="2"/>
            <a:r>
              <a:rPr lang="en-US" dirty="0" smtClean="0"/>
              <a:t>The father whispers the </a:t>
            </a:r>
            <a:r>
              <a:rPr lang="en-US" dirty="0" err="1" smtClean="0"/>
              <a:t>adhaan</a:t>
            </a:r>
            <a:r>
              <a:rPr lang="en-US" dirty="0" smtClean="0"/>
              <a:t> into the infants right ear so that this is the first words the infant hears.</a:t>
            </a:r>
          </a:p>
          <a:p>
            <a:pPr lvl="2"/>
            <a:r>
              <a:rPr lang="en-US" dirty="0" smtClean="0"/>
              <a:t>On the 7</a:t>
            </a:r>
            <a:r>
              <a:rPr lang="en-US" baseline="30000" dirty="0" smtClean="0"/>
              <a:t>th</a:t>
            </a:r>
            <a:r>
              <a:rPr lang="en-US" dirty="0" smtClean="0"/>
              <a:t> day the baby’s head is shaved (may also be done in Hindu religions)</a:t>
            </a:r>
          </a:p>
          <a:p>
            <a:pPr lvl="2"/>
            <a:r>
              <a:rPr lang="en-US" dirty="0" smtClean="0"/>
              <a:t>Baby boys are circumcised at 7 days old</a:t>
            </a:r>
          </a:p>
          <a:p>
            <a:pPr lvl="2"/>
            <a:r>
              <a:rPr lang="en-US" dirty="0" smtClean="0"/>
              <a:t>The baby’s name is chosen on the 7</a:t>
            </a:r>
            <a:r>
              <a:rPr lang="en-US" baseline="30000" dirty="0" smtClean="0"/>
              <a:t>th</a:t>
            </a:r>
            <a:r>
              <a:rPr lang="en-US" dirty="0" smtClean="0"/>
              <a:t> day                                and the </a:t>
            </a:r>
            <a:r>
              <a:rPr lang="en-US" dirty="0" err="1" smtClean="0"/>
              <a:t>ageegah</a:t>
            </a:r>
            <a:r>
              <a:rPr lang="en-US" dirty="0" smtClean="0"/>
              <a:t> celebration  is prepared</a:t>
            </a:r>
          </a:p>
          <a:p>
            <a:pPr lvl="1"/>
            <a:endParaRPr lang="en-US" dirty="0" smtClean="0"/>
          </a:p>
          <a:p>
            <a:pPr lvl="1"/>
            <a:endParaRPr lang="en-US" dirty="0" smtClean="0"/>
          </a:p>
          <a:p>
            <a:pPr lvl="1"/>
            <a:endParaRPr lang="en-US" dirty="0" smtClean="0"/>
          </a:p>
          <a:p>
            <a:pPr lvl="1"/>
            <a:endParaRPr lang="en-US" dirty="0"/>
          </a:p>
        </p:txBody>
      </p:sp>
      <p:pic>
        <p:nvPicPr>
          <p:cNvPr id="7170" name="Picture 2" descr="C:\Users\Owner\AppData\Local\Microsoft\Windows\Temporary Internet Files\Content.IE5\R2R6N9Y8\MC90004795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0" y="914400"/>
            <a:ext cx="1867767" cy="1430883"/>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Users\Owner\AppData\Local\Microsoft\Windows\Temporary Internet Files\Content.IE5\XLNAIRY9\MC90043345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91200" y="5105400"/>
            <a:ext cx="1447800" cy="164535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C:\Users\Owner\AppData\Local\Microsoft\Windows\Temporary Internet Files\Content.IE5\CHAE7COX\MC900057133[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05600" y="3048000"/>
            <a:ext cx="1810512" cy="10570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54693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Infant Nutrition</a:t>
            </a:r>
            <a:endParaRPr lang="en-US" dirty="0"/>
          </a:p>
        </p:txBody>
      </p:sp>
      <p:sp>
        <p:nvSpPr>
          <p:cNvPr id="3" name="Content Placeholder 2"/>
          <p:cNvSpPr>
            <a:spLocks noGrp="1"/>
          </p:cNvSpPr>
          <p:nvPr>
            <p:ph sz="quarter" idx="1"/>
          </p:nvPr>
        </p:nvSpPr>
        <p:spPr/>
        <p:txBody>
          <a:bodyPr/>
          <a:lstStyle/>
          <a:p>
            <a:r>
              <a:rPr lang="en-US" dirty="0" smtClean="0"/>
              <a:t>0-6 months: human milk or iron fortified formula only</a:t>
            </a:r>
          </a:p>
          <a:p>
            <a:r>
              <a:rPr lang="en-US" dirty="0" smtClean="0"/>
              <a:t>Can begin iron fortified infant cereal around 7 months</a:t>
            </a:r>
          </a:p>
          <a:p>
            <a:pPr lvl="1"/>
            <a:r>
              <a:rPr lang="en-US" dirty="0" smtClean="0"/>
              <a:t>Can be mixed fruit juice so that vitamin C can enhance iron absorption</a:t>
            </a:r>
          </a:p>
          <a:p>
            <a:r>
              <a:rPr lang="en-US" dirty="0" smtClean="0"/>
              <a:t>By 8-9 months finger foods like cooked veggies, raw fruit or cheese can be started</a:t>
            </a:r>
          </a:p>
          <a:p>
            <a:r>
              <a:rPr lang="en-US" dirty="0" smtClean="0"/>
              <a:t>By one year well cooked table foods can be given</a:t>
            </a:r>
          </a:p>
        </p:txBody>
      </p:sp>
      <p:pic>
        <p:nvPicPr>
          <p:cNvPr id="4" name="Picture 3" descr="untitled6.png"/>
          <p:cNvPicPr>
            <a:picLocks noChangeAspect="1"/>
          </p:cNvPicPr>
          <p:nvPr/>
        </p:nvPicPr>
        <p:blipFill>
          <a:blip r:embed="rId2" cstate="print"/>
          <a:stretch>
            <a:fillRect/>
          </a:stretch>
        </p:blipFill>
        <p:spPr>
          <a:xfrm>
            <a:off x="2514600" y="4876800"/>
            <a:ext cx="3505200" cy="1743075"/>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Activities of Daily Living</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Infant-</a:t>
            </a:r>
          </a:p>
          <a:p>
            <a:pPr lvl="1"/>
            <a:r>
              <a:rPr lang="en-US" dirty="0" smtClean="0"/>
              <a:t>Fine motor control</a:t>
            </a:r>
          </a:p>
          <a:p>
            <a:pPr lvl="2"/>
            <a:r>
              <a:rPr lang="en-US" dirty="0" smtClean="0"/>
              <a:t>At birth infants hands remain closed at rest and they will grab objects placed in their hand by reflex.</a:t>
            </a:r>
          </a:p>
          <a:p>
            <a:pPr lvl="2"/>
            <a:r>
              <a:rPr lang="en-US" dirty="0" smtClean="0"/>
              <a:t>By age 2-3 months the infant will have voluntary control of his/her grasp reflex</a:t>
            </a:r>
          </a:p>
          <a:p>
            <a:pPr lvl="2"/>
            <a:r>
              <a:rPr lang="en-US" dirty="0" smtClean="0"/>
              <a:t>At 8-9 month the infant will start to develop crude pincher grasps with thumb and index finger.</a:t>
            </a:r>
          </a:p>
          <a:p>
            <a:pPr lvl="2"/>
            <a:r>
              <a:rPr lang="en-US" dirty="0" smtClean="0"/>
              <a:t>By 1 year the pincher grasp is well tuned with the infant and they will begin to build with blocks and can actively pick up small objects with ease.  </a:t>
            </a:r>
            <a:endParaRPr lang="en-US" dirty="0"/>
          </a:p>
          <a:p>
            <a:pPr marL="457200" lvl="1" indent="0">
              <a:buNone/>
            </a:pPr>
            <a:endParaRPr lang="en-US" dirty="0" smtClean="0"/>
          </a:p>
          <a:p>
            <a:pPr marL="457200" lvl="1" indent="0">
              <a:buNone/>
            </a:pPr>
            <a:r>
              <a:rPr lang="en-US" dirty="0" smtClean="0"/>
              <a:t>Gross Motor Control</a:t>
            </a:r>
          </a:p>
          <a:p>
            <a:pPr marL="457200" lvl="1" indent="0">
              <a:buNone/>
            </a:pPr>
            <a:r>
              <a:rPr lang="en-US" dirty="0"/>
              <a:t>	</a:t>
            </a:r>
            <a:r>
              <a:rPr lang="en-US" dirty="0" smtClean="0"/>
              <a:t>Head Control</a:t>
            </a:r>
          </a:p>
          <a:p>
            <a:pPr marL="457200" lvl="1" indent="0">
              <a:buNone/>
            </a:pPr>
            <a:r>
              <a:rPr lang="en-US" dirty="0"/>
              <a:t>		</a:t>
            </a:r>
            <a:r>
              <a:rPr lang="en-US" dirty="0" smtClean="0"/>
              <a:t>at birth infants have not ability to lift their head </a:t>
            </a:r>
          </a:p>
          <a:p>
            <a:pPr marL="457200" lvl="1" indent="0">
              <a:buNone/>
            </a:pPr>
            <a:r>
              <a:rPr lang="en-US" dirty="0"/>
              <a:t>	</a:t>
            </a:r>
            <a:r>
              <a:rPr lang="en-US" dirty="0" smtClean="0"/>
              <a:t>	this is why they are at a great risk for SIDS.</a:t>
            </a:r>
          </a:p>
          <a:p>
            <a:pPr marL="457200" lvl="1" indent="0">
              <a:buNone/>
            </a:pPr>
            <a:r>
              <a:rPr lang="en-US" dirty="0"/>
              <a:t>	</a:t>
            </a:r>
            <a:r>
              <a:rPr lang="en-US" dirty="0" smtClean="0"/>
              <a:t>	By 4 months an infant can hold head at 90 degrees</a:t>
            </a:r>
          </a:p>
          <a:p>
            <a:pPr marL="457200" lvl="1" indent="0">
              <a:buNone/>
            </a:pPr>
            <a:r>
              <a:rPr lang="en-US" dirty="0"/>
              <a:t>	</a:t>
            </a:r>
            <a:r>
              <a:rPr lang="en-US" dirty="0" smtClean="0"/>
              <a:t>Rolling over</a:t>
            </a:r>
          </a:p>
          <a:p>
            <a:pPr marL="457200" lvl="1" indent="0">
              <a:buNone/>
            </a:pPr>
            <a:r>
              <a:rPr lang="en-US" dirty="0"/>
              <a:t>	</a:t>
            </a:r>
            <a:r>
              <a:rPr lang="en-US" dirty="0" smtClean="0"/>
              <a:t>	Infant can roll from back to stomach at 5 months but not 		stomach to back till six months.  Another risk for SIDS.</a:t>
            </a:r>
          </a:p>
          <a:p>
            <a:pPr marL="457200" lvl="1" indent="0">
              <a:buNone/>
            </a:pPr>
            <a:r>
              <a:rPr lang="en-US" dirty="0"/>
              <a:t>	</a:t>
            </a:r>
            <a:r>
              <a:rPr lang="en-US" dirty="0" smtClean="0"/>
              <a:t>Sitting</a:t>
            </a:r>
          </a:p>
          <a:p>
            <a:pPr marL="457200" lvl="1" indent="0">
              <a:buNone/>
            </a:pPr>
            <a:r>
              <a:rPr lang="en-US" dirty="0"/>
              <a:t>	</a:t>
            </a:r>
            <a:r>
              <a:rPr lang="en-US" dirty="0" smtClean="0"/>
              <a:t>	By 4 months Infants can sit with support.  By 7 months they 		can sit unsupported.</a:t>
            </a:r>
          </a:p>
          <a:p>
            <a:pPr marL="91440" indent="0">
              <a:buNone/>
            </a:pPr>
            <a:r>
              <a:rPr lang="en-US" dirty="0"/>
              <a:t>	</a:t>
            </a:r>
            <a:r>
              <a:rPr lang="en-US" dirty="0" smtClean="0"/>
              <a:t>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lvl="2"/>
            <a:r>
              <a:rPr lang="en-US" dirty="0" smtClean="0"/>
              <a:t>Locomotion</a:t>
            </a:r>
          </a:p>
          <a:p>
            <a:pPr lvl="3">
              <a:buFont typeface="Arial" pitchFamily="34" charset="0"/>
              <a:buChar char="•"/>
            </a:pPr>
            <a:r>
              <a:rPr lang="en-US" dirty="0" smtClean="0"/>
              <a:t>Arm strength develops first in infants </a:t>
            </a:r>
          </a:p>
          <a:p>
            <a:pPr lvl="4">
              <a:buFont typeface="Wingdings" pitchFamily="2" charset="2"/>
              <a:buChar char="q"/>
            </a:pPr>
            <a:r>
              <a:rPr lang="en-US" dirty="0" smtClean="0"/>
              <a:t>6-7 months able to push self backwards</a:t>
            </a:r>
          </a:p>
          <a:p>
            <a:pPr lvl="4">
              <a:buFont typeface="Wingdings" pitchFamily="2" charset="2"/>
              <a:buChar char="q"/>
            </a:pPr>
            <a:r>
              <a:rPr lang="en-US" dirty="0" smtClean="0"/>
              <a:t>9 months can crawl with belly on floor increasing quickly to creeping with belly off floor</a:t>
            </a:r>
          </a:p>
          <a:p>
            <a:pPr lvl="4">
              <a:buFont typeface="Wingdings" pitchFamily="2" charset="2"/>
              <a:buChar char="q"/>
            </a:pPr>
            <a:r>
              <a:rPr lang="en-US" dirty="0" smtClean="0"/>
              <a:t>11 months most infants able to stand and walk w/ the use of furniture</a:t>
            </a:r>
          </a:p>
          <a:p>
            <a:pPr lvl="4">
              <a:buFont typeface="Wingdings" pitchFamily="2" charset="2"/>
              <a:buChar char="q"/>
            </a:pPr>
            <a:r>
              <a:rPr lang="en-US" dirty="0" smtClean="0"/>
              <a:t>Around 12 months child may be taking first stand alone steps</a:t>
            </a:r>
            <a:endParaRPr lang="en-US" dirty="0"/>
          </a:p>
          <a:p>
            <a:pPr lvl="4">
              <a:buFont typeface="Wingdings" pitchFamily="2" charset="2"/>
              <a:buChar char="q"/>
            </a:pPr>
            <a:endParaRPr lang="en-US" dirty="0" smtClean="0"/>
          </a:p>
          <a:p>
            <a:pPr marL="1280160" lvl="4" indent="0">
              <a:buNone/>
            </a:pPr>
            <a:r>
              <a:rPr lang="en-US" dirty="0" smtClean="0"/>
              <a:t>The best way to promote an infant to reaching these mile stones is to allow your baby to be active and play with them.</a:t>
            </a:r>
          </a:p>
        </p:txBody>
      </p:sp>
    </p:spTree>
    <p:extLst>
      <p:ext uri="{BB962C8B-B14F-4D97-AF65-F5344CB8AC3E}">
        <p14:creationId xmlns:p14="http://schemas.microsoft.com/office/powerpoint/2010/main" val="42333259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Toddler</a:t>
            </a:r>
          </a:p>
          <a:p>
            <a:pPr lvl="1"/>
            <a:r>
              <a:rPr lang="en-US" dirty="0" smtClean="0"/>
              <a:t>Gross motor function-Locomotion is the big one</a:t>
            </a:r>
          </a:p>
          <a:p>
            <a:pPr lvl="2"/>
            <a:r>
              <a:rPr lang="en-US" dirty="0" smtClean="0"/>
              <a:t>12-13 months will walk with wide base.</a:t>
            </a:r>
          </a:p>
          <a:p>
            <a:pPr lvl="2"/>
            <a:r>
              <a:rPr lang="en-US" dirty="0" smtClean="0"/>
              <a:t>18 months begin running and falling very easily  </a:t>
            </a:r>
          </a:p>
          <a:p>
            <a:pPr lvl="2"/>
            <a:r>
              <a:rPr lang="en-US" dirty="0" smtClean="0"/>
              <a:t>2-21/2 years will develop skills of climbing stairs using alternate feet, jumping w/ both feet, and walking for few steps on tip toes.</a:t>
            </a:r>
          </a:p>
          <a:p>
            <a:pPr marL="731520" lvl="2" indent="0">
              <a:buNone/>
            </a:pPr>
            <a:endParaRPr lang="en-US" dirty="0" smtClean="0"/>
          </a:p>
        </p:txBody>
      </p:sp>
    </p:spTree>
    <p:extLst>
      <p:ext uri="{BB962C8B-B14F-4D97-AF65-F5344CB8AC3E}">
        <p14:creationId xmlns:p14="http://schemas.microsoft.com/office/powerpoint/2010/main" val="7473579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Fine Motor Skills</a:t>
            </a:r>
          </a:p>
          <a:p>
            <a:pPr lvl="1"/>
            <a:r>
              <a:rPr lang="en-US" dirty="0" smtClean="0"/>
              <a:t>By 12 months they can pick up small objects</a:t>
            </a:r>
          </a:p>
          <a:p>
            <a:pPr lvl="1"/>
            <a:r>
              <a:rPr lang="en-US" dirty="0" smtClean="0"/>
              <a:t>By 15 months they are able to place small objects in holes (keep close eye on electrical outlets)</a:t>
            </a:r>
          </a:p>
          <a:p>
            <a:pPr lvl="1"/>
            <a:r>
              <a:rPr lang="en-US" dirty="0" smtClean="0"/>
              <a:t>By 18 months toddlers will throw objects without falling over.</a:t>
            </a:r>
          </a:p>
          <a:p>
            <a:pPr lvl="1"/>
            <a:endParaRPr lang="en-US" dirty="0"/>
          </a:p>
          <a:p>
            <a:pPr marL="365760" lvl="1" indent="0">
              <a:buNone/>
            </a:pPr>
            <a:r>
              <a:rPr lang="en-US" dirty="0" smtClean="0"/>
              <a:t>Promoting exercise through play and toy selection will enhance toddlers Gross and Fine Motor Development</a:t>
            </a:r>
            <a:endParaRPr lang="en-US" dirty="0"/>
          </a:p>
        </p:txBody>
      </p:sp>
    </p:spTree>
    <p:extLst>
      <p:ext uri="{BB962C8B-B14F-4D97-AF65-F5344CB8AC3E}">
        <p14:creationId xmlns:p14="http://schemas.microsoft.com/office/powerpoint/2010/main" val="3467378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 </a:t>
            </a:r>
            <a:br>
              <a:rPr lang="en-US" dirty="0" smtClean="0"/>
            </a:br>
            <a:r>
              <a:rPr lang="en-US" dirty="0" smtClean="0"/>
              <a:t>Height</a:t>
            </a:r>
            <a:endParaRPr lang="en-US" dirty="0"/>
          </a:p>
        </p:txBody>
      </p:sp>
      <p:sp>
        <p:nvSpPr>
          <p:cNvPr id="3" name="Content Placeholder 2"/>
          <p:cNvSpPr>
            <a:spLocks noGrp="1"/>
          </p:cNvSpPr>
          <p:nvPr>
            <p:ph sz="quarter" idx="1"/>
          </p:nvPr>
        </p:nvSpPr>
        <p:spPr/>
        <p:txBody>
          <a:bodyPr/>
          <a:lstStyle/>
          <a:p>
            <a:pPr lvl="1"/>
            <a:r>
              <a:rPr lang="en-US" dirty="0" smtClean="0"/>
              <a:t>Average height at 6 months is 25 ½ inches</a:t>
            </a:r>
          </a:p>
          <a:p>
            <a:pPr lvl="2"/>
            <a:r>
              <a:rPr lang="en-US" dirty="0" smtClean="0"/>
              <a:t>Growth is most rapid during first 6 months</a:t>
            </a:r>
          </a:p>
          <a:p>
            <a:pPr lvl="1"/>
            <a:r>
              <a:rPr lang="en-US" dirty="0" smtClean="0"/>
              <a:t>Average height at 12 months is 29 inches</a:t>
            </a:r>
          </a:p>
          <a:p>
            <a:pPr lvl="2"/>
            <a:r>
              <a:rPr lang="en-US" dirty="0" smtClean="0"/>
              <a:t>Growth rate slows greatly after 6 months</a:t>
            </a:r>
          </a:p>
          <a:p>
            <a:pPr>
              <a:buNone/>
            </a:pPr>
            <a:endParaRPr lang="en-US" dirty="0"/>
          </a:p>
        </p:txBody>
      </p:sp>
      <p:pic>
        <p:nvPicPr>
          <p:cNvPr id="4" name="Picture 3" descr="imagesCAYQ1GIB.jpg"/>
          <p:cNvPicPr>
            <a:picLocks noChangeAspect="1"/>
          </p:cNvPicPr>
          <p:nvPr/>
        </p:nvPicPr>
        <p:blipFill>
          <a:blip r:embed="rId2" cstate="print"/>
          <a:stretch>
            <a:fillRect/>
          </a:stretch>
        </p:blipFill>
        <p:spPr>
          <a:xfrm>
            <a:off x="838200" y="3810000"/>
            <a:ext cx="3177117" cy="2257425"/>
          </a:xfrm>
          <a:prstGeom prst="rect">
            <a:avLst/>
          </a:prstGeom>
        </p:spPr>
      </p:pic>
      <p:pic>
        <p:nvPicPr>
          <p:cNvPr id="5" name="Picture 4" descr="imagesCAZD5B01.jpg"/>
          <p:cNvPicPr>
            <a:picLocks noChangeAspect="1"/>
          </p:cNvPicPr>
          <p:nvPr/>
        </p:nvPicPr>
        <p:blipFill>
          <a:blip r:embed="rId3" cstate="print"/>
          <a:stretch>
            <a:fillRect/>
          </a:stretch>
        </p:blipFill>
        <p:spPr>
          <a:xfrm>
            <a:off x="4953000" y="3429000"/>
            <a:ext cx="2533650" cy="2819400"/>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Preschool</a:t>
            </a:r>
          </a:p>
          <a:p>
            <a:pPr lvl="1"/>
            <a:r>
              <a:rPr lang="en-US" dirty="0" smtClean="0"/>
              <a:t>Gross Motor</a:t>
            </a:r>
          </a:p>
          <a:p>
            <a:pPr lvl="2"/>
            <a:r>
              <a:rPr lang="en-US" dirty="0" smtClean="0"/>
              <a:t>Run, jump, climb </a:t>
            </a:r>
          </a:p>
          <a:p>
            <a:pPr lvl="2"/>
            <a:r>
              <a:rPr lang="en-US" dirty="0" smtClean="0"/>
              <a:t>Riding tricycle, skating, and swimming</a:t>
            </a:r>
          </a:p>
          <a:p>
            <a:pPr lvl="3"/>
            <a:r>
              <a:rPr lang="en-US" dirty="0" smtClean="0"/>
              <a:t>These activities provide development of muscles and coordination along with teach the child about safety.</a:t>
            </a:r>
          </a:p>
          <a:p>
            <a:pPr lvl="2"/>
            <a:r>
              <a:rPr lang="en-US" dirty="0" smtClean="0"/>
              <a:t>At this age children have a great imagination and love to play with things we may view as junk (boxes, dirt, sticks, etc..) Associative play is developed with peers at this point and social skills begin to develop </a:t>
            </a:r>
            <a:endParaRPr lang="en-US" dirty="0"/>
          </a:p>
        </p:txBody>
      </p:sp>
    </p:spTree>
    <p:extLst>
      <p:ext uri="{BB962C8B-B14F-4D97-AF65-F5344CB8AC3E}">
        <p14:creationId xmlns:p14="http://schemas.microsoft.com/office/powerpoint/2010/main" val="31646640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Fine Motor</a:t>
            </a:r>
          </a:p>
          <a:p>
            <a:pPr lvl="1"/>
            <a:r>
              <a:rPr lang="en-US" dirty="0" smtClean="0"/>
              <a:t>Manipulative, constructive, creative, and educational toy will help child develop fine motor skills and self expression.</a:t>
            </a:r>
          </a:p>
          <a:p>
            <a:pPr lvl="1"/>
            <a:r>
              <a:rPr lang="en-US" dirty="0" smtClean="0"/>
              <a:t>By preschool most children can dress themselves (yet some choose not to)</a:t>
            </a:r>
          </a:p>
        </p:txBody>
      </p:sp>
    </p:spTree>
    <p:extLst>
      <p:ext uri="{BB962C8B-B14F-4D97-AF65-F5344CB8AC3E}">
        <p14:creationId xmlns:p14="http://schemas.microsoft.com/office/powerpoint/2010/main" val="31406605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School Age</a:t>
            </a:r>
          </a:p>
          <a:p>
            <a:pPr lvl="1"/>
            <a:r>
              <a:rPr lang="en-US" dirty="0" smtClean="0"/>
              <a:t>All Motor skills</a:t>
            </a:r>
          </a:p>
          <a:p>
            <a:pPr lvl="2"/>
            <a:r>
              <a:rPr lang="en-US" dirty="0" smtClean="0"/>
              <a:t>Children's dexterity, gracefulness, and poise is developed during this period.  </a:t>
            </a:r>
          </a:p>
          <a:p>
            <a:pPr lvl="2"/>
            <a:r>
              <a:rPr lang="en-US" dirty="0" smtClean="0"/>
              <a:t>Develops very smooth fine motor skills</a:t>
            </a:r>
          </a:p>
          <a:p>
            <a:pPr lvl="2"/>
            <a:r>
              <a:rPr lang="en-US" dirty="0" smtClean="0"/>
              <a:t>During the pubescent years their posture will become more similar to that of an adult.</a:t>
            </a:r>
          </a:p>
          <a:p>
            <a:pPr lvl="2"/>
            <a:endParaRPr lang="en-US" dirty="0"/>
          </a:p>
          <a:p>
            <a:pPr lvl="1"/>
            <a:r>
              <a:rPr lang="en-US" dirty="0" smtClean="0"/>
              <a:t>This is the time when many new activities can be explored and taught to children.</a:t>
            </a:r>
          </a:p>
          <a:p>
            <a:pPr lvl="2"/>
            <a:r>
              <a:rPr lang="en-US" dirty="0" smtClean="0"/>
              <a:t>Household chores</a:t>
            </a:r>
            <a:endParaRPr lang="en-US" dirty="0"/>
          </a:p>
          <a:p>
            <a:pPr lvl="2"/>
            <a:r>
              <a:rPr lang="en-US" dirty="0" smtClean="0"/>
              <a:t>Independence begins here.  Certain need can be done on own and should be encouraged (preparing food, choosing clothing, etc.</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dirty="0" smtClean="0"/>
              <a:t>Adolescents</a:t>
            </a:r>
          </a:p>
          <a:p>
            <a:pPr lvl="1"/>
            <a:r>
              <a:rPr lang="en-US" dirty="0" smtClean="0"/>
              <a:t>Education about what is going on with their bodies.</a:t>
            </a:r>
          </a:p>
          <a:p>
            <a:pPr lvl="1"/>
            <a:r>
              <a:rPr lang="en-US" dirty="0" smtClean="0"/>
              <a:t>Psychosocial Development</a:t>
            </a:r>
          </a:p>
          <a:p>
            <a:pPr lvl="2"/>
            <a:r>
              <a:rPr lang="en-US" dirty="0" smtClean="0"/>
              <a:t>Group identity vs. alienation</a:t>
            </a:r>
          </a:p>
          <a:p>
            <a:pPr lvl="3"/>
            <a:r>
              <a:rPr lang="en-US" dirty="0" smtClean="0"/>
              <a:t>Autonomy </a:t>
            </a:r>
          </a:p>
          <a:p>
            <a:pPr lvl="1"/>
            <a:r>
              <a:rPr lang="en-US" dirty="0" smtClean="0"/>
              <a:t>Motor Skills become fully functioning during this time</a:t>
            </a:r>
          </a:p>
          <a:p>
            <a:pPr lvl="1"/>
            <a:r>
              <a:rPr lang="en-US" dirty="0" smtClean="0"/>
              <a:t>Life skill need to be taught during this time</a:t>
            </a:r>
            <a:endParaRPr lang="en-US" dirty="0"/>
          </a:p>
        </p:txBody>
      </p:sp>
    </p:spTree>
    <p:extLst>
      <p:ext uri="{BB962C8B-B14F-4D97-AF65-F5344CB8AC3E}">
        <p14:creationId xmlns:p14="http://schemas.microsoft.com/office/powerpoint/2010/main" val="25045837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Healthy Family Functioning</a:t>
            </a:r>
            <a:endParaRPr lang="en-US" dirty="0"/>
          </a:p>
        </p:txBody>
      </p:sp>
      <p:sp>
        <p:nvSpPr>
          <p:cNvPr id="3" name="Content Placeholder 2"/>
          <p:cNvSpPr>
            <a:spLocks noGrp="1"/>
          </p:cNvSpPr>
          <p:nvPr>
            <p:ph sz="quarter" idx="1"/>
          </p:nvPr>
        </p:nvSpPr>
        <p:spPr/>
        <p:txBody>
          <a:bodyPr/>
          <a:lstStyle/>
          <a:p>
            <a:r>
              <a:rPr lang="en-US" dirty="0" smtClean="0"/>
              <a:t>Infant</a:t>
            </a:r>
          </a:p>
          <a:p>
            <a:pPr lvl="1"/>
            <a:r>
              <a:rPr lang="en-US" dirty="0" smtClean="0"/>
              <a:t>Trust vs. Mistrust </a:t>
            </a:r>
          </a:p>
          <a:p>
            <a:pPr lvl="1"/>
            <a:r>
              <a:rPr lang="en-US" dirty="0" smtClean="0"/>
              <a:t>Interaction with all family members</a:t>
            </a:r>
          </a:p>
          <a:p>
            <a:pPr lvl="1"/>
            <a:r>
              <a:rPr lang="en-US" dirty="0" smtClean="0"/>
              <a:t>Sharing of tasks</a:t>
            </a:r>
          </a:p>
          <a:p>
            <a:pPr lvl="1"/>
            <a:r>
              <a:rPr lang="en-US" dirty="0" smtClean="0"/>
              <a:t>Sharing of time w/ and w/o infant</a:t>
            </a:r>
          </a:p>
          <a:p>
            <a:pPr lvl="1"/>
            <a:r>
              <a:rPr lang="en-US" dirty="0" smtClean="0"/>
              <a:t>Child care </a:t>
            </a:r>
            <a:endParaRPr lang="en-US" dirty="0"/>
          </a:p>
        </p:txBody>
      </p:sp>
    </p:spTree>
    <p:extLst>
      <p:ext uri="{BB962C8B-B14F-4D97-AF65-F5344CB8AC3E}">
        <p14:creationId xmlns:p14="http://schemas.microsoft.com/office/powerpoint/2010/main" val="30355788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Toddler</a:t>
            </a:r>
          </a:p>
          <a:p>
            <a:pPr lvl="1"/>
            <a:r>
              <a:rPr lang="en-US" dirty="0" smtClean="0"/>
              <a:t>Know child’s needs</a:t>
            </a:r>
          </a:p>
          <a:p>
            <a:pPr lvl="2"/>
            <a:r>
              <a:rPr lang="en-US" dirty="0" smtClean="0"/>
              <a:t>Use of fluoride</a:t>
            </a:r>
          </a:p>
          <a:p>
            <a:pPr lvl="2"/>
            <a:r>
              <a:rPr lang="en-US" dirty="0" smtClean="0"/>
              <a:t>Ritualism</a:t>
            </a:r>
          </a:p>
          <a:p>
            <a:pPr lvl="2"/>
            <a:r>
              <a:rPr lang="en-US" dirty="0" smtClean="0"/>
              <a:t>Discipline</a:t>
            </a:r>
          </a:p>
          <a:p>
            <a:pPr lvl="2"/>
            <a:r>
              <a:rPr lang="en-US" dirty="0" smtClean="0"/>
              <a:t>Companionship</a:t>
            </a:r>
          </a:p>
          <a:p>
            <a:pPr lvl="2"/>
            <a:r>
              <a:rPr lang="en-US" dirty="0" smtClean="0"/>
              <a:t>Importance of play</a:t>
            </a:r>
          </a:p>
          <a:p>
            <a:pPr lvl="2"/>
            <a:r>
              <a:rPr lang="en-US" dirty="0" smtClean="0"/>
              <a:t>Importance of parental breaks to decrease stress</a:t>
            </a:r>
          </a:p>
          <a:p>
            <a:pPr lvl="2"/>
            <a:endParaRPr lang="en-US" dirty="0"/>
          </a:p>
        </p:txBody>
      </p:sp>
    </p:spTree>
    <p:extLst>
      <p:ext uri="{BB962C8B-B14F-4D97-AF65-F5344CB8AC3E}">
        <p14:creationId xmlns:p14="http://schemas.microsoft.com/office/powerpoint/2010/main" val="10552716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Preschool</a:t>
            </a:r>
          </a:p>
          <a:p>
            <a:pPr lvl="1"/>
            <a:r>
              <a:rPr lang="en-US" dirty="0" smtClean="0"/>
              <a:t>Expect aggression and questioning of previous teaching</a:t>
            </a:r>
          </a:p>
          <a:p>
            <a:pPr lvl="1"/>
            <a:r>
              <a:rPr lang="en-US" dirty="0" smtClean="0"/>
              <a:t>Promote safety </a:t>
            </a:r>
          </a:p>
          <a:p>
            <a:pPr lvl="1"/>
            <a:r>
              <a:rPr lang="en-US" dirty="0"/>
              <a:t>M</a:t>
            </a:r>
            <a:r>
              <a:rPr lang="en-US" dirty="0" smtClean="0"/>
              <a:t>ore peer oriented activities </a:t>
            </a:r>
          </a:p>
          <a:p>
            <a:pPr lvl="1"/>
            <a:r>
              <a:rPr lang="en-US" dirty="0" smtClean="0"/>
              <a:t>Setting Limits</a:t>
            </a:r>
          </a:p>
          <a:p>
            <a:pPr lvl="1"/>
            <a:r>
              <a:rPr lang="en-US" dirty="0" smtClean="0"/>
              <a:t>Allow child to help w/ parental activities</a:t>
            </a:r>
            <a:endParaRPr lang="en-US" dirty="0"/>
          </a:p>
        </p:txBody>
      </p:sp>
    </p:spTree>
    <p:extLst>
      <p:ext uri="{BB962C8B-B14F-4D97-AF65-F5344CB8AC3E}">
        <p14:creationId xmlns:p14="http://schemas.microsoft.com/office/powerpoint/2010/main" val="11446718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School Age</a:t>
            </a:r>
          </a:p>
          <a:p>
            <a:pPr lvl="1"/>
            <a:r>
              <a:rPr lang="en-US" dirty="0" smtClean="0"/>
              <a:t>Safety Safety Safety </a:t>
            </a:r>
          </a:p>
          <a:p>
            <a:pPr lvl="1"/>
            <a:r>
              <a:rPr lang="en-US" dirty="0" smtClean="0"/>
              <a:t>Food Preferences</a:t>
            </a:r>
          </a:p>
          <a:p>
            <a:pPr lvl="1"/>
            <a:r>
              <a:rPr lang="en-US" dirty="0" smtClean="0"/>
              <a:t>Privacy</a:t>
            </a:r>
          </a:p>
          <a:p>
            <a:pPr lvl="1"/>
            <a:r>
              <a:rPr lang="en-US" dirty="0" smtClean="0"/>
              <a:t>Encourage Independence/ Limit Setting</a:t>
            </a:r>
          </a:p>
          <a:p>
            <a:pPr lvl="1"/>
            <a:r>
              <a:rPr lang="en-US" dirty="0" smtClean="0"/>
              <a:t>Physical/Intellectual activities</a:t>
            </a:r>
          </a:p>
          <a:p>
            <a:pPr lvl="1"/>
            <a:endParaRPr lang="en-US" dirty="0"/>
          </a:p>
        </p:txBody>
      </p:sp>
    </p:spTree>
    <p:extLst>
      <p:ext uri="{BB962C8B-B14F-4D97-AF65-F5344CB8AC3E}">
        <p14:creationId xmlns:p14="http://schemas.microsoft.com/office/powerpoint/2010/main" val="27670176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Adolescent</a:t>
            </a:r>
          </a:p>
          <a:p>
            <a:pPr lvl="1"/>
            <a:r>
              <a:rPr lang="en-US" dirty="0" smtClean="0"/>
              <a:t>Transition from protection/dependency to mutual affection and equality</a:t>
            </a:r>
          </a:p>
          <a:p>
            <a:pPr lvl="1"/>
            <a:r>
              <a:rPr lang="en-US" dirty="0" smtClean="0"/>
              <a:t>Autonomy</a:t>
            </a:r>
          </a:p>
          <a:p>
            <a:pPr lvl="1"/>
            <a:r>
              <a:rPr lang="en-US" dirty="0" smtClean="0"/>
              <a:t>Conflicts often occur</a:t>
            </a:r>
          </a:p>
          <a:p>
            <a:pPr lvl="1"/>
            <a:r>
              <a:rPr lang="en-US" dirty="0" smtClean="0"/>
              <a:t>Learn to listen and turn of protection/cuddling mode.</a:t>
            </a:r>
            <a:endParaRPr lang="en-US" dirty="0"/>
          </a:p>
        </p:txBody>
      </p:sp>
    </p:spTree>
    <p:extLst>
      <p:ext uri="{BB962C8B-B14F-4D97-AF65-F5344CB8AC3E}">
        <p14:creationId xmlns:p14="http://schemas.microsoft.com/office/powerpoint/2010/main" val="239626429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dirty="0"/>
          </a:p>
        </p:txBody>
      </p:sp>
    </p:spTree>
    <p:extLst>
      <p:ext uri="{BB962C8B-B14F-4D97-AF65-F5344CB8AC3E}">
        <p14:creationId xmlns:p14="http://schemas.microsoft.com/office/powerpoint/2010/main" val="4292273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Physical Growth Changes: </a:t>
            </a:r>
            <a:br>
              <a:rPr lang="en-US" dirty="0" smtClean="0"/>
            </a:br>
            <a:r>
              <a:rPr lang="en-US" dirty="0" smtClean="0"/>
              <a:t>Head &amp; Chest</a:t>
            </a:r>
            <a:endParaRPr lang="en-US" dirty="0"/>
          </a:p>
        </p:txBody>
      </p:sp>
      <p:sp>
        <p:nvSpPr>
          <p:cNvPr id="3" name="Content Placeholder 2"/>
          <p:cNvSpPr>
            <a:spLocks noGrp="1"/>
          </p:cNvSpPr>
          <p:nvPr>
            <p:ph sz="quarter" idx="1"/>
          </p:nvPr>
        </p:nvSpPr>
        <p:spPr/>
        <p:txBody>
          <a:bodyPr/>
          <a:lstStyle/>
          <a:p>
            <a:pPr lvl="1"/>
            <a:r>
              <a:rPr lang="en-US" dirty="0" smtClean="0"/>
              <a:t>Head growth is rapid </a:t>
            </a:r>
          </a:p>
          <a:p>
            <a:pPr lvl="2"/>
            <a:r>
              <a:rPr lang="en-US" dirty="0" smtClean="0"/>
              <a:t>By the end of first year, brain has increased in wt about 2 ½ times</a:t>
            </a:r>
          </a:p>
          <a:p>
            <a:pPr lvl="1"/>
            <a:r>
              <a:rPr lang="en-US" dirty="0" smtClean="0"/>
              <a:t>Chest assumes a more adult contour</a:t>
            </a:r>
          </a:p>
          <a:p>
            <a:pPr lvl="2"/>
            <a:r>
              <a:rPr lang="en-US" dirty="0" smtClean="0"/>
              <a:t>The width of the heart is approximately 55% of the chest width</a:t>
            </a:r>
          </a:p>
          <a:p>
            <a:pPr>
              <a:buNone/>
            </a:pPr>
            <a:endParaRPr lang="en-US" dirty="0"/>
          </a:p>
        </p:txBody>
      </p:sp>
      <p:pic>
        <p:nvPicPr>
          <p:cNvPr id="4" name="Picture 3" descr="imagesCA7HK52J.jpg"/>
          <p:cNvPicPr>
            <a:picLocks noChangeAspect="1"/>
          </p:cNvPicPr>
          <p:nvPr/>
        </p:nvPicPr>
        <p:blipFill>
          <a:blip r:embed="rId2" cstate="print"/>
          <a:stretch>
            <a:fillRect/>
          </a:stretch>
        </p:blipFill>
        <p:spPr>
          <a:xfrm>
            <a:off x="4191000" y="4191000"/>
            <a:ext cx="2486025" cy="1838325"/>
          </a:xfrm>
          <a:prstGeom prst="rect">
            <a:avLst/>
          </a:prstGeom>
        </p:spPr>
      </p:pic>
      <p:pic>
        <p:nvPicPr>
          <p:cNvPr id="5" name="Picture 4" descr="imagesCAHYCH3K.jpg"/>
          <p:cNvPicPr>
            <a:picLocks noChangeAspect="1"/>
          </p:cNvPicPr>
          <p:nvPr/>
        </p:nvPicPr>
        <p:blipFill>
          <a:blip r:embed="rId3" cstate="print"/>
          <a:stretch>
            <a:fillRect/>
          </a:stretch>
        </p:blipFill>
        <p:spPr>
          <a:xfrm>
            <a:off x="1219200" y="3505200"/>
            <a:ext cx="2057400" cy="3171351"/>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Physical Growth Changes</a:t>
            </a:r>
            <a:endParaRPr lang="en-US" dirty="0"/>
          </a:p>
        </p:txBody>
      </p:sp>
      <p:sp>
        <p:nvSpPr>
          <p:cNvPr id="3" name="Content Placeholder 2"/>
          <p:cNvSpPr>
            <a:spLocks noGrp="1"/>
          </p:cNvSpPr>
          <p:nvPr>
            <p:ph sz="quarter" idx="1"/>
          </p:nvPr>
        </p:nvSpPr>
        <p:spPr/>
        <p:txBody>
          <a:bodyPr>
            <a:normAutofit/>
          </a:bodyPr>
          <a:lstStyle/>
          <a:p>
            <a:r>
              <a:rPr lang="en-US" dirty="0" smtClean="0"/>
              <a:t>By 2 months the posterior fontanel closes</a:t>
            </a:r>
          </a:p>
          <a:p>
            <a:pPr lvl="1"/>
            <a:r>
              <a:rPr lang="en-US" dirty="0" smtClean="0"/>
              <a:t>By 12 months the anterior fontanel is almost closed</a:t>
            </a:r>
          </a:p>
          <a:p>
            <a:r>
              <a:rPr lang="en-US" dirty="0" smtClean="0"/>
              <a:t>At 4 months of age drooling begins</a:t>
            </a:r>
          </a:p>
          <a:p>
            <a:pPr lvl="1"/>
            <a:r>
              <a:rPr lang="en-US" dirty="0" smtClean="0"/>
              <a:t>Followed by beginning tooth eruption at 5 months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pic>
        <p:nvPicPr>
          <p:cNvPr id="6" name="Picture 5" descr="imagesCAJK1BAY.jpg"/>
          <p:cNvPicPr>
            <a:picLocks noChangeAspect="1"/>
          </p:cNvPicPr>
          <p:nvPr/>
        </p:nvPicPr>
        <p:blipFill>
          <a:blip r:embed="rId2" cstate="print"/>
          <a:stretch>
            <a:fillRect/>
          </a:stretch>
        </p:blipFill>
        <p:spPr>
          <a:xfrm>
            <a:off x="4876800" y="3505200"/>
            <a:ext cx="2628900" cy="1743075"/>
          </a:xfrm>
          <a:prstGeom prst="rect">
            <a:avLst/>
          </a:prstGeom>
        </p:spPr>
      </p:pic>
      <p:pic>
        <p:nvPicPr>
          <p:cNvPr id="7" name="Picture 6" descr="imagesCAM6P0M1.jpg"/>
          <p:cNvPicPr>
            <a:picLocks noChangeAspect="1"/>
          </p:cNvPicPr>
          <p:nvPr/>
        </p:nvPicPr>
        <p:blipFill>
          <a:blip r:embed="rId3" cstate="print"/>
          <a:stretch>
            <a:fillRect/>
          </a:stretch>
        </p:blipFill>
        <p:spPr>
          <a:xfrm>
            <a:off x="1600200" y="3962400"/>
            <a:ext cx="2286000" cy="146685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Physical Growth Changes:</a:t>
            </a:r>
            <a:br>
              <a:rPr lang="en-US" dirty="0" smtClean="0"/>
            </a:br>
            <a:r>
              <a:rPr lang="en-US" dirty="0" smtClean="0"/>
              <a:t>Teething</a:t>
            </a:r>
            <a:endParaRPr lang="en-US" dirty="0"/>
          </a:p>
        </p:txBody>
      </p:sp>
      <p:sp>
        <p:nvSpPr>
          <p:cNvPr id="3" name="Content Placeholder 2"/>
          <p:cNvSpPr>
            <a:spLocks noGrp="1"/>
          </p:cNvSpPr>
          <p:nvPr>
            <p:ph sz="quarter" idx="1"/>
          </p:nvPr>
        </p:nvSpPr>
        <p:spPr/>
        <p:txBody>
          <a:bodyPr/>
          <a:lstStyle/>
          <a:p>
            <a:pPr marL="274320" lvl="1">
              <a:spcBef>
                <a:spcPts val="600"/>
              </a:spcBef>
              <a:buSzPct val="70000"/>
              <a:buFont typeface="Wingdings"/>
              <a:buChar char=""/>
            </a:pPr>
            <a:r>
              <a:rPr lang="en-US" dirty="0" smtClean="0"/>
              <a:t>Teething begins by 6 months</a:t>
            </a:r>
          </a:p>
          <a:p>
            <a:pPr marL="548640" lvl="2">
              <a:spcBef>
                <a:spcPts val="600"/>
              </a:spcBef>
              <a:buSzPct val="70000"/>
            </a:pPr>
            <a:r>
              <a:rPr lang="en-US" dirty="0" smtClean="0"/>
              <a:t>Lower incisors typically first </a:t>
            </a:r>
          </a:p>
          <a:p>
            <a:pPr marL="822960" lvl="3">
              <a:spcBef>
                <a:spcPts val="600"/>
              </a:spcBef>
              <a:buSzPct val="70000"/>
            </a:pPr>
            <a:r>
              <a:rPr lang="en-US" dirty="0" smtClean="0"/>
              <a:t>watch out for chewing &amp; biting!!</a:t>
            </a:r>
          </a:p>
          <a:p>
            <a:pPr marL="548640" lvl="2">
              <a:spcBef>
                <a:spcPts val="600"/>
              </a:spcBef>
              <a:buSzPct val="70000"/>
            </a:pPr>
            <a:r>
              <a:rPr lang="en-US" dirty="0" smtClean="0"/>
              <a:t>Upper central incisors erupt by 7 months</a:t>
            </a:r>
          </a:p>
          <a:p>
            <a:pPr marL="548640" lvl="2">
              <a:spcBef>
                <a:spcPts val="600"/>
              </a:spcBef>
              <a:buSzPct val="70000"/>
            </a:pPr>
            <a:r>
              <a:rPr lang="en-US" dirty="0" smtClean="0"/>
              <a:t>Upper lateral incisors begin by 9 months</a:t>
            </a:r>
          </a:p>
          <a:p>
            <a:pPr marL="548640" lvl="2">
              <a:spcBef>
                <a:spcPts val="600"/>
              </a:spcBef>
              <a:buSzPct val="70000"/>
            </a:pPr>
            <a:r>
              <a:rPr lang="en-US" dirty="0" smtClean="0"/>
              <a:t>Lower lateral incisors begin by 11 months</a:t>
            </a:r>
          </a:p>
          <a:p>
            <a:r>
              <a:rPr lang="en-US" dirty="0" smtClean="0"/>
              <a:t>By 12 months there should be 6-8 deciduous (baby) teeth</a:t>
            </a:r>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Fine Motor Development: Birth-6 Months</a:t>
            </a:r>
            <a:endParaRPr lang="en-US" dirty="0"/>
          </a:p>
        </p:txBody>
      </p:sp>
      <p:sp>
        <p:nvSpPr>
          <p:cNvPr id="3" name="Content Placeholder 2"/>
          <p:cNvSpPr>
            <a:spLocks noGrp="1"/>
          </p:cNvSpPr>
          <p:nvPr>
            <p:ph sz="quarter" idx="1"/>
          </p:nvPr>
        </p:nvSpPr>
        <p:spPr/>
        <p:txBody>
          <a:bodyPr>
            <a:normAutofit/>
          </a:bodyPr>
          <a:lstStyle/>
          <a:p>
            <a:r>
              <a:rPr lang="en-US" dirty="0" smtClean="0"/>
              <a:t>At 1 month, hands are closed </a:t>
            </a:r>
          </a:p>
          <a:p>
            <a:pPr lvl="1"/>
            <a:r>
              <a:rPr lang="en-US" dirty="0" smtClean="0"/>
              <a:t>By 3 months, hands are mostly open</a:t>
            </a:r>
          </a:p>
          <a:p>
            <a:r>
              <a:rPr lang="en-US" dirty="0" smtClean="0"/>
              <a:t>Grasping as a reflex occurs during first 2-3 months</a:t>
            </a:r>
          </a:p>
          <a:p>
            <a:pPr lvl="1"/>
            <a:r>
              <a:rPr lang="en-US" dirty="0" smtClean="0"/>
              <a:t>Gradually becomes a voluntary action</a:t>
            </a:r>
          </a:p>
          <a:p>
            <a:pPr lvl="2"/>
            <a:r>
              <a:rPr lang="en-US" dirty="0" smtClean="0"/>
              <a:t>At 3 months they can actively hold a rattle if placed in their hands</a:t>
            </a:r>
          </a:p>
          <a:p>
            <a:pPr lvl="2"/>
            <a:r>
              <a:rPr lang="en-US" dirty="0" smtClean="0"/>
              <a:t>By 5 months the infant can voluntarily grasp an object</a:t>
            </a:r>
          </a:p>
          <a:p>
            <a:r>
              <a:rPr lang="en-US" dirty="0" smtClean="0"/>
              <a:t>At 6 months they can hold their bottle and grasp their feet to chew on toes </a:t>
            </a:r>
          </a:p>
          <a:p>
            <a:pPr>
              <a:buNone/>
            </a:pPr>
            <a:endParaRPr lang="en-US" dirty="0"/>
          </a:p>
        </p:txBody>
      </p:sp>
      <p:pic>
        <p:nvPicPr>
          <p:cNvPr id="4" name="Picture 3" descr="imagesCAAT3GKQ.jpg"/>
          <p:cNvPicPr>
            <a:picLocks noChangeAspect="1"/>
          </p:cNvPicPr>
          <p:nvPr/>
        </p:nvPicPr>
        <p:blipFill>
          <a:blip r:embed="rId2" cstate="print"/>
          <a:stretch>
            <a:fillRect/>
          </a:stretch>
        </p:blipFill>
        <p:spPr>
          <a:xfrm>
            <a:off x="4953000" y="4724400"/>
            <a:ext cx="2466975" cy="184785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Fine Motor Development: 7-12 Months</a:t>
            </a:r>
            <a:endParaRPr lang="en-US" dirty="0"/>
          </a:p>
        </p:txBody>
      </p:sp>
      <p:sp>
        <p:nvSpPr>
          <p:cNvPr id="3" name="Content Placeholder 2"/>
          <p:cNvSpPr>
            <a:spLocks noGrp="1"/>
          </p:cNvSpPr>
          <p:nvPr>
            <p:ph sz="quarter" idx="1"/>
          </p:nvPr>
        </p:nvSpPr>
        <p:spPr/>
        <p:txBody>
          <a:bodyPr/>
          <a:lstStyle/>
          <a:p>
            <a:r>
              <a:rPr lang="en-US" dirty="0" smtClean="0"/>
              <a:t>At 7 months they can transfer objects from one hand to the other</a:t>
            </a:r>
          </a:p>
          <a:p>
            <a:r>
              <a:rPr lang="en-US" dirty="0" smtClean="0"/>
              <a:t>By 8-9 months the infant uses crude pincer grasp</a:t>
            </a:r>
          </a:p>
          <a:p>
            <a:pPr lvl="1"/>
            <a:r>
              <a:rPr lang="en-US" dirty="0" smtClean="0"/>
              <a:t>Progresses to a neat pincer grasp by 11 months</a:t>
            </a:r>
          </a:p>
          <a:p>
            <a:pPr lvl="2"/>
            <a:r>
              <a:rPr lang="en-US" dirty="0" smtClean="0"/>
              <a:t>In other words infant can use thumb and index finger to pick up items such as a raisin</a:t>
            </a:r>
          </a:p>
          <a:p>
            <a:r>
              <a:rPr lang="en-US" dirty="0" smtClean="0"/>
              <a:t>At 11 months they can put objects into a container and remove them</a:t>
            </a:r>
          </a:p>
          <a:p>
            <a:r>
              <a:rPr lang="en-US" dirty="0" smtClean="0"/>
              <a:t>By one year they can attempt to build with blocks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Developmental Milestones: </a:t>
            </a:r>
            <a:br>
              <a:rPr lang="en-US" dirty="0" smtClean="0"/>
            </a:br>
            <a:r>
              <a:rPr lang="en-US" dirty="0" smtClean="0"/>
              <a:t>Gross Motor Development: Head Control</a:t>
            </a:r>
            <a:endParaRPr lang="en-US" dirty="0"/>
          </a:p>
        </p:txBody>
      </p:sp>
      <p:sp>
        <p:nvSpPr>
          <p:cNvPr id="3" name="Content Placeholder 2"/>
          <p:cNvSpPr>
            <a:spLocks noGrp="1"/>
          </p:cNvSpPr>
          <p:nvPr>
            <p:ph sz="quarter" idx="1"/>
          </p:nvPr>
        </p:nvSpPr>
        <p:spPr/>
        <p:txBody>
          <a:bodyPr/>
          <a:lstStyle/>
          <a:p>
            <a:r>
              <a:rPr lang="en-US" dirty="0" smtClean="0"/>
              <a:t>Head control by 1 month is minimal</a:t>
            </a:r>
          </a:p>
          <a:p>
            <a:pPr lvl="1"/>
            <a:r>
              <a:rPr lang="en-US" dirty="0" smtClean="0"/>
              <a:t>Can turn head from side to side when prone</a:t>
            </a:r>
          </a:p>
          <a:p>
            <a:pPr lvl="1"/>
            <a:r>
              <a:rPr lang="en-US" dirty="0" smtClean="0"/>
              <a:t>Lifts head momentarily from bed</a:t>
            </a:r>
          </a:p>
          <a:p>
            <a:r>
              <a:rPr lang="en-US" dirty="0" smtClean="0"/>
              <a:t>By 4 months they can lift the head and front portion of the chest approximately 90</a:t>
            </a:r>
            <a:r>
              <a:rPr lang="en-US" dirty="0" smtClean="0">
                <a:cs typeface="Times New Roman"/>
              </a:rPr>
              <a:t>° above the table bearing the wt on their forearms</a:t>
            </a:r>
            <a:endParaRPr lang="en-US" dirty="0" smtClean="0"/>
          </a:p>
          <a:p>
            <a:r>
              <a:rPr lang="en-US" dirty="0" smtClean="0"/>
              <a:t>By 6 months head control is well established</a:t>
            </a:r>
          </a:p>
          <a:p>
            <a:pPr>
              <a:buNone/>
            </a:pPr>
            <a:endParaRPr lang="en-US" dirty="0" smtClean="0"/>
          </a:p>
          <a:p>
            <a:pPr>
              <a:buNone/>
            </a:pPr>
            <a:endParaRPr lang="en-US" dirty="0" smtClean="0"/>
          </a:p>
          <a:p>
            <a:endParaRPr lang="en-US" dirty="0" smtClean="0"/>
          </a:p>
          <a:p>
            <a:endParaRPr lang="en-US" dirty="0" smtClean="0"/>
          </a:p>
          <a:p>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pic>
        <p:nvPicPr>
          <p:cNvPr id="4" name="Picture 3" descr="untitled3.png"/>
          <p:cNvPicPr>
            <a:picLocks noChangeAspect="1"/>
          </p:cNvPicPr>
          <p:nvPr/>
        </p:nvPicPr>
        <p:blipFill>
          <a:blip r:embed="rId2" cstate="print"/>
          <a:stretch>
            <a:fillRect/>
          </a:stretch>
        </p:blipFill>
        <p:spPr>
          <a:xfrm>
            <a:off x="2209800" y="4572000"/>
            <a:ext cx="3505200" cy="17526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573</TotalTime>
  <Words>3519</Words>
  <Application>Microsoft Office PowerPoint</Application>
  <PresentationFormat>On-screen Show (4:3)</PresentationFormat>
  <Paragraphs>366</Paragraphs>
  <Slides>39</Slides>
  <Notes>3</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Oriel</vt:lpstr>
      <vt:lpstr>Infant Growth &amp; Development  Birth to 12 months</vt:lpstr>
      <vt:lpstr>Physical Growth Changes: Weight</vt:lpstr>
      <vt:lpstr>Physical Growth Changes:  Height</vt:lpstr>
      <vt:lpstr>Physical Growth Changes:  Head &amp; Chest</vt:lpstr>
      <vt:lpstr>Physical Growth Changes</vt:lpstr>
      <vt:lpstr>Physical Growth Changes: Teething</vt:lpstr>
      <vt:lpstr>Developmental Milestones:  Fine Motor Development: Birth-6 Months</vt:lpstr>
      <vt:lpstr>Developmental Milestones:  Fine Motor Development: 7-12 Months</vt:lpstr>
      <vt:lpstr>Developmental Milestones:  Gross Motor Development: Head Control</vt:lpstr>
      <vt:lpstr>Developmental Milestones:  Gross Motor Development: Rolling Over</vt:lpstr>
      <vt:lpstr>Developmental Milestones:  Gross Motor Development: Sitting</vt:lpstr>
      <vt:lpstr>Developmental Milestones:  Gross Motor Development: Locomotion</vt:lpstr>
      <vt:lpstr>           Language Birth to six months</vt:lpstr>
      <vt:lpstr>Language 6 months to 12 months</vt:lpstr>
      <vt:lpstr>Emotional/Cognitive development  </vt:lpstr>
      <vt:lpstr>emotional/Cognitive Development </vt:lpstr>
      <vt:lpstr>Safety Birth to 4 months</vt:lpstr>
      <vt:lpstr>Safety Birth to 4 months</vt:lpstr>
      <vt:lpstr>Safety Birth to 4 months</vt:lpstr>
      <vt:lpstr>Safety 4 to 7 months</vt:lpstr>
      <vt:lpstr>Safety 4 to 7 months</vt:lpstr>
      <vt:lpstr>Safety 8 to 12 months</vt:lpstr>
      <vt:lpstr>Morality and Spirituality of Infants </vt:lpstr>
      <vt:lpstr>Morality and Spirituality of Infants </vt:lpstr>
      <vt:lpstr>Infant Nutrition</vt:lpstr>
      <vt:lpstr>Promoting Development in Activities of Daily Living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Promoting Healthy Family Functioning</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Infant Growth &amp; Development  Birth to 12 months</dc:title>
  <dc:creator>Owner</dc:creator>
  <cp:lastModifiedBy>Owner</cp:lastModifiedBy>
  <cp:revision>57</cp:revision>
  <dcterms:created xsi:type="dcterms:W3CDTF">2012-10-19T22:17:57Z</dcterms:created>
  <dcterms:modified xsi:type="dcterms:W3CDTF">2012-10-28T17:35:16Z</dcterms:modified>
</cp:coreProperties>
</file>