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64" r:id="rId3"/>
    <p:sldId id="265" r:id="rId4"/>
    <p:sldId id="258" r:id="rId5"/>
    <p:sldId id="263" r:id="rId6"/>
    <p:sldId id="259" r:id="rId7"/>
    <p:sldId id="262" r:id="rId8"/>
    <p:sldId id="261" r:id="rId9"/>
    <p:sldId id="260" r:id="rId10"/>
    <p:sldId id="257"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63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180584-DEC0-4CFB-8961-FED1C2BCADC4}" type="datetimeFigureOut">
              <a:rPr lang="en-US" smtClean="0"/>
              <a:t>4/2/2013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55524E-BC5E-446A-A0C9-9C66313C9185}" type="slidenum">
              <a:rPr lang="en-US" smtClean="0"/>
              <a:t>‹#›</a:t>
            </a:fld>
            <a:endParaRPr lang="en-US"/>
          </a:p>
        </p:txBody>
      </p:sp>
    </p:spTree>
    <p:extLst>
      <p:ext uri="{BB962C8B-B14F-4D97-AF65-F5344CB8AC3E}">
        <p14:creationId xmlns:p14="http://schemas.microsoft.com/office/powerpoint/2010/main" val="2543156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55524E-BC5E-446A-A0C9-9C66313C9185}" type="slidenum">
              <a:rPr lang="en-US" smtClean="0"/>
              <a:t>9</a:t>
            </a:fld>
            <a:endParaRPr lang="en-US"/>
          </a:p>
        </p:txBody>
      </p:sp>
    </p:spTree>
    <p:extLst>
      <p:ext uri="{BB962C8B-B14F-4D97-AF65-F5344CB8AC3E}">
        <p14:creationId xmlns:p14="http://schemas.microsoft.com/office/powerpoint/2010/main" val="3084531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6279E71-682A-402A-8DD8-9AF7C9EE1738}" type="datetimeFigureOut">
              <a:rPr lang="en-US" smtClean="0"/>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279E71-682A-402A-8DD8-9AF7C9EE1738}" type="datetimeFigureOut">
              <a:rPr lang="en-US" smtClean="0"/>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279E71-682A-402A-8DD8-9AF7C9EE1738}" type="datetimeFigureOut">
              <a:rPr lang="en-US" smtClean="0"/>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279E71-682A-402A-8DD8-9AF7C9EE1738}" type="datetimeFigureOut">
              <a:rPr lang="en-US" smtClean="0"/>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279E71-682A-402A-8DD8-9AF7C9EE1738}" type="datetimeFigureOut">
              <a:rPr lang="en-US" smtClean="0"/>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279E71-682A-402A-8DD8-9AF7C9EE1738}" type="datetimeFigureOut">
              <a:rPr lang="en-US" smtClean="0"/>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55645-C53C-41EC-8710-B9BB6FB2E48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279E71-682A-402A-8DD8-9AF7C9EE1738}" type="datetimeFigureOut">
              <a:rPr lang="en-US" smtClean="0"/>
              <a:t>4/2/2013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55645-C53C-41EC-8710-B9BB6FB2E486}"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6279E71-682A-402A-8DD8-9AF7C9EE1738}" type="datetimeFigureOut">
              <a:rPr lang="en-US" smtClean="0"/>
              <a:t>4/2/2013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55645-C53C-41EC-8710-B9BB6FB2E48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279E71-682A-402A-8DD8-9AF7C9EE1738}" type="datetimeFigureOut">
              <a:rPr lang="en-US" smtClean="0"/>
              <a:t>4/2/2013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55645-C53C-41EC-8710-B9BB6FB2E48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279E71-682A-402A-8DD8-9AF7C9EE1738}" type="datetimeFigureOut">
              <a:rPr lang="en-US" smtClean="0"/>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55645-C53C-41EC-8710-B9BB6FB2E486}" type="slidenum">
              <a:rPr lang="en-US" smtClean="0"/>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279E71-682A-402A-8DD8-9AF7C9EE1738}" type="datetimeFigureOut">
              <a:rPr lang="en-US" smtClean="0"/>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55645-C53C-41EC-8710-B9BB6FB2E48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06279E71-682A-402A-8DD8-9AF7C9EE1738}" type="datetimeFigureOut">
              <a:rPr lang="en-US" smtClean="0"/>
              <a:t>4/2/2013</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1A555645-C53C-41EC-8710-B9BB6FB2E486}"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Safe Practices:</a:t>
            </a:r>
            <a:endParaRPr lang="en-US" dirty="0"/>
          </a:p>
        </p:txBody>
      </p:sp>
      <p:sp>
        <p:nvSpPr>
          <p:cNvPr id="3" name="Subtitle 2"/>
          <p:cNvSpPr>
            <a:spLocks noGrp="1"/>
          </p:cNvSpPr>
          <p:nvPr>
            <p:ph type="subTitle" idx="1"/>
          </p:nvPr>
        </p:nvSpPr>
        <p:spPr/>
        <p:txBody>
          <a:bodyPr>
            <a:noAutofit/>
          </a:bodyPr>
          <a:lstStyle/>
          <a:p>
            <a:r>
              <a:rPr lang="en-US" sz="6000" dirty="0"/>
              <a:t>Influenza Prevention</a:t>
            </a:r>
          </a:p>
        </p:txBody>
      </p:sp>
      <p:sp>
        <p:nvSpPr>
          <p:cNvPr id="5" name="TextBox 4"/>
          <p:cNvSpPr txBox="1"/>
          <p:nvPr/>
        </p:nvSpPr>
        <p:spPr>
          <a:xfrm>
            <a:off x="1524000" y="6312932"/>
            <a:ext cx="6324600" cy="369332"/>
          </a:xfrm>
          <a:prstGeom prst="rect">
            <a:avLst/>
          </a:prstGeom>
          <a:noFill/>
        </p:spPr>
        <p:txBody>
          <a:bodyPr wrap="square" rtlCol="0">
            <a:spAutoFit/>
          </a:bodyPr>
          <a:lstStyle/>
          <a:p>
            <a:r>
              <a:rPr lang="en-US" dirty="0" smtClean="0"/>
              <a:t>By: M. </a:t>
            </a:r>
            <a:r>
              <a:rPr lang="en-US" dirty="0" err="1" smtClean="0"/>
              <a:t>Cueves</a:t>
            </a:r>
            <a:r>
              <a:rPr lang="en-US" dirty="0" smtClean="0"/>
              <a:t>, K. Davis, T. </a:t>
            </a:r>
            <a:r>
              <a:rPr lang="en-US" dirty="0" err="1" smtClean="0"/>
              <a:t>Duncil</a:t>
            </a:r>
            <a:r>
              <a:rPr lang="en-US" dirty="0" smtClean="0"/>
              <a:t>, A. Flewelling, S. Paris </a:t>
            </a:r>
            <a:endParaRPr lang="en-US" dirty="0"/>
          </a:p>
        </p:txBody>
      </p:sp>
    </p:spTree>
    <p:extLst>
      <p:ext uri="{BB962C8B-B14F-4D97-AF65-F5344CB8AC3E}">
        <p14:creationId xmlns:p14="http://schemas.microsoft.com/office/powerpoint/2010/main" val="19967254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81000"/>
            <a:ext cx="7543800" cy="5791200"/>
          </a:xfrm>
        </p:spPr>
        <p:txBody>
          <a:bodyPr>
            <a:normAutofit lnSpcReduction="10000"/>
          </a:bodyPr>
          <a:lstStyle/>
          <a:p>
            <a:pPr marL="0" indent="0" algn="ctr">
              <a:buNone/>
            </a:pPr>
            <a:r>
              <a:rPr lang="en-US" dirty="0" smtClean="0"/>
              <a:t>Innovative </a:t>
            </a:r>
            <a:r>
              <a:rPr lang="en-US" dirty="0"/>
              <a:t>Approaches for Understanding Seasonal Influenza Vaccine Declination in Healthcare Personnel </a:t>
            </a:r>
            <a:r>
              <a:rPr lang="en-US" u="sng" dirty="0"/>
              <a:t>Support Development of New Campaign </a:t>
            </a:r>
            <a:r>
              <a:rPr lang="en-US" u="sng" dirty="0" smtClean="0"/>
              <a:t>Strategies</a:t>
            </a:r>
          </a:p>
          <a:p>
            <a:pPr marL="0" indent="0" algn="ctr">
              <a:buNone/>
            </a:pPr>
            <a:endParaRPr lang="en-US" sz="1600" u="sng" dirty="0"/>
          </a:p>
          <a:p>
            <a:r>
              <a:rPr lang="en-US" dirty="0" smtClean="0"/>
              <a:t>Reasons behind acceptance of vaccination</a:t>
            </a:r>
          </a:p>
          <a:p>
            <a:pPr lvl="1"/>
            <a:r>
              <a:rPr lang="en-US" dirty="0" smtClean="0"/>
              <a:t>“believes in value of vaccination”</a:t>
            </a:r>
          </a:p>
          <a:p>
            <a:pPr lvl="1"/>
            <a:r>
              <a:rPr lang="en-US" dirty="0" smtClean="0"/>
              <a:t>“agrees with recommendations for vaccination”</a:t>
            </a:r>
          </a:p>
          <a:p>
            <a:pPr lvl="1"/>
            <a:r>
              <a:rPr lang="en-US" dirty="0" smtClean="0"/>
              <a:t>“believes vaccination is accessible”</a:t>
            </a:r>
          </a:p>
          <a:p>
            <a:r>
              <a:rPr lang="en-US" dirty="0" smtClean="0"/>
              <a:t>Reasons behind declination included</a:t>
            </a:r>
          </a:p>
          <a:p>
            <a:pPr lvl="1"/>
            <a:r>
              <a:rPr lang="en-US" dirty="0" smtClean="0"/>
              <a:t>“Vaccination not important enough to me - I don’t care”</a:t>
            </a:r>
          </a:p>
          <a:p>
            <a:pPr lvl="1"/>
            <a:r>
              <a:rPr lang="en-US" dirty="0" smtClean="0"/>
              <a:t>“Dislike or fear of vaccination” - I don’t want it</a:t>
            </a:r>
          </a:p>
          <a:p>
            <a:pPr lvl="1"/>
            <a:r>
              <a:rPr lang="en-US" dirty="0" smtClean="0"/>
              <a:t>“Philosophical objections to vaccination” -  I don’t believe in it</a:t>
            </a:r>
          </a:p>
          <a:p>
            <a:pPr lvl="1"/>
            <a:r>
              <a:rPr lang="en-US" dirty="0" smtClean="0"/>
              <a:t>“Vaccination does not pertain to me”- I don’t know </a:t>
            </a:r>
          </a:p>
          <a:p>
            <a:pPr lvl="1"/>
            <a:r>
              <a:rPr lang="en-US" dirty="0" smtClean="0"/>
              <a:t>“I am allergic to influenza vaccines”</a:t>
            </a:r>
            <a:endParaRPr lang="en-US" dirty="0"/>
          </a:p>
        </p:txBody>
      </p:sp>
      <p:pic>
        <p:nvPicPr>
          <p:cNvPr id="2051" name="Picture 3" descr="C:\Users\Owner\AppData\Local\Microsoft\Windows\Temporary Internet Files\Content.IE5\SY1COIDV\MC90029094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15200" y="1914368"/>
            <a:ext cx="1122630" cy="14560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0540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7200" dirty="0" smtClean="0"/>
              <a:t>WHAT DOES FRMC SAY?</a:t>
            </a:r>
            <a:endParaRPr lang="en-US" sz="7200" dirty="0"/>
          </a:p>
        </p:txBody>
      </p:sp>
      <p:pic>
        <p:nvPicPr>
          <p:cNvPr id="4" name="MS900388518[1].wav">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7696200" y="5562600"/>
            <a:ext cx="609600" cy="609600"/>
          </a:xfrm>
          <a:prstGeom prst="rect">
            <a:avLst/>
          </a:prstGeom>
        </p:spPr>
      </p:pic>
      <p:pic>
        <p:nvPicPr>
          <p:cNvPr id="7171" name="Picture 3" descr="C:\Users\Owner\AppData\Local\Microsoft\Windows\Temporary Internet Files\Content.IE5\WJCYP5ZW\MC900433824[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81777" y="4030807"/>
            <a:ext cx="1828572" cy="18285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162229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6234" fill="hold"/>
                                        <p:tgtEl>
                                          <p:spTgt spid="4"/>
                                        </p:tgtEl>
                                      </p:cBhvr>
                                    </p:cmd>
                                  </p:childTnLst>
                                </p:cTn>
                              </p:par>
                            </p:childTnLst>
                          </p:cTn>
                        </p:par>
                      </p:childTnLst>
                    </p:cTn>
                  </p:par>
                </p:childTnLst>
              </p:cTn>
              <p:nextCondLst>
                <p:cond evt="onClick" delay="0">
                  <p:tgtEl>
                    <p:spTgt spid="4"/>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81000"/>
            <a:ext cx="7543800" cy="5791200"/>
          </a:xfrm>
        </p:spPr>
        <p:txBody>
          <a:bodyPr>
            <a:normAutofit fontScale="85000" lnSpcReduction="10000"/>
          </a:bodyPr>
          <a:lstStyle/>
          <a:p>
            <a:pPr marL="0" indent="0" algn="ctr">
              <a:buNone/>
            </a:pPr>
            <a:r>
              <a:rPr lang="en-US" sz="4200" dirty="0" smtClean="0"/>
              <a:t>FRMC Addresses the Influenza Vaccine</a:t>
            </a:r>
          </a:p>
          <a:p>
            <a:pPr marL="0" indent="0" algn="ctr">
              <a:buNone/>
            </a:pPr>
            <a:r>
              <a:rPr lang="en-US" sz="4200" u="sng" dirty="0" smtClean="0"/>
              <a:t> in Several Policies</a:t>
            </a:r>
          </a:p>
          <a:p>
            <a:pPr marL="0" indent="0" algn="ctr">
              <a:buNone/>
            </a:pPr>
            <a:endParaRPr lang="en-US" sz="1600" u="sng" dirty="0" smtClean="0"/>
          </a:p>
          <a:p>
            <a:r>
              <a:rPr lang="en-US" sz="2800" dirty="0" smtClean="0"/>
              <a:t>Influenza (seasonal) and Pneumonia Immunization Policy and Procedure – Inpatient Adults</a:t>
            </a:r>
          </a:p>
          <a:p>
            <a:pPr lvl="1"/>
            <a:r>
              <a:rPr lang="en-US" sz="2600" dirty="0" smtClean="0"/>
              <a:t>“All adult patients, staff, and volunteers of our facility are candidates to receive the seasonal Influenza vaccine annually unless there is a documented contraindication.”</a:t>
            </a:r>
          </a:p>
          <a:p>
            <a:pPr lvl="1"/>
            <a:r>
              <a:rPr lang="en-US" sz="2600" dirty="0" smtClean="0"/>
              <a:t>“Beginning each September and going through March, all staff, physicians, and volunteers working in our facility will be offered the seasonal Influenza vaccine unless there is documentation of previous immunization for that year or there is a documented contraindication. If the staff member chooses not to take the vaccine a declination form will be signed and returned to the Corporate health Center by December 31</a:t>
            </a:r>
            <a:r>
              <a:rPr lang="en-US" sz="2600" baseline="30000" dirty="0" smtClean="0"/>
              <a:t>st</a:t>
            </a:r>
            <a:r>
              <a:rPr lang="en-US" sz="2600" dirty="0" smtClean="0"/>
              <a:t>. “</a:t>
            </a:r>
            <a:endParaRPr lang="en-US" dirty="0"/>
          </a:p>
        </p:txBody>
      </p:sp>
    </p:spTree>
    <p:extLst>
      <p:ext uri="{BB962C8B-B14F-4D97-AF65-F5344CB8AC3E}">
        <p14:creationId xmlns:p14="http://schemas.microsoft.com/office/powerpoint/2010/main" val="1898589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533400"/>
            <a:ext cx="7543800" cy="5638800"/>
          </a:xfrm>
        </p:spPr>
        <p:txBody>
          <a:bodyPr>
            <a:normAutofit lnSpcReduction="10000"/>
          </a:bodyPr>
          <a:lstStyle/>
          <a:p>
            <a:pPr marL="0" indent="0" algn="ctr">
              <a:buNone/>
            </a:pPr>
            <a:r>
              <a:rPr lang="en-US" sz="3600" dirty="0"/>
              <a:t>FRMC Addresses the Influenza Vaccine</a:t>
            </a:r>
          </a:p>
          <a:p>
            <a:pPr marL="0" indent="0" algn="ctr">
              <a:buNone/>
            </a:pPr>
            <a:r>
              <a:rPr lang="en-US" sz="3600" dirty="0"/>
              <a:t> </a:t>
            </a:r>
            <a:r>
              <a:rPr lang="en-US" sz="3600" u="sng" dirty="0"/>
              <a:t>in S</a:t>
            </a:r>
            <a:r>
              <a:rPr lang="en-US" sz="3600" u="sng" dirty="0" smtClean="0"/>
              <a:t>everal </a:t>
            </a:r>
            <a:r>
              <a:rPr lang="en-US" sz="3600" u="sng" dirty="0"/>
              <a:t>P</a:t>
            </a:r>
            <a:r>
              <a:rPr lang="en-US" sz="3600" u="sng" dirty="0" smtClean="0"/>
              <a:t>olicies</a:t>
            </a:r>
          </a:p>
          <a:p>
            <a:pPr marL="0" indent="0" algn="ctr">
              <a:buNone/>
            </a:pPr>
            <a:endParaRPr lang="en-US" sz="1600" u="sng" dirty="0"/>
          </a:p>
          <a:p>
            <a:r>
              <a:rPr lang="en-US" dirty="0" smtClean="0"/>
              <a:t>Employee </a:t>
            </a:r>
            <a:r>
              <a:rPr lang="en-US" dirty="0"/>
              <a:t>Mandatory Annual </a:t>
            </a:r>
            <a:r>
              <a:rPr lang="en-US" dirty="0" smtClean="0"/>
              <a:t>Requirements</a:t>
            </a:r>
          </a:p>
          <a:p>
            <a:pPr lvl="1"/>
            <a:r>
              <a:rPr lang="en-US" dirty="0" smtClean="0"/>
              <a:t>The Flu shot or a signed waiver are mandatory annually for employment </a:t>
            </a:r>
          </a:p>
          <a:p>
            <a:pPr lvl="1"/>
            <a:r>
              <a:rPr lang="en-US" dirty="0" smtClean="0"/>
              <a:t>If the requirements are not completed within a certain timeline the employee’s supervisor will put the employee on a 30 day Performance Improvement Plan, and will have 30 days to meet the requirement or endure disciplinary action or termination.</a:t>
            </a:r>
            <a:endParaRPr lang="en-US" dirty="0"/>
          </a:p>
          <a:p>
            <a:r>
              <a:rPr lang="en-US" dirty="0"/>
              <a:t>FRMC Infection Control Plan </a:t>
            </a:r>
            <a:r>
              <a:rPr lang="en-US" dirty="0" smtClean="0"/>
              <a:t>2013</a:t>
            </a:r>
          </a:p>
          <a:p>
            <a:pPr lvl="1"/>
            <a:r>
              <a:rPr lang="en-US" dirty="0" smtClean="0"/>
              <a:t>Infection </a:t>
            </a:r>
            <a:r>
              <a:rPr lang="en-US" dirty="0"/>
              <a:t>r</a:t>
            </a:r>
            <a:r>
              <a:rPr lang="en-US" dirty="0" smtClean="0"/>
              <a:t>isks at FRMC include a decline</a:t>
            </a:r>
          </a:p>
          <a:p>
            <a:pPr marL="320040" lvl="1" indent="0">
              <a:buNone/>
            </a:pPr>
            <a:r>
              <a:rPr lang="en-US" dirty="0"/>
              <a:t>	</a:t>
            </a:r>
            <a:r>
              <a:rPr lang="en-US" dirty="0" smtClean="0"/>
              <a:t> in compliance with staff vaccination</a:t>
            </a:r>
          </a:p>
          <a:p>
            <a:pPr marL="0" indent="0">
              <a:buNone/>
            </a:pPr>
            <a:endParaRPr lang="en-US" dirty="0"/>
          </a:p>
        </p:txBody>
      </p:sp>
      <p:pic>
        <p:nvPicPr>
          <p:cNvPr id="8194" name="Picture 2" descr="C:\Users\Owner\AppData\Local\Microsoft\Windows\Temporary Internet Files\Content.IE5\WJCYP5ZW\MC900157109[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3200" y="4419600"/>
            <a:ext cx="1814170" cy="15005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8237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3600" dirty="0" smtClean="0"/>
              <a:t>Recommendations </a:t>
            </a:r>
          </a:p>
          <a:p>
            <a:pPr marL="0" indent="0" algn="ctr">
              <a:buNone/>
            </a:pPr>
            <a:endParaRPr lang="en-US" sz="1600" dirty="0" smtClean="0"/>
          </a:p>
          <a:p>
            <a:r>
              <a:rPr lang="en-US" dirty="0" smtClean="0"/>
              <a:t>Education is key!  Some of the reasons employees do not get a flu shot are based on not having enough information</a:t>
            </a:r>
          </a:p>
          <a:p>
            <a:r>
              <a:rPr lang="en-US" dirty="0" smtClean="0"/>
              <a:t>Maybe a mandatory Influenza Vaccination policy, with medical and religious exemptions, wouldn’t be such a bad idea 	</a:t>
            </a:r>
          </a:p>
          <a:p>
            <a:endParaRPr lang="en-US" dirty="0"/>
          </a:p>
        </p:txBody>
      </p:sp>
      <p:pic>
        <p:nvPicPr>
          <p:cNvPr id="1026" name="Picture 2" descr="C:\Users\Owner\AppData\Local\Microsoft\Windows\Temporary Internet Files\Content.IE5\4E2Z5GCB\MP90042783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0" y="4191000"/>
            <a:ext cx="2744629" cy="18311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611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09600"/>
            <a:ext cx="7543800" cy="4343400"/>
          </a:xfrm>
        </p:spPr>
        <p:txBody>
          <a:bodyPr>
            <a:normAutofit/>
          </a:bodyPr>
          <a:lstStyle/>
          <a:p>
            <a:pPr marL="0" indent="0" algn="ctr">
              <a:buNone/>
            </a:pPr>
            <a:r>
              <a:rPr lang="en-US" sz="3200" dirty="0" smtClean="0"/>
              <a:t>“CDC</a:t>
            </a:r>
            <a:r>
              <a:rPr lang="en-US" sz="3200" dirty="0"/>
              <a:t>, the Advisory Committee on Immunization Practices (ACIP), and the Healthcare Infection Control Practices Advisory Committee (HICPAC) recommend that all U.S. health care workers get vaccinated annually </a:t>
            </a:r>
            <a:r>
              <a:rPr lang="en-US" sz="3200" dirty="0" smtClean="0"/>
              <a:t>against </a:t>
            </a:r>
            <a:r>
              <a:rPr lang="en-US" sz="3200" dirty="0"/>
              <a:t>influenza</a:t>
            </a:r>
            <a:r>
              <a:rPr lang="en-US" sz="3200" dirty="0" smtClean="0"/>
              <a:t>.”</a:t>
            </a:r>
          </a:p>
          <a:p>
            <a:pPr marL="0" indent="0" algn="ctr">
              <a:buNone/>
            </a:pPr>
            <a:endParaRPr lang="en-US" sz="1200" dirty="0" smtClean="0"/>
          </a:p>
          <a:p>
            <a:pPr marL="0" indent="0" algn="ctr">
              <a:buNone/>
            </a:pPr>
            <a:r>
              <a:rPr lang="en-US" sz="3200" dirty="0" smtClean="0"/>
              <a:t>- Centers for Disease Control &amp; Prevention</a:t>
            </a:r>
            <a:endParaRPr lang="en-US" sz="3200" dirty="0"/>
          </a:p>
        </p:txBody>
      </p:sp>
      <p:sp>
        <p:nvSpPr>
          <p:cNvPr id="4" name="TextBox 3"/>
          <p:cNvSpPr txBox="1"/>
          <p:nvPr/>
        </p:nvSpPr>
        <p:spPr>
          <a:xfrm>
            <a:off x="685800" y="5791200"/>
            <a:ext cx="7848600" cy="369332"/>
          </a:xfrm>
          <a:prstGeom prst="rect">
            <a:avLst/>
          </a:prstGeom>
          <a:noFill/>
        </p:spPr>
        <p:txBody>
          <a:bodyPr wrap="square" rtlCol="0">
            <a:spAutoFit/>
          </a:bodyPr>
          <a:lstStyle/>
          <a:p>
            <a:r>
              <a:rPr lang="en-US" dirty="0" smtClean="0"/>
              <a:t>http://www.cdc.gov/flu/healthcareworkers.htm</a:t>
            </a:r>
            <a:endParaRPr lang="en-US" dirty="0"/>
          </a:p>
        </p:txBody>
      </p:sp>
      <p:pic>
        <p:nvPicPr>
          <p:cNvPr id="6146" name="Picture 2" descr="C:\Users\Owner\AppData\Local\Microsoft\Windows\Temporary Internet Files\Content.IE5\KA0AMK63\MC90028075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57800" y="4572000"/>
            <a:ext cx="1715642" cy="16877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3025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257800"/>
            <a:ext cx="6781800" cy="914400"/>
          </a:xfrm>
        </p:spPr>
        <p:txBody>
          <a:bodyPr>
            <a:normAutofit/>
          </a:bodyPr>
          <a:lstStyle/>
          <a:p>
            <a:r>
              <a:rPr lang="en-US" sz="1400" dirty="0"/>
              <a:t>CDC, http://www.cdc.gov/flu/healthcareworkers.htm</a:t>
            </a:r>
          </a:p>
        </p:txBody>
      </p:sp>
      <p:sp>
        <p:nvSpPr>
          <p:cNvPr id="3" name="Content Placeholder 2"/>
          <p:cNvSpPr>
            <a:spLocks noGrp="1"/>
          </p:cNvSpPr>
          <p:nvPr>
            <p:ph idx="1"/>
          </p:nvPr>
        </p:nvSpPr>
        <p:spPr>
          <a:xfrm>
            <a:off x="762000" y="685800"/>
            <a:ext cx="7543800" cy="4572000"/>
          </a:xfrm>
        </p:spPr>
        <p:txBody>
          <a:bodyPr>
            <a:normAutofit fontScale="92500"/>
          </a:bodyPr>
          <a:lstStyle/>
          <a:p>
            <a:r>
              <a:rPr lang="en-US" dirty="0" smtClean="0"/>
              <a:t>“Health </a:t>
            </a:r>
            <a:r>
              <a:rPr lang="en-US" dirty="0"/>
              <a:t>care workers who get vaccinated help to reduce the following:</a:t>
            </a:r>
          </a:p>
          <a:p>
            <a:pPr lvl="1"/>
            <a:r>
              <a:rPr lang="en-US" dirty="0"/>
              <a:t>transmission of influenza</a:t>
            </a:r>
          </a:p>
          <a:p>
            <a:pPr lvl="1"/>
            <a:r>
              <a:rPr lang="en-US" dirty="0"/>
              <a:t>staff illness and absenteeism</a:t>
            </a:r>
          </a:p>
          <a:p>
            <a:pPr lvl="1"/>
            <a:r>
              <a:rPr lang="en-US" dirty="0"/>
              <a:t>influenza-related illness and death, especially among people at increased risk for severe influenza illness</a:t>
            </a:r>
          </a:p>
          <a:p>
            <a:r>
              <a:rPr lang="en-US" dirty="0"/>
              <a:t>Higher vaccination levels among staff have been associated with a lower risk of nosocomial (hospital-acquired) influenza cases.</a:t>
            </a:r>
          </a:p>
          <a:p>
            <a:r>
              <a:rPr lang="en-US" dirty="0"/>
              <a:t>Influenza outbreaks in hospitals and long-term care facilities have been attributed to low influenza vaccination coverage among health care workers in those facilities</a:t>
            </a:r>
            <a:r>
              <a:rPr lang="en-US" dirty="0" smtClean="0"/>
              <a:t>.”</a:t>
            </a:r>
            <a:endParaRPr lang="en-US" dirty="0"/>
          </a:p>
        </p:txBody>
      </p:sp>
    </p:spTree>
    <p:extLst>
      <p:ext uri="{BB962C8B-B14F-4D97-AF65-F5344CB8AC3E}">
        <p14:creationId xmlns:p14="http://schemas.microsoft.com/office/powerpoint/2010/main" val="1397307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2667000"/>
          </a:xfrm>
        </p:spPr>
        <p:txBody>
          <a:bodyPr>
            <a:normAutofit/>
          </a:bodyPr>
          <a:lstStyle/>
          <a:p>
            <a:pPr marL="0" indent="0" algn="ctr">
              <a:buNone/>
            </a:pPr>
            <a:r>
              <a:rPr lang="en-US" sz="7200" dirty="0" smtClean="0"/>
              <a:t>WHAT DOES THE RESEARCH SAY?</a:t>
            </a:r>
            <a:endParaRPr lang="en-US" sz="7200" dirty="0"/>
          </a:p>
        </p:txBody>
      </p:sp>
      <p:pic>
        <p:nvPicPr>
          <p:cNvPr id="1026" name="Picture 2" descr="C:\Users\Owner\AppData\Local\Microsoft\Windows\Temporary Internet Files\Content.IE5\4E2Z5GCB\MC90028051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43746" y="3352800"/>
            <a:ext cx="2456507" cy="26179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7001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4953000"/>
          </a:xfrm>
        </p:spPr>
        <p:txBody>
          <a:bodyPr>
            <a:normAutofit lnSpcReduction="10000"/>
          </a:bodyPr>
          <a:lstStyle/>
          <a:p>
            <a:pPr marL="0" indent="0" algn="ctr">
              <a:buNone/>
            </a:pPr>
            <a:r>
              <a:rPr lang="en-US" sz="3200" dirty="0" smtClean="0"/>
              <a:t>Mandatory Influenza Vaccination of Health </a:t>
            </a:r>
            <a:r>
              <a:rPr lang="en-US" sz="3200" u="sng" dirty="0" smtClean="0"/>
              <a:t>Care Workers: Translating Policy to Practice</a:t>
            </a:r>
          </a:p>
          <a:p>
            <a:pPr marL="0" indent="0" algn="ctr">
              <a:buNone/>
            </a:pPr>
            <a:endParaRPr lang="en-US" sz="1600" dirty="0" smtClean="0"/>
          </a:p>
          <a:p>
            <a:r>
              <a:rPr lang="en-US" dirty="0" smtClean="0"/>
              <a:t>Does mandatory vaccination cross the lines of autonomy or is it needed to safe guard our patients?</a:t>
            </a:r>
          </a:p>
          <a:p>
            <a:r>
              <a:rPr lang="en-US" dirty="0" smtClean="0"/>
              <a:t>Other vaccines are already mandated: MMR, Varicella</a:t>
            </a:r>
          </a:p>
          <a:p>
            <a:r>
              <a:rPr lang="en-US" dirty="0" smtClean="0"/>
              <a:t>A vaccination campaign was created to educated the entire staff of the up coming changes in policy</a:t>
            </a:r>
          </a:p>
          <a:p>
            <a:r>
              <a:rPr lang="en-US" dirty="0" smtClean="0"/>
              <a:t>Beginning on October 15, 2008 free vaccines were made available at several dates and locations. </a:t>
            </a:r>
          </a:p>
          <a:p>
            <a:r>
              <a:rPr lang="en-US" dirty="0" smtClean="0"/>
              <a:t>All employees who were non-exempt or not vaccinated by January 15, 2009 were terminated. </a:t>
            </a:r>
          </a:p>
          <a:p>
            <a:endParaRPr lang="en-US" dirty="0" smtClean="0"/>
          </a:p>
          <a:p>
            <a:endParaRPr lang="en-US" dirty="0"/>
          </a:p>
        </p:txBody>
      </p:sp>
      <p:pic>
        <p:nvPicPr>
          <p:cNvPr id="5122" name="Picture 2" descr="C:\Users\Owner\AppData\Local\Microsoft\Windows\Temporary Internet Files\Content.IE5\SY1COIDV\MC90005612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3200" y="4876800"/>
            <a:ext cx="1841602" cy="1841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305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04800"/>
            <a:ext cx="7543800" cy="6324600"/>
          </a:xfrm>
        </p:spPr>
        <p:txBody>
          <a:bodyPr>
            <a:normAutofit lnSpcReduction="10000"/>
          </a:bodyPr>
          <a:lstStyle/>
          <a:p>
            <a:pPr marL="0" indent="0" algn="ctr">
              <a:buNone/>
            </a:pPr>
            <a:endParaRPr lang="en-US" sz="3200" dirty="0" smtClean="0"/>
          </a:p>
          <a:p>
            <a:pPr marL="0" indent="0" algn="ctr">
              <a:buNone/>
            </a:pPr>
            <a:r>
              <a:rPr lang="en-US" sz="3200" dirty="0" smtClean="0"/>
              <a:t>Mandatory </a:t>
            </a:r>
            <a:r>
              <a:rPr lang="en-US" sz="3200" dirty="0"/>
              <a:t>Influenza Vaccination of Health </a:t>
            </a:r>
            <a:r>
              <a:rPr lang="en-US" sz="3200" u="sng" dirty="0"/>
              <a:t>Care Workers: Translating Policy to </a:t>
            </a:r>
            <a:r>
              <a:rPr lang="en-US" sz="3200" u="sng" dirty="0" smtClean="0"/>
              <a:t>Practice</a:t>
            </a:r>
          </a:p>
          <a:p>
            <a:pPr marL="0" indent="0" algn="ctr">
              <a:buNone/>
            </a:pPr>
            <a:endParaRPr lang="en-US" sz="1600" dirty="0"/>
          </a:p>
          <a:p>
            <a:r>
              <a:rPr lang="en-US" sz="2600" dirty="0" smtClean="0"/>
              <a:t>In </a:t>
            </a:r>
            <a:r>
              <a:rPr lang="en-US" sz="2600" dirty="0"/>
              <a:t>this study a hospital of 26,000 employees made </a:t>
            </a:r>
            <a:r>
              <a:rPr lang="en-US" sz="2600" dirty="0" smtClean="0"/>
              <a:t>Influenza </a:t>
            </a:r>
            <a:r>
              <a:rPr lang="en-US" sz="2600" dirty="0"/>
              <a:t>vaccination mandatory unless medically or  religiously </a:t>
            </a:r>
            <a:r>
              <a:rPr lang="en-US" sz="2600" dirty="0" smtClean="0"/>
              <a:t>exempt</a:t>
            </a:r>
          </a:p>
          <a:p>
            <a:pPr lvl="1"/>
            <a:r>
              <a:rPr lang="en-US" dirty="0" smtClean="0"/>
              <a:t>98.4% were vaccinated</a:t>
            </a:r>
          </a:p>
          <a:p>
            <a:pPr lvl="1"/>
            <a:r>
              <a:rPr lang="en-US" dirty="0" smtClean="0"/>
              <a:t>1.24% were exempt per medical reasons</a:t>
            </a:r>
          </a:p>
          <a:p>
            <a:pPr lvl="1"/>
            <a:r>
              <a:rPr lang="en-US" dirty="0" smtClean="0"/>
              <a:t>0.35% were exempt per religious reasons</a:t>
            </a:r>
          </a:p>
          <a:p>
            <a:pPr lvl="1"/>
            <a:r>
              <a:rPr lang="en-US" dirty="0" smtClean="0"/>
              <a:t>0.03% were terminated due to noncompliance (8 employees)</a:t>
            </a:r>
          </a:p>
          <a:p>
            <a:r>
              <a:rPr lang="en-US" sz="2600" dirty="0" smtClean="0"/>
              <a:t>Conclusion:  The implementation of mandatory Influenza vaccines may be a successful strategy to protecting our staff and patients from contacting and spreading Influenza. </a:t>
            </a:r>
          </a:p>
          <a:p>
            <a:endParaRPr lang="en-US" dirty="0" smtClean="0"/>
          </a:p>
          <a:p>
            <a:endParaRPr lang="en-US" dirty="0"/>
          </a:p>
          <a:p>
            <a:endParaRPr lang="en-US" dirty="0"/>
          </a:p>
        </p:txBody>
      </p:sp>
    </p:spTree>
    <p:extLst>
      <p:ext uri="{BB962C8B-B14F-4D97-AF65-F5344CB8AC3E}">
        <p14:creationId xmlns:p14="http://schemas.microsoft.com/office/powerpoint/2010/main" val="979806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0"/>
            <a:ext cx="7543800" cy="6096000"/>
          </a:xfrm>
        </p:spPr>
        <p:txBody>
          <a:bodyPr>
            <a:normAutofit/>
          </a:bodyPr>
          <a:lstStyle/>
          <a:p>
            <a:pPr marL="0" indent="0" algn="ctr">
              <a:buNone/>
            </a:pPr>
            <a:r>
              <a:rPr lang="en-US" sz="3200" dirty="0"/>
              <a:t>Do Declination Statements Increase Health </a:t>
            </a:r>
            <a:r>
              <a:rPr lang="en-US" sz="3200" u="sng" dirty="0"/>
              <a:t>Care </a:t>
            </a:r>
            <a:r>
              <a:rPr lang="en-US" sz="3200" u="sng" dirty="0" smtClean="0"/>
              <a:t>Worker </a:t>
            </a:r>
            <a:r>
              <a:rPr lang="en-US" sz="3200" u="sng" dirty="0"/>
              <a:t>Influenza Vaccination Rates? </a:t>
            </a:r>
          </a:p>
          <a:p>
            <a:endParaRPr lang="en-US" sz="1600" dirty="0" smtClean="0"/>
          </a:p>
          <a:p>
            <a:r>
              <a:rPr lang="en-US" dirty="0" smtClean="0"/>
              <a:t>“Healthy health care workers (HCWs) can shed influenza virus with little or no symptoms and may work while ill.”</a:t>
            </a:r>
          </a:p>
          <a:p>
            <a:r>
              <a:rPr lang="en-US" dirty="0" smtClean="0"/>
              <a:t>Influenza vaccine coverage of HCWs in the US = 40%</a:t>
            </a:r>
          </a:p>
          <a:p>
            <a:r>
              <a:rPr lang="en-US" dirty="0" smtClean="0"/>
              <a:t>Declination forms are a tool being used as education and as incentive for employees to receive their influenza vaccine. </a:t>
            </a:r>
          </a:p>
          <a:p>
            <a:r>
              <a:rPr lang="en-US" dirty="0" smtClean="0"/>
              <a:t>It is estimated that about 42% of hospitals use declination forms for influenza vaccines, with a rate of 14.5% of employees who sign a declination form. </a:t>
            </a:r>
            <a:endParaRPr lang="en-US" dirty="0"/>
          </a:p>
        </p:txBody>
      </p:sp>
      <p:pic>
        <p:nvPicPr>
          <p:cNvPr id="4098" name="Picture 2" descr="C:\Users\Owner\AppData\Local\Microsoft\Windows\Temporary Internet Files\Content.IE5\WJCYP5ZW\MC900281066[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5181600"/>
            <a:ext cx="1660557" cy="9528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7227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457200"/>
            <a:ext cx="7543800" cy="5867400"/>
          </a:xfrm>
        </p:spPr>
        <p:txBody>
          <a:bodyPr>
            <a:normAutofit lnSpcReduction="10000"/>
          </a:bodyPr>
          <a:lstStyle/>
          <a:p>
            <a:pPr marL="0" indent="0" algn="ctr">
              <a:buNone/>
            </a:pPr>
            <a:r>
              <a:rPr lang="en-US" sz="3200" dirty="0"/>
              <a:t>Do Declination Statements Increase Health </a:t>
            </a:r>
            <a:r>
              <a:rPr lang="en-US" sz="3200" u="sng" dirty="0"/>
              <a:t>Care Worker Influenza Vaccination Rates</a:t>
            </a:r>
            <a:r>
              <a:rPr lang="en-US" sz="3200" u="sng" dirty="0" smtClean="0"/>
              <a:t>?</a:t>
            </a:r>
          </a:p>
          <a:p>
            <a:endParaRPr lang="en-US" sz="1600" dirty="0" smtClean="0"/>
          </a:p>
          <a:p>
            <a:r>
              <a:rPr lang="en-US" dirty="0" smtClean="0"/>
              <a:t>The study compared immunization rates before and after the implementation of declination forms at several facilities.  Rates of vaccinations rose anywhere from 11-41%  after signed declination forms became mandatory. </a:t>
            </a:r>
          </a:p>
          <a:p>
            <a:r>
              <a:rPr lang="en-US" dirty="0" smtClean="0"/>
              <a:t>However, these numbers may not reflect direct association to the declination forms alone as several hospitals also implemented other incentives or education:</a:t>
            </a:r>
          </a:p>
          <a:p>
            <a:pPr lvl="4"/>
            <a:r>
              <a:rPr lang="en-US" dirty="0" smtClean="0"/>
              <a:t>Offering free vaccinations</a:t>
            </a:r>
          </a:p>
          <a:p>
            <a:pPr lvl="4"/>
            <a:r>
              <a:rPr lang="en-US" dirty="0" smtClean="0"/>
              <a:t>Offering several vaccination sites and dates to employees</a:t>
            </a:r>
          </a:p>
          <a:p>
            <a:pPr lvl="4"/>
            <a:r>
              <a:rPr lang="en-US" dirty="0" smtClean="0"/>
              <a:t>Educational emails, flyers, programs</a:t>
            </a:r>
          </a:p>
          <a:p>
            <a:pPr lvl="4"/>
            <a:r>
              <a:rPr lang="en-US" dirty="0" smtClean="0"/>
              <a:t>Monetary incentives, raffle entry</a:t>
            </a:r>
          </a:p>
          <a:p>
            <a:r>
              <a:rPr lang="en-US" dirty="0" smtClean="0"/>
              <a:t>Does </a:t>
            </a:r>
            <a:r>
              <a:rPr lang="en-US" dirty="0"/>
              <a:t>mandating vaccinations hurt the </a:t>
            </a:r>
            <a:r>
              <a:rPr lang="en-US" dirty="0" smtClean="0"/>
              <a:t>employee/employer </a:t>
            </a:r>
            <a:r>
              <a:rPr lang="en-US" dirty="0"/>
              <a:t>relationship</a:t>
            </a:r>
            <a:r>
              <a:rPr lang="en-US" dirty="0" smtClean="0"/>
              <a:t>? Undermine trust?</a:t>
            </a:r>
            <a:endParaRPr lang="en-US" dirty="0"/>
          </a:p>
          <a:p>
            <a:pPr lvl="4"/>
            <a:endParaRPr lang="en-US" dirty="0" smtClean="0"/>
          </a:p>
        </p:txBody>
      </p:sp>
    </p:spTree>
    <p:extLst>
      <p:ext uri="{BB962C8B-B14F-4D97-AF65-F5344CB8AC3E}">
        <p14:creationId xmlns:p14="http://schemas.microsoft.com/office/powerpoint/2010/main" val="1678660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7924800" cy="5715000"/>
          </a:xfrm>
        </p:spPr>
        <p:txBody>
          <a:bodyPr>
            <a:normAutofit/>
          </a:bodyPr>
          <a:lstStyle/>
          <a:p>
            <a:pPr marL="0" indent="0" algn="ctr">
              <a:buNone/>
            </a:pPr>
            <a:r>
              <a:rPr lang="en-US" sz="2600" dirty="0" smtClean="0"/>
              <a:t>Innovative Approaches for Understanding Seasonal Influenza Vaccine Declination in Healthcare Personnel </a:t>
            </a:r>
            <a:r>
              <a:rPr lang="en-US" sz="2600" u="sng" dirty="0" smtClean="0"/>
              <a:t>Support Development of New Campaign Strategies</a:t>
            </a:r>
          </a:p>
          <a:p>
            <a:pPr marL="0" indent="0" algn="ctr">
              <a:buNone/>
            </a:pPr>
            <a:endParaRPr lang="en-US" sz="1600" u="sng" dirty="0" smtClean="0"/>
          </a:p>
          <a:p>
            <a:r>
              <a:rPr lang="en-US" sz="2800" dirty="0" smtClean="0"/>
              <a:t>Study included the 30.4% of the employees of the Department of Veterans Affairs (VA) </a:t>
            </a:r>
          </a:p>
          <a:p>
            <a:r>
              <a:rPr lang="en-US" sz="2800" dirty="0" smtClean="0"/>
              <a:t>Of this group 76.7% were influenza vaccinated </a:t>
            </a:r>
          </a:p>
          <a:p>
            <a:r>
              <a:rPr lang="en-US" sz="2800" dirty="0" smtClean="0"/>
              <a:t>Higher rates of declination occurred in the follower groups: </a:t>
            </a:r>
          </a:p>
          <a:p>
            <a:pPr lvl="2"/>
            <a:r>
              <a:rPr lang="en-US" sz="2400" dirty="0" smtClean="0"/>
              <a:t>Female employees</a:t>
            </a:r>
          </a:p>
          <a:p>
            <a:pPr lvl="2"/>
            <a:r>
              <a:rPr lang="en-US" sz="2400" dirty="0" smtClean="0"/>
              <a:t>Younger employees </a:t>
            </a:r>
          </a:p>
          <a:p>
            <a:pPr lvl="2"/>
            <a:r>
              <a:rPr lang="en-US" sz="2400" dirty="0" smtClean="0"/>
              <a:t>African American employees</a:t>
            </a:r>
            <a:endParaRPr lang="en-US" dirty="0"/>
          </a:p>
        </p:txBody>
      </p:sp>
      <p:pic>
        <p:nvPicPr>
          <p:cNvPr id="3075" name="Picture 3" descr="C:\Users\Owner\AppData\Local\Microsoft\Windows\Temporary Internet Files\Content.IE5\KA0AMK63\MP900313987[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38800" y="4114800"/>
            <a:ext cx="1981200" cy="198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96121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143</TotalTime>
  <Words>938</Words>
  <Application>Microsoft Office PowerPoint</Application>
  <PresentationFormat>On-screen Show (4:3)</PresentationFormat>
  <Paragraphs>88</Paragraphs>
  <Slides>14</Slides>
  <Notes>1</Notes>
  <HiddenSlides>0</HiddenSlides>
  <MMClips>1</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NewsPrint</vt:lpstr>
      <vt:lpstr>Safe Practices:</vt:lpstr>
      <vt:lpstr>PowerPoint Presentation</vt:lpstr>
      <vt:lpstr>CDC, http://www.cdc.gov/flu/healthcareworkers.htm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 Practices:</dc:title>
  <dc:creator>Owner</dc:creator>
  <cp:lastModifiedBy>Owner</cp:lastModifiedBy>
  <cp:revision>20</cp:revision>
  <dcterms:created xsi:type="dcterms:W3CDTF">2013-04-02T18:10:03Z</dcterms:created>
  <dcterms:modified xsi:type="dcterms:W3CDTF">2013-04-02T20:46:30Z</dcterms:modified>
</cp:coreProperties>
</file>