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sldIdLst>
    <p:sldId id="257" r:id="rId2"/>
    <p:sldId id="259" r:id="rId3"/>
    <p:sldId id="260" r:id="rId4"/>
    <p:sldId id="261" r:id="rId5"/>
    <p:sldId id="262" r:id="rId6"/>
    <p:sldId id="269" r:id="rId7"/>
    <p:sldId id="263" r:id="rId8"/>
    <p:sldId id="264" r:id="rId9"/>
    <p:sldId id="265" r:id="rId10"/>
    <p:sldId id="266" r:id="rId11"/>
    <p:sldId id="267" r:id="rId12"/>
    <p:sldId id="268" r:id="rId13"/>
    <p:sldId id="270" r:id="rId14"/>
    <p:sldId id="271" r:id="rId15"/>
    <p:sldId id="272" r:id="rId16"/>
    <p:sldId id="274" r:id="rId17"/>
    <p:sldId id="275" r:id="rId18"/>
    <p:sldId id="273" r:id="rId19"/>
    <p:sldId id="276" r:id="rId20"/>
    <p:sldId id="277" r:id="rId21"/>
    <p:sldId id="281" r:id="rId22"/>
    <p:sldId id="278" r:id="rId23"/>
    <p:sldId id="280" r:id="rId24"/>
    <p:sldId id="282" r:id="rId25"/>
    <p:sldId id="291" r:id="rId26"/>
    <p:sldId id="279" r:id="rId27"/>
    <p:sldId id="283" r:id="rId28"/>
    <p:sldId id="284" r:id="rId29"/>
    <p:sldId id="285" r:id="rId30"/>
    <p:sldId id="286" r:id="rId31"/>
    <p:sldId id="287" r:id="rId32"/>
    <p:sldId id="288" r:id="rId33"/>
    <p:sldId id="289" r:id="rId34"/>
    <p:sldId id="290" r:id="rId35"/>
  </p:sldIdLst>
  <p:sldSz cx="9144000" cy="6858000" type="screen4x3"/>
  <p:notesSz cx="6858000" cy="9083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Page" id="{EB62EE10-EA93-4625-9AB8-346C5E769295}">
          <p14:sldIdLst/>
        </p14:section>
        <p14:section name="Muscle Cramps" id="{C0C8845C-0E51-4242-9EBB-0D4F3C784F73}">
          <p14:sldIdLst>
            <p14:sldId id="257"/>
            <p14:sldId id="259"/>
            <p14:sldId id="260"/>
          </p14:sldIdLst>
        </p14:section>
        <p14:section name="Heat Stroke (Sunstroke)" id="{951134BC-44F0-41D9-AD6A-52FAFF93E78D}">
          <p14:sldIdLst>
            <p14:sldId id="261"/>
            <p14:sldId id="262"/>
            <p14:sldId id="269"/>
            <p14:sldId id="263"/>
          </p14:sldIdLst>
        </p14:section>
        <p14:section name="Poisonous Plants" id="{8FE56693-2567-43AE-A3A6-801169BCFB6A}">
          <p14:sldIdLst>
            <p14:sldId id="264"/>
            <p14:sldId id="265"/>
            <p14:sldId id="266"/>
            <p14:sldId id="267"/>
            <p14:sldId id="268"/>
            <p14:sldId id="270"/>
            <p14:sldId id="271"/>
            <p14:sldId id="272"/>
            <p14:sldId id="274"/>
            <p14:sldId id="275"/>
            <p14:sldId id="273"/>
            <p14:sldId id="276"/>
            <p14:sldId id="277"/>
            <p14:sldId id="281"/>
            <p14:sldId id="278"/>
            <p14:sldId id="280"/>
            <p14:sldId id="282"/>
            <p14:sldId id="291"/>
            <p14:sldId id="279"/>
            <p14:sldId id="283"/>
            <p14:sldId id="284"/>
            <p14:sldId id="285"/>
            <p14:sldId id="286"/>
            <p14:sldId id="287"/>
            <p14:sldId id="288"/>
            <p14:sldId id="289"/>
            <p14:sldId id="29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21" autoAdjust="0"/>
    <p:restoredTop sz="86323" autoAdjust="0"/>
  </p:normalViewPr>
  <p:slideViewPr>
    <p:cSldViewPr>
      <p:cViewPr varScale="1">
        <p:scale>
          <a:sx n="59" d="100"/>
          <a:sy n="59" d="100"/>
        </p:scale>
        <p:origin x="-330" y="-90"/>
      </p:cViewPr>
      <p:guideLst>
        <p:guide orient="horz" pos="2160"/>
        <p:guide pos="2880"/>
      </p:guideLst>
    </p:cSldViewPr>
  </p:slideViewPr>
  <p:outlineViewPr>
    <p:cViewPr>
      <p:scale>
        <a:sx n="33" d="100"/>
        <a:sy n="33" d="100"/>
      </p:scale>
      <p:origin x="0" y="951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1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4184"/>
          </a:xfrm>
          <a:prstGeom prst="rect">
            <a:avLst/>
          </a:prstGeom>
        </p:spPr>
        <p:txBody>
          <a:bodyPr vert="horz" lIns="91440" tIns="45720" rIns="91440" bIns="45720" rtlCol="0"/>
          <a:lstStyle>
            <a:lvl1pPr algn="r">
              <a:defRPr sz="1200"/>
            </a:lvl1pPr>
          </a:lstStyle>
          <a:p>
            <a:fld id="{49230AF1-A52A-49B9-921A-A05CD213D99F}" type="datetimeFigureOut">
              <a:rPr lang="en-US" smtClean="0"/>
              <a:t>10/20/2012</a:t>
            </a:fld>
            <a:endParaRPr lang="en-US"/>
          </a:p>
        </p:txBody>
      </p:sp>
      <p:sp>
        <p:nvSpPr>
          <p:cNvPr id="4" name="Slide Image Placeholder 3"/>
          <p:cNvSpPr>
            <a:spLocks noGrp="1" noRot="1" noChangeAspect="1"/>
          </p:cNvSpPr>
          <p:nvPr>
            <p:ph type="sldImg" idx="2"/>
          </p:nvPr>
        </p:nvSpPr>
        <p:spPr>
          <a:xfrm>
            <a:off x="1157288" y="681038"/>
            <a:ext cx="4543425" cy="34067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14746"/>
            <a:ext cx="5486400" cy="408765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27915"/>
            <a:ext cx="2971800" cy="45418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27915"/>
            <a:ext cx="2971800" cy="454184"/>
          </a:xfrm>
          <a:prstGeom prst="rect">
            <a:avLst/>
          </a:prstGeom>
        </p:spPr>
        <p:txBody>
          <a:bodyPr vert="horz" lIns="91440" tIns="45720" rIns="91440" bIns="45720" rtlCol="0" anchor="b"/>
          <a:lstStyle>
            <a:lvl1pPr algn="r">
              <a:defRPr sz="1200"/>
            </a:lvl1pPr>
          </a:lstStyle>
          <a:p>
            <a:fld id="{6658109A-431D-4044-8CB4-16E1E0269ABF}" type="slidenum">
              <a:rPr lang="en-US" smtClean="0"/>
              <a:t>‹#›</a:t>
            </a:fld>
            <a:endParaRPr lang="en-US"/>
          </a:p>
        </p:txBody>
      </p:sp>
    </p:spTree>
    <p:extLst>
      <p:ext uri="{BB962C8B-B14F-4D97-AF65-F5344CB8AC3E}">
        <p14:creationId xmlns:p14="http://schemas.microsoft.com/office/powerpoint/2010/main" val="599153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“Weak muscles are more likely to get overexerted when exercising and this overexertion depletes the muscle of oxygen. Without oxygen, waste product builds up in the muscle causing the fibers to spasm and shorten the muscle. Keeping muscle fibers strong and long (this means stretching) helps them do their job much better. Yep, stretching is key.” http://www.fitsugar.com/Skinny-Muscle-Cramps-78331</a:t>
            </a:r>
            <a:endParaRPr lang="en-US" dirty="0"/>
          </a:p>
        </p:txBody>
      </p:sp>
      <p:sp>
        <p:nvSpPr>
          <p:cNvPr id="4" name="Slide Number Placeholder 3"/>
          <p:cNvSpPr>
            <a:spLocks noGrp="1"/>
          </p:cNvSpPr>
          <p:nvPr>
            <p:ph type="sldNum" sz="quarter" idx="10"/>
          </p:nvPr>
        </p:nvSpPr>
        <p:spPr/>
        <p:txBody>
          <a:bodyPr/>
          <a:lstStyle/>
          <a:p>
            <a:fld id="{6658109A-431D-4044-8CB4-16E1E0269ABF}" type="slidenum">
              <a:rPr lang="en-US" smtClean="0"/>
              <a:t>1</a:t>
            </a:fld>
            <a:endParaRPr lang="en-US"/>
          </a:p>
        </p:txBody>
      </p:sp>
    </p:spTree>
    <p:extLst>
      <p:ext uri="{BB962C8B-B14F-4D97-AF65-F5344CB8AC3E}">
        <p14:creationId xmlns:p14="http://schemas.microsoft.com/office/powerpoint/2010/main" val="3838748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8109A-431D-4044-8CB4-16E1E0269ABF}" type="slidenum">
              <a:rPr lang="en-US" smtClean="0"/>
              <a:t>2</a:t>
            </a:fld>
            <a:endParaRPr lang="en-US"/>
          </a:p>
        </p:txBody>
      </p:sp>
    </p:spTree>
    <p:extLst>
      <p:ext uri="{BB962C8B-B14F-4D97-AF65-F5344CB8AC3E}">
        <p14:creationId xmlns:p14="http://schemas.microsoft.com/office/powerpoint/2010/main" val="3391200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8109A-431D-4044-8CB4-16E1E0269ABF}" type="slidenum">
              <a:rPr lang="en-US" smtClean="0"/>
              <a:t>5</a:t>
            </a:fld>
            <a:endParaRPr lang="en-US"/>
          </a:p>
        </p:txBody>
      </p:sp>
    </p:spTree>
    <p:extLst>
      <p:ext uri="{BB962C8B-B14F-4D97-AF65-F5344CB8AC3E}">
        <p14:creationId xmlns:p14="http://schemas.microsoft.com/office/powerpoint/2010/main" val="2097507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8109A-431D-4044-8CB4-16E1E0269ABF}" type="slidenum">
              <a:rPr lang="en-US" smtClean="0"/>
              <a:t>6</a:t>
            </a:fld>
            <a:endParaRPr lang="en-US"/>
          </a:p>
        </p:txBody>
      </p:sp>
    </p:spTree>
    <p:extLst>
      <p:ext uri="{BB962C8B-B14F-4D97-AF65-F5344CB8AC3E}">
        <p14:creationId xmlns:p14="http://schemas.microsoft.com/office/powerpoint/2010/main" val="256936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8109A-431D-4044-8CB4-16E1E0269ABF}" type="slidenum">
              <a:rPr lang="en-US" smtClean="0"/>
              <a:t>7</a:t>
            </a:fld>
            <a:endParaRPr lang="en-US"/>
          </a:p>
        </p:txBody>
      </p:sp>
    </p:spTree>
    <p:extLst>
      <p:ext uri="{BB962C8B-B14F-4D97-AF65-F5344CB8AC3E}">
        <p14:creationId xmlns:p14="http://schemas.microsoft.com/office/powerpoint/2010/main" val="4286999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8109A-431D-4044-8CB4-16E1E0269ABF}" type="slidenum">
              <a:rPr lang="en-US" smtClean="0"/>
              <a:t>8</a:t>
            </a:fld>
            <a:endParaRPr lang="en-US"/>
          </a:p>
        </p:txBody>
      </p:sp>
    </p:spTree>
    <p:extLst>
      <p:ext uri="{BB962C8B-B14F-4D97-AF65-F5344CB8AC3E}">
        <p14:creationId xmlns:p14="http://schemas.microsoft.com/office/powerpoint/2010/main" val="2816136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8109A-431D-4044-8CB4-16E1E0269ABF}" type="slidenum">
              <a:rPr lang="en-US" smtClean="0"/>
              <a:t>9</a:t>
            </a:fld>
            <a:endParaRPr lang="en-US"/>
          </a:p>
        </p:txBody>
      </p:sp>
    </p:spTree>
    <p:extLst>
      <p:ext uri="{BB962C8B-B14F-4D97-AF65-F5344CB8AC3E}">
        <p14:creationId xmlns:p14="http://schemas.microsoft.com/office/powerpoint/2010/main" val="2448624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8109A-431D-4044-8CB4-16E1E0269ABF}" type="slidenum">
              <a:rPr lang="en-US" smtClean="0"/>
              <a:t>13</a:t>
            </a:fld>
            <a:endParaRPr lang="en-US"/>
          </a:p>
        </p:txBody>
      </p:sp>
    </p:spTree>
    <p:extLst>
      <p:ext uri="{BB962C8B-B14F-4D97-AF65-F5344CB8AC3E}">
        <p14:creationId xmlns:p14="http://schemas.microsoft.com/office/powerpoint/2010/main" val="1990112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8109A-431D-4044-8CB4-16E1E0269ABF}" type="slidenum">
              <a:rPr lang="en-US" smtClean="0"/>
              <a:t>17</a:t>
            </a:fld>
            <a:endParaRPr lang="en-US"/>
          </a:p>
        </p:txBody>
      </p:sp>
    </p:spTree>
    <p:extLst>
      <p:ext uri="{BB962C8B-B14F-4D97-AF65-F5344CB8AC3E}">
        <p14:creationId xmlns:p14="http://schemas.microsoft.com/office/powerpoint/2010/main" val="2737605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B6A7B45-7616-4418-8786-E76FFB0206B0}" type="datetimeFigureOut">
              <a:rPr lang="en-US" smtClean="0"/>
              <a:t>10/20/2012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D5393-124A-4BFE-B81F-E13BFE7973B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6A7B45-7616-4418-8786-E76FFB0206B0}" type="datetimeFigureOut">
              <a:rPr lang="en-US" smtClean="0"/>
              <a:t>10/20/2012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D5393-124A-4BFE-B81F-E13BFE7973B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6A7B45-7616-4418-8786-E76FFB0206B0}" type="datetimeFigureOut">
              <a:rPr lang="en-US" smtClean="0"/>
              <a:t>10/20/2012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D5393-124A-4BFE-B81F-E13BFE7973B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6A7B45-7616-4418-8786-E76FFB0206B0}" type="datetimeFigureOut">
              <a:rPr lang="en-US" smtClean="0"/>
              <a:t>10/20/2012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D5393-124A-4BFE-B81F-E13BFE7973B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6A7B45-7616-4418-8786-E76FFB0206B0}" type="datetimeFigureOut">
              <a:rPr lang="en-US" smtClean="0"/>
              <a:t>10/20/2012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D5393-124A-4BFE-B81F-E13BFE7973B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B6A7B45-7616-4418-8786-E76FFB0206B0}" type="datetimeFigureOut">
              <a:rPr lang="en-US" smtClean="0"/>
              <a:t>10/20/2012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FD5393-124A-4BFE-B81F-E13BFE7973B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6A7B45-7616-4418-8786-E76FFB0206B0}" type="datetimeFigureOut">
              <a:rPr lang="en-US" smtClean="0"/>
              <a:t>10/20/2012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FD5393-124A-4BFE-B81F-E13BFE7973B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6A7B45-7616-4418-8786-E76FFB0206B0}" type="datetimeFigureOut">
              <a:rPr lang="en-US" smtClean="0"/>
              <a:t>10/20/2012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FD5393-124A-4BFE-B81F-E13BFE7973B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6A7B45-7616-4418-8786-E76FFB0206B0}" type="datetimeFigureOut">
              <a:rPr lang="en-US" smtClean="0"/>
              <a:t>10/20/2012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FD5393-124A-4BFE-B81F-E13BFE7973B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6A7B45-7616-4418-8786-E76FFB0206B0}" type="datetimeFigureOut">
              <a:rPr lang="en-US" smtClean="0"/>
              <a:t>10/20/2012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FD5393-124A-4BFE-B81F-E13BFE7973BB}"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2B6A7B45-7616-4418-8786-E76FFB0206B0}" type="datetimeFigureOut">
              <a:rPr lang="en-US" smtClean="0"/>
              <a:t>10/20/2012</a:t>
            </a:fld>
            <a:endParaRPr lang="en-US"/>
          </a:p>
        </p:txBody>
      </p:sp>
      <p:sp>
        <p:nvSpPr>
          <p:cNvPr id="9" name="Slide Number Placeholder 8"/>
          <p:cNvSpPr>
            <a:spLocks noGrp="1"/>
          </p:cNvSpPr>
          <p:nvPr>
            <p:ph type="sldNum" sz="quarter" idx="11"/>
          </p:nvPr>
        </p:nvSpPr>
        <p:spPr/>
        <p:txBody>
          <a:bodyPr/>
          <a:lstStyle/>
          <a:p>
            <a:fld id="{E3FD5393-124A-4BFE-B81F-E13BFE7973BB}"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E3FD5393-124A-4BFE-B81F-E13BFE7973BB}"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2B6A7B45-7616-4418-8786-E76FFB0206B0}" type="datetimeFigureOut">
              <a:rPr lang="en-US" smtClean="0"/>
              <a:t>10/20/2012</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poisonivy.aesir.com/view/rashes.html" TargetMode="Externa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www.poison-ivy.org/" TargetMode="External"/><Relationship Id="rId3" Type="http://schemas.openxmlformats.org/officeDocument/2006/relationships/image" Target="../media/image23.jpeg"/><Relationship Id="rId7" Type="http://schemas.openxmlformats.org/officeDocument/2006/relationships/hyperlink" Target="http://www.everydayhealth.com/health-center/habitat-and-description-of-poison-ivy-oak-and-sumac-info.asp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8" Type="http://schemas.openxmlformats.org/officeDocument/2006/relationships/hyperlink" Target="http://walking.about.com/od/medfirstaid/ig/Poison-Oak-Photos/index_g.htm" TargetMode="External"/><Relationship Id="rId3" Type="http://schemas.openxmlformats.org/officeDocument/2006/relationships/image" Target="../media/image27.jpeg"/><Relationship Id="rId7" Type="http://schemas.openxmlformats.org/officeDocument/2006/relationships/image" Target="../media/image29.jpeg"/><Relationship Id="rId2" Type="http://schemas.openxmlformats.org/officeDocument/2006/relationships/hyperlink" Target="http://0.tqn.com/d/walking/1/0/E/O/2/poisonoak-oaky.jpg" TargetMode="External"/><Relationship Id="rId1" Type="http://schemas.openxmlformats.org/officeDocument/2006/relationships/slideLayout" Target="../slideLayouts/slideLayout2.xml"/><Relationship Id="rId6" Type="http://schemas.openxmlformats.org/officeDocument/2006/relationships/hyperlink" Target="http://walking.about.com/od/medfirstaid/ig/Poison-Oak-Photos/Round-Leaves-on-Poison-Oak.htm" TargetMode="External"/><Relationship Id="rId5" Type="http://schemas.openxmlformats.org/officeDocument/2006/relationships/image" Target="../media/image28.jpeg"/><Relationship Id="rId4" Type="http://schemas.openxmlformats.org/officeDocument/2006/relationships/hyperlink" Target="http://walking.about.com/od/medfirstaid/ig/Poison-Oak-Photos/Poison-Oak-in-Bloom.htm" TargetMode="External"/><Relationship Id="rId9" Type="http://schemas.openxmlformats.org/officeDocument/2006/relationships/hyperlink" Target="http://www.everydayhealth.com/health-center/habitat-and-description-of-poison-ivy-oak-and-sumac-info.aspx"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landscaping.about.com/od/weedsdiseases/ig/Poison-Sumac-Pictures/Berries-of-Poison-Sumac.htm" TargetMode="External"/><Relationship Id="rId13" Type="http://schemas.openxmlformats.org/officeDocument/2006/relationships/image" Target="../media/image34.jpeg"/><Relationship Id="rId3" Type="http://schemas.openxmlformats.org/officeDocument/2006/relationships/hyperlink" Target="http://www.everydayhealth.com/health-center/habitat-and-description-of-poison-ivy-oak-and-sumac-info.aspx" TargetMode="External"/><Relationship Id="rId7" Type="http://schemas.openxmlformats.org/officeDocument/2006/relationships/image" Target="../media/image31.jpeg"/><Relationship Id="rId12" Type="http://schemas.openxmlformats.org/officeDocument/2006/relationships/hyperlink" Target="http://landscaping.about.com/od/weedsdiseases/ig/Poison-Sumac-Pictures/Poison-Sumac-Stems.htm" TargetMode="External"/><Relationship Id="rId2" Type="http://schemas.openxmlformats.org/officeDocument/2006/relationships/hyperlink" Target="http://landscaping.about.com/od/weedsdiseases/ig/Poison-Sumac-Pictures/" TargetMode="External"/><Relationship Id="rId1" Type="http://schemas.openxmlformats.org/officeDocument/2006/relationships/slideLayout" Target="../slideLayouts/slideLayout2.xml"/><Relationship Id="rId6" Type="http://schemas.openxmlformats.org/officeDocument/2006/relationships/hyperlink" Target="http://landscaping.about.com/od/weedsdiseases/ig/Poison-Sumac-Pictures/white_berries.--1A.htm" TargetMode="External"/><Relationship Id="rId11" Type="http://schemas.openxmlformats.org/officeDocument/2006/relationships/image" Target="../media/image33.jpeg"/><Relationship Id="rId5" Type="http://schemas.openxmlformats.org/officeDocument/2006/relationships/image" Target="../media/image30.jpeg"/><Relationship Id="rId10" Type="http://schemas.openxmlformats.org/officeDocument/2006/relationships/hyperlink" Target="http://landscaping.about.com/od/weedsdiseases/ig/Poison-Sumac-Pictures/red_pink_leaves.htm" TargetMode="External"/><Relationship Id="rId4" Type="http://schemas.openxmlformats.org/officeDocument/2006/relationships/hyperlink" Target="http://landscaping.about.com/od/weedsdiseases/ig/Poison-Sumac-Pictures/Poison-Sumac-Leaves.htm" TargetMode="External"/><Relationship Id="rId9"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landscaping.about.com/od/weedsdiseases/ig/Poison-Sumac-Pictures/white_berries.--1A.htm" TargetMode="Externa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34.jpeg"/><Relationship Id="rId4" Type="http://schemas.openxmlformats.org/officeDocument/2006/relationships/hyperlink" Target="http://landscaping.about.com/od/weedsdiseases/ig/Poison-Sumac-Pictures/Poison-Sumac-Stems.ht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wmf"/><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MUSCLE CRAMPS</a:t>
            </a:r>
            <a:endParaRPr lang="en-US" dirty="0"/>
          </a:p>
        </p:txBody>
      </p:sp>
      <p:sp>
        <p:nvSpPr>
          <p:cNvPr id="23" name="Content Placeholder 22"/>
          <p:cNvSpPr>
            <a:spLocks noGrp="1"/>
          </p:cNvSpPr>
          <p:nvPr>
            <p:ph idx="1"/>
          </p:nvPr>
        </p:nvSpPr>
        <p:spPr/>
        <p:txBody>
          <a:bodyPr>
            <a:normAutofit/>
          </a:bodyPr>
          <a:lstStyle/>
          <a:p>
            <a:pPr lvl="0" indent="-342900">
              <a:spcBef>
                <a:spcPts val="0"/>
              </a:spcBef>
              <a:buFont typeface="Symbol"/>
              <a:buChar char=""/>
            </a:pPr>
            <a:r>
              <a:rPr lang="en-US" sz="3000" dirty="0" smtClean="0">
                <a:ea typeface="Calibri"/>
                <a:cs typeface="Times New Roman"/>
              </a:rPr>
              <a:t>Explain the symptoms of muscle cramps</a:t>
            </a:r>
          </a:p>
          <a:p>
            <a:pPr marL="742950" marR="0" lvl="1" indent="-285750">
              <a:spcBef>
                <a:spcPts val="0"/>
              </a:spcBef>
              <a:spcAft>
                <a:spcPts val="0"/>
              </a:spcAft>
              <a:buFont typeface="Courier New"/>
              <a:buChar char="o"/>
            </a:pPr>
            <a:r>
              <a:rPr lang="en-US" sz="2600" dirty="0" smtClean="0">
                <a:ea typeface="Calibri"/>
                <a:cs typeface="Times New Roman"/>
              </a:rPr>
              <a:t>Painful</a:t>
            </a:r>
            <a:r>
              <a:rPr lang="en-US" sz="2600" dirty="0">
                <a:ea typeface="Calibri"/>
                <a:cs typeface="Times New Roman"/>
              </a:rPr>
              <a:t>, involuntary tightening of muscles in arms, legs or stomach that will not relax – “Charlie horse”</a:t>
            </a:r>
          </a:p>
          <a:p>
            <a:pPr marL="742950" marR="0" lvl="1" indent="-285750">
              <a:spcBef>
                <a:spcPts val="0"/>
              </a:spcBef>
              <a:spcAft>
                <a:spcPts val="0"/>
              </a:spcAft>
              <a:buFont typeface="Courier New"/>
              <a:buChar char="o"/>
            </a:pPr>
            <a:r>
              <a:rPr lang="en-US" sz="2600" dirty="0">
                <a:ea typeface="Calibri"/>
                <a:cs typeface="Times New Roman"/>
              </a:rPr>
              <a:t>Can last a few seconds, up to 15 minutes or longer</a:t>
            </a:r>
          </a:p>
          <a:p>
            <a:pPr marL="742950" marR="0" lvl="1" indent="-285750">
              <a:spcBef>
                <a:spcPts val="0"/>
              </a:spcBef>
              <a:spcAft>
                <a:spcPts val="0"/>
              </a:spcAft>
              <a:buFont typeface="Courier New"/>
              <a:buChar char="o"/>
            </a:pPr>
            <a:r>
              <a:rPr lang="en-US" sz="2600" dirty="0">
                <a:ea typeface="Calibri"/>
                <a:cs typeface="Times New Roman"/>
              </a:rPr>
              <a:t>Usually </a:t>
            </a:r>
            <a:r>
              <a:rPr lang="en-US" sz="2600" dirty="0" smtClean="0">
                <a:ea typeface="Calibri"/>
                <a:cs typeface="Times New Roman"/>
              </a:rPr>
              <a:t>occurs </a:t>
            </a:r>
            <a:r>
              <a:rPr lang="en-US" sz="2600" dirty="0">
                <a:ea typeface="Calibri"/>
                <a:cs typeface="Times New Roman"/>
              </a:rPr>
              <a:t>after physical exertion, or due to heat </a:t>
            </a:r>
            <a:r>
              <a:rPr lang="en-US" sz="2600" dirty="0" smtClean="0">
                <a:ea typeface="Calibri"/>
                <a:cs typeface="Times New Roman"/>
              </a:rPr>
              <a:t>exhaustion, or dehydration</a:t>
            </a:r>
            <a:endParaRPr lang="en-US" sz="2600" dirty="0">
              <a:ea typeface="Calibri"/>
              <a:cs typeface="Times New Roman"/>
            </a:endParaRPr>
          </a:p>
          <a:p>
            <a:endParaRPr lang="en-US" dirty="0"/>
          </a:p>
        </p:txBody>
      </p:sp>
      <p:pic>
        <p:nvPicPr>
          <p:cNvPr id="4098" name="Picture 2" descr="C:\Users\Owner\AppData\Local\Microsoft\Windows\Temporary Internet Files\Content.IE5\CHAE7COX\MP90044420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5055020"/>
            <a:ext cx="2429256" cy="162619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Owner\AppData\Local\Microsoft\Windows\Temporary Internet Files\Content.IE5\CHAE7COX\MP90040935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3800" y="5055020"/>
            <a:ext cx="2437390" cy="162619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Owner\AppData\Local\Microsoft\Windows\Temporary Internet Files\Content.IE5\4YGJ1E8G\MP900316936[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4600" y="4733246"/>
            <a:ext cx="1295400" cy="1947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6164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POISONOUS PLANTS</a:t>
            </a:r>
            <a:endParaRPr lang="en-US" dirty="0"/>
          </a:p>
        </p:txBody>
      </p:sp>
      <p:sp>
        <p:nvSpPr>
          <p:cNvPr id="3" name="Content Placeholder 2"/>
          <p:cNvSpPr>
            <a:spLocks noGrp="1"/>
          </p:cNvSpPr>
          <p:nvPr>
            <p:ph idx="1"/>
          </p:nvPr>
        </p:nvSpPr>
        <p:spPr>
          <a:xfrm>
            <a:off x="457200" y="1600200"/>
            <a:ext cx="7782560" cy="4800600"/>
          </a:xfrm>
        </p:spPr>
        <p:txBody>
          <a:bodyPr>
            <a:normAutofit fontScale="92500" lnSpcReduction="10000"/>
          </a:bodyPr>
          <a:lstStyle/>
          <a:p>
            <a:pPr marL="457200" marR="0" lvl="1" indent="0">
              <a:spcBef>
                <a:spcPts val="0"/>
              </a:spcBef>
              <a:spcAft>
                <a:spcPts val="0"/>
              </a:spcAft>
              <a:buNone/>
            </a:pPr>
            <a:r>
              <a:rPr lang="en-US" sz="3200" dirty="0" smtClean="0">
                <a:ea typeface="Calibri"/>
                <a:cs typeface="Times New Roman"/>
              </a:rPr>
              <a:t>Typical Rashes from Poisonous Plant exposure</a:t>
            </a:r>
          </a:p>
          <a:p>
            <a:pPr marL="457200" marR="0" lvl="1" indent="0">
              <a:spcBef>
                <a:spcPts val="0"/>
              </a:spcBef>
              <a:spcAft>
                <a:spcPts val="0"/>
              </a:spcAft>
              <a:buNone/>
            </a:pPr>
            <a:endParaRPr lang="en-US" sz="2800" dirty="0">
              <a:ea typeface="Calibri"/>
              <a:cs typeface="Times New Roman"/>
            </a:endParaRPr>
          </a:p>
          <a:p>
            <a:pPr marL="457200" marR="0" lvl="1" indent="0">
              <a:spcBef>
                <a:spcPts val="0"/>
              </a:spcBef>
              <a:spcAft>
                <a:spcPts val="0"/>
              </a:spcAft>
              <a:buNone/>
            </a:pPr>
            <a:endParaRPr lang="en-US" sz="2800" dirty="0" smtClean="0">
              <a:ea typeface="Calibri"/>
              <a:cs typeface="Times New Roman"/>
            </a:endParaRPr>
          </a:p>
          <a:p>
            <a:pPr marL="457200" marR="0" lvl="1" indent="0">
              <a:spcBef>
                <a:spcPts val="0"/>
              </a:spcBef>
              <a:spcAft>
                <a:spcPts val="0"/>
              </a:spcAft>
              <a:buNone/>
            </a:pPr>
            <a:endParaRPr lang="en-US" sz="2800" dirty="0">
              <a:ea typeface="Calibri"/>
              <a:cs typeface="Times New Roman"/>
            </a:endParaRPr>
          </a:p>
          <a:p>
            <a:pPr marL="457200" marR="0" lvl="1" indent="0">
              <a:spcBef>
                <a:spcPts val="0"/>
              </a:spcBef>
              <a:spcAft>
                <a:spcPts val="0"/>
              </a:spcAft>
              <a:buNone/>
            </a:pPr>
            <a:endParaRPr lang="en-US" sz="2800" dirty="0" smtClean="0">
              <a:ea typeface="Calibri"/>
              <a:cs typeface="Times New Roman"/>
            </a:endParaRPr>
          </a:p>
          <a:p>
            <a:pPr marL="457200" marR="0" lvl="1" indent="0">
              <a:spcBef>
                <a:spcPts val="0"/>
              </a:spcBef>
              <a:spcAft>
                <a:spcPts val="0"/>
              </a:spcAft>
              <a:buNone/>
            </a:pPr>
            <a:endParaRPr lang="en-US" sz="2800" dirty="0">
              <a:ea typeface="Calibri"/>
              <a:cs typeface="Times New Roman"/>
            </a:endParaRPr>
          </a:p>
          <a:p>
            <a:pPr marL="457200" marR="0" lvl="1" indent="0">
              <a:spcBef>
                <a:spcPts val="0"/>
              </a:spcBef>
              <a:spcAft>
                <a:spcPts val="0"/>
              </a:spcAft>
              <a:buNone/>
            </a:pPr>
            <a:endParaRPr lang="en-US" sz="2800" dirty="0" smtClean="0">
              <a:ea typeface="Calibri"/>
              <a:cs typeface="Times New Roman"/>
            </a:endParaRPr>
          </a:p>
          <a:p>
            <a:pPr marL="457200" marR="0" lvl="1" indent="0">
              <a:spcBef>
                <a:spcPts val="0"/>
              </a:spcBef>
              <a:spcAft>
                <a:spcPts val="0"/>
              </a:spcAft>
              <a:buNone/>
            </a:pPr>
            <a:endParaRPr lang="en-US" sz="2800" dirty="0">
              <a:ea typeface="Calibri"/>
              <a:cs typeface="Times New Roman"/>
            </a:endParaRPr>
          </a:p>
          <a:p>
            <a:pPr marL="457200" marR="0" lvl="1" indent="0">
              <a:spcBef>
                <a:spcPts val="0"/>
              </a:spcBef>
              <a:spcAft>
                <a:spcPts val="0"/>
              </a:spcAft>
              <a:buNone/>
            </a:pPr>
            <a:endParaRPr lang="en-US" sz="2800" dirty="0" smtClean="0">
              <a:ea typeface="Calibri"/>
              <a:cs typeface="Times New Roman"/>
            </a:endParaRPr>
          </a:p>
          <a:p>
            <a:pPr marL="457200" marR="0" lvl="1" indent="0">
              <a:spcBef>
                <a:spcPts val="0"/>
              </a:spcBef>
              <a:spcAft>
                <a:spcPts val="0"/>
              </a:spcAft>
              <a:buNone/>
            </a:pPr>
            <a:endParaRPr lang="en-US" sz="2800" dirty="0">
              <a:ea typeface="Calibri"/>
              <a:cs typeface="Times New Roman"/>
            </a:endParaRPr>
          </a:p>
          <a:p>
            <a:pPr marL="457200" lvl="1" indent="0" algn="ctr">
              <a:spcBef>
                <a:spcPts val="0"/>
              </a:spcBef>
              <a:buClr>
                <a:srgbClr val="9CBEBD"/>
              </a:buClr>
              <a:buNone/>
            </a:pPr>
            <a:endParaRPr lang="en-US" sz="1400" dirty="0" smtClean="0">
              <a:solidFill>
                <a:srgbClr val="2F2B20"/>
              </a:solidFill>
              <a:ea typeface="Calibri"/>
              <a:cs typeface="Times New Roman"/>
            </a:endParaRPr>
          </a:p>
          <a:p>
            <a:pPr marL="457200" lvl="1" indent="0" algn="ctr">
              <a:spcBef>
                <a:spcPts val="0"/>
              </a:spcBef>
              <a:buClr>
                <a:srgbClr val="9CBEBD"/>
              </a:buClr>
              <a:buNone/>
            </a:pPr>
            <a:endParaRPr lang="en-US" sz="1400" dirty="0" smtClean="0">
              <a:solidFill>
                <a:srgbClr val="2F2B20"/>
              </a:solidFill>
              <a:ea typeface="Calibri"/>
              <a:cs typeface="Times New Roman"/>
            </a:endParaRPr>
          </a:p>
          <a:p>
            <a:pPr marL="457200" lvl="1" indent="0" algn="ctr">
              <a:spcBef>
                <a:spcPts val="0"/>
              </a:spcBef>
              <a:buClr>
                <a:srgbClr val="9CBEBD"/>
              </a:buClr>
              <a:buNone/>
            </a:pPr>
            <a:endParaRPr lang="en-US" sz="1400" dirty="0">
              <a:solidFill>
                <a:srgbClr val="2F2B20"/>
              </a:solidFill>
              <a:ea typeface="Calibri"/>
              <a:cs typeface="Times New Roman"/>
            </a:endParaRPr>
          </a:p>
          <a:p>
            <a:pPr marL="457200" lvl="1" indent="0" algn="ctr">
              <a:spcBef>
                <a:spcPts val="0"/>
              </a:spcBef>
              <a:buClr>
                <a:srgbClr val="9CBEBD"/>
              </a:buClr>
              <a:buNone/>
            </a:pPr>
            <a:endParaRPr lang="en-US" sz="1400" dirty="0" smtClean="0">
              <a:solidFill>
                <a:srgbClr val="2F2B20"/>
              </a:solidFill>
              <a:ea typeface="Calibri"/>
              <a:cs typeface="Times New Roman"/>
            </a:endParaRPr>
          </a:p>
          <a:p>
            <a:pPr marL="457200" lvl="1" indent="0" algn="ctr">
              <a:spcBef>
                <a:spcPts val="0"/>
              </a:spcBef>
              <a:buClr>
                <a:srgbClr val="9CBEBD"/>
              </a:buClr>
              <a:buNone/>
            </a:pPr>
            <a:endParaRPr lang="en-US" sz="1400" dirty="0">
              <a:solidFill>
                <a:srgbClr val="2F2B20"/>
              </a:solidFill>
              <a:ea typeface="Calibri"/>
              <a:cs typeface="Times New Roman"/>
            </a:endParaRPr>
          </a:p>
          <a:p>
            <a:pPr marL="457200" lvl="1" indent="0" algn="ctr">
              <a:spcBef>
                <a:spcPts val="0"/>
              </a:spcBef>
              <a:buClr>
                <a:srgbClr val="9CBEBD"/>
              </a:buClr>
              <a:buNone/>
            </a:pPr>
            <a:r>
              <a:rPr lang="en-US" sz="1400" dirty="0" smtClean="0">
                <a:solidFill>
                  <a:srgbClr val="2F2B20"/>
                </a:solidFill>
                <a:ea typeface="Calibri"/>
                <a:cs typeface="Times New Roman"/>
              </a:rPr>
              <a:t> </a:t>
            </a:r>
            <a:r>
              <a:rPr lang="en-US" sz="1400" dirty="0">
                <a:solidFill>
                  <a:srgbClr val="2F2B20"/>
                </a:solidFill>
                <a:ea typeface="Calibri"/>
                <a:cs typeface="Times New Roman"/>
              </a:rPr>
              <a:t>Pictures were retrieved from: </a:t>
            </a:r>
            <a:r>
              <a:rPr lang="en-US" sz="1400" u="sng" dirty="0">
                <a:solidFill>
                  <a:srgbClr val="0000FF"/>
                </a:solidFill>
                <a:ea typeface="Calibri"/>
                <a:cs typeface="Times New Roman"/>
                <a:hlinkClick r:id="rId2"/>
              </a:rPr>
              <a:t>http://poisonivy.aesir.com/view/rashes.html</a:t>
            </a:r>
            <a:endParaRPr lang="en-US" sz="1400" dirty="0">
              <a:solidFill>
                <a:srgbClr val="2F2B20"/>
              </a:solidFill>
              <a:ea typeface="Calibri"/>
              <a:cs typeface="Times New Roman"/>
            </a:endParaRPr>
          </a:p>
          <a:p>
            <a:pPr lvl="0">
              <a:buClr>
                <a:srgbClr val="A9A57C"/>
              </a:buClr>
            </a:pPr>
            <a:endParaRPr lang="en-US" dirty="0">
              <a:solidFill>
                <a:srgbClr val="2F2B20"/>
              </a:solidFill>
            </a:endParaRPr>
          </a:p>
          <a:p>
            <a:pPr marL="457200" marR="0" lvl="1" indent="0">
              <a:spcBef>
                <a:spcPts val="0"/>
              </a:spcBef>
              <a:spcAft>
                <a:spcPts val="0"/>
              </a:spcAft>
              <a:buNone/>
            </a:pPr>
            <a:endParaRPr lang="en-US" sz="2800" dirty="0" smtClean="0">
              <a:ea typeface="Calibri"/>
              <a:cs typeface="Times New Roman"/>
            </a:endParaRPr>
          </a:p>
        </p:txBody>
      </p:sp>
      <p:pic>
        <p:nvPicPr>
          <p:cNvPr id="5" name="Picture 4" descr="Hunter Rash"/>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048000"/>
            <a:ext cx="2600960" cy="2377239"/>
          </a:xfrm>
          <a:prstGeom prst="rect">
            <a:avLst/>
          </a:prstGeom>
          <a:noFill/>
          <a:ln>
            <a:noFill/>
          </a:ln>
        </p:spPr>
      </p:pic>
      <p:pic>
        <p:nvPicPr>
          <p:cNvPr id="6" name="Picture 5" descr="Bill Bowers Rash"/>
          <p:cNvPicPr/>
          <p:nvPr/>
        </p:nvPicPr>
        <p:blipFill>
          <a:blip r:embed="rId4">
            <a:extLst>
              <a:ext uri="{28A0092B-C50C-407E-A947-70E740481C1C}">
                <a14:useLocalDpi xmlns:a14="http://schemas.microsoft.com/office/drawing/2010/main" val="0"/>
              </a:ext>
            </a:extLst>
          </a:blip>
          <a:srcRect/>
          <a:stretch>
            <a:fillRect/>
          </a:stretch>
        </p:blipFill>
        <p:spPr bwMode="auto">
          <a:xfrm>
            <a:off x="0" y="2584684"/>
            <a:ext cx="2590800" cy="2840555"/>
          </a:xfrm>
          <a:prstGeom prst="rect">
            <a:avLst/>
          </a:prstGeom>
          <a:noFill/>
          <a:ln>
            <a:noFill/>
          </a:ln>
        </p:spPr>
      </p:pic>
      <p:pic>
        <p:nvPicPr>
          <p:cNvPr id="4" name="Picture 3" descr="Anne Kelley Rash"/>
          <p:cNvPicPr/>
          <p:nvPr/>
        </p:nvPicPr>
        <p:blipFill>
          <a:blip r:embed="rId5">
            <a:extLst>
              <a:ext uri="{28A0092B-C50C-407E-A947-70E740481C1C}">
                <a14:useLocalDpi xmlns:a14="http://schemas.microsoft.com/office/drawing/2010/main" val="0"/>
              </a:ext>
            </a:extLst>
          </a:blip>
          <a:srcRect/>
          <a:stretch>
            <a:fillRect/>
          </a:stretch>
        </p:blipFill>
        <p:spPr bwMode="auto">
          <a:xfrm>
            <a:off x="5324107" y="2180858"/>
            <a:ext cx="2776053" cy="3200399"/>
          </a:xfrm>
          <a:prstGeom prst="rect">
            <a:avLst/>
          </a:prstGeom>
          <a:noFill/>
          <a:ln>
            <a:noFill/>
          </a:ln>
        </p:spPr>
      </p:pic>
    </p:spTree>
    <p:extLst>
      <p:ext uri="{BB962C8B-B14F-4D97-AF65-F5344CB8AC3E}">
        <p14:creationId xmlns:p14="http://schemas.microsoft.com/office/powerpoint/2010/main" val="17541623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POISONOUS PLANTS</a:t>
            </a:r>
            <a:endParaRPr lang="en-US" dirty="0"/>
          </a:p>
        </p:txBody>
      </p:sp>
      <p:pic>
        <p:nvPicPr>
          <p:cNvPr id="6146" name="Picture 2" descr="C:\Users\Owner\AppData\Local\Microsoft\Windows\Temporary Internet Files\Content.IE5\CHAE7COX\MP91022106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12906" y="2743200"/>
            <a:ext cx="2022929" cy="31242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pPr lvl="0" indent="-342900">
              <a:spcBef>
                <a:spcPts val="0"/>
              </a:spcBef>
              <a:buFont typeface="Symbol"/>
              <a:buChar char=""/>
            </a:pPr>
            <a:r>
              <a:rPr lang="en-US" sz="2800" dirty="0">
                <a:ea typeface="Calibri"/>
                <a:cs typeface="Times New Roman"/>
              </a:rPr>
              <a:t>How to treat reactions to poisonous plants</a:t>
            </a:r>
          </a:p>
          <a:p>
            <a:pPr marL="742950" marR="0" lvl="1" indent="-285750">
              <a:spcBef>
                <a:spcPts val="0"/>
              </a:spcBef>
              <a:spcAft>
                <a:spcPts val="0"/>
              </a:spcAft>
              <a:buFont typeface="Courier New"/>
              <a:buChar char="o"/>
            </a:pPr>
            <a:r>
              <a:rPr lang="en-US" sz="2400" dirty="0">
                <a:ea typeface="Calibri"/>
                <a:cs typeface="Times New Roman"/>
              </a:rPr>
              <a:t>Remove and wash all contaminated clothing and exposed skin with soap and water</a:t>
            </a:r>
          </a:p>
          <a:p>
            <a:pPr marL="742950" marR="0" lvl="1" indent="-285750">
              <a:spcBef>
                <a:spcPts val="0"/>
              </a:spcBef>
              <a:spcAft>
                <a:spcPts val="0"/>
              </a:spcAft>
              <a:buFont typeface="Courier New"/>
              <a:buChar char="o"/>
            </a:pPr>
            <a:r>
              <a:rPr lang="en-US" sz="2400" dirty="0">
                <a:ea typeface="Calibri"/>
                <a:cs typeface="Times New Roman"/>
              </a:rPr>
              <a:t>Wipe exposed area with rubbing alcohol</a:t>
            </a:r>
          </a:p>
          <a:p>
            <a:pPr marL="742950" marR="0" lvl="1" indent="-285750">
              <a:spcBef>
                <a:spcPts val="0"/>
              </a:spcBef>
              <a:spcAft>
                <a:spcPts val="0"/>
              </a:spcAft>
              <a:buFont typeface="Courier New"/>
              <a:buChar char="o"/>
            </a:pPr>
            <a:r>
              <a:rPr lang="en-US" sz="2400" dirty="0">
                <a:ea typeface="Calibri"/>
                <a:cs typeface="Times New Roman"/>
              </a:rPr>
              <a:t>Apply calamine lotion or soothing </a:t>
            </a:r>
            <a:r>
              <a:rPr lang="en-US" sz="2400" dirty="0" smtClean="0">
                <a:ea typeface="Calibri"/>
                <a:cs typeface="Times New Roman"/>
              </a:rPr>
              <a:t>skin</a:t>
            </a:r>
          </a:p>
          <a:p>
            <a:pPr marL="822960" lvl="2" indent="0">
              <a:spcBef>
                <a:spcPts val="0"/>
              </a:spcBef>
              <a:buNone/>
            </a:pPr>
            <a:r>
              <a:rPr lang="en-US" sz="2400" dirty="0" smtClean="0">
                <a:ea typeface="Calibri"/>
                <a:cs typeface="Times New Roman"/>
              </a:rPr>
              <a:t> </a:t>
            </a:r>
            <a:r>
              <a:rPr lang="en-US" sz="2400" dirty="0">
                <a:ea typeface="Calibri"/>
                <a:cs typeface="Times New Roman"/>
              </a:rPr>
              <a:t>lotion for mild rashes</a:t>
            </a:r>
          </a:p>
          <a:p>
            <a:pPr marL="742950" marR="0" lvl="1" indent="-285750">
              <a:spcBef>
                <a:spcPts val="0"/>
              </a:spcBef>
              <a:spcAft>
                <a:spcPts val="0"/>
              </a:spcAft>
              <a:buFont typeface="Courier New"/>
              <a:buChar char="o"/>
            </a:pPr>
            <a:r>
              <a:rPr lang="en-US" sz="2400" dirty="0">
                <a:ea typeface="Calibri"/>
                <a:cs typeface="Times New Roman"/>
              </a:rPr>
              <a:t>Seek medical attention for severe </a:t>
            </a:r>
            <a:r>
              <a:rPr lang="en-US" sz="2400" dirty="0" smtClean="0">
                <a:ea typeface="Calibri"/>
                <a:cs typeface="Times New Roman"/>
              </a:rPr>
              <a:t>rashes</a:t>
            </a:r>
          </a:p>
          <a:p>
            <a:pPr marL="822960" lvl="2" indent="0">
              <a:spcBef>
                <a:spcPts val="0"/>
              </a:spcBef>
              <a:buNone/>
            </a:pPr>
            <a:r>
              <a:rPr lang="en-US" sz="2400" dirty="0" smtClean="0">
                <a:ea typeface="Calibri"/>
                <a:cs typeface="Times New Roman"/>
              </a:rPr>
              <a:t> </a:t>
            </a:r>
            <a:r>
              <a:rPr lang="en-US" sz="2400" dirty="0">
                <a:ea typeface="Calibri"/>
                <a:cs typeface="Times New Roman"/>
              </a:rPr>
              <a:t>or any rashes on the face or genitals</a:t>
            </a:r>
          </a:p>
          <a:p>
            <a:pPr marL="742950" marR="0" lvl="1" indent="-285750">
              <a:spcBef>
                <a:spcPts val="0"/>
              </a:spcBef>
              <a:spcAft>
                <a:spcPts val="0"/>
              </a:spcAft>
              <a:buFont typeface="Courier New"/>
              <a:buChar char="o"/>
            </a:pPr>
            <a:r>
              <a:rPr lang="en-US" sz="2400" dirty="0">
                <a:ea typeface="Calibri"/>
                <a:cs typeface="Times New Roman"/>
              </a:rPr>
              <a:t>Seek medical attention if the </a:t>
            </a:r>
            <a:r>
              <a:rPr lang="en-US" sz="2400" dirty="0" smtClean="0">
                <a:ea typeface="Calibri"/>
                <a:cs typeface="Times New Roman"/>
              </a:rPr>
              <a:t>plant</a:t>
            </a:r>
          </a:p>
          <a:p>
            <a:pPr marL="822960" lvl="2" indent="0">
              <a:spcBef>
                <a:spcPts val="0"/>
              </a:spcBef>
              <a:buNone/>
            </a:pPr>
            <a:r>
              <a:rPr lang="en-US" sz="2400" dirty="0" smtClean="0">
                <a:ea typeface="Calibri"/>
                <a:cs typeface="Times New Roman"/>
              </a:rPr>
              <a:t> </a:t>
            </a:r>
            <a:r>
              <a:rPr lang="en-US" sz="2400" dirty="0">
                <a:ea typeface="Calibri"/>
                <a:cs typeface="Times New Roman"/>
              </a:rPr>
              <a:t>parts were chewed or swallowed</a:t>
            </a:r>
          </a:p>
          <a:p>
            <a:endParaRPr lang="en-US" dirty="0"/>
          </a:p>
        </p:txBody>
      </p:sp>
    </p:spTree>
    <p:extLst>
      <p:ext uri="{BB962C8B-B14F-4D97-AF65-F5344CB8AC3E}">
        <p14:creationId xmlns:p14="http://schemas.microsoft.com/office/powerpoint/2010/main" val="20119254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POISONOUS PLANTS</a:t>
            </a:r>
            <a:endParaRPr lang="en-US" dirty="0"/>
          </a:p>
        </p:txBody>
      </p:sp>
      <p:sp>
        <p:nvSpPr>
          <p:cNvPr id="3" name="Content Placeholder 2"/>
          <p:cNvSpPr>
            <a:spLocks noGrp="1"/>
          </p:cNvSpPr>
          <p:nvPr>
            <p:ph idx="1"/>
          </p:nvPr>
        </p:nvSpPr>
        <p:spPr/>
        <p:txBody>
          <a:bodyPr/>
          <a:lstStyle/>
          <a:p>
            <a:pPr lvl="0" indent="-342900">
              <a:spcBef>
                <a:spcPts val="0"/>
              </a:spcBef>
              <a:buFont typeface="Symbol"/>
              <a:buChar char=""/>
            </a:pPr>
            <a:r>
              <a:rPr lang="en-US" sz="2400" dirty="0">
                <a:ea typeface="Calibri"/>
                <a:cs typeface="Times New Roman"/>
              </a:rPr>
              <a:t>How to prevent getting contaminated by poisonous plants</a:t>
            </a:r>
            <a:endParaRPr lang="en-US" sz="2000" dirty="0">
              <a:ea typeface="Calibri"/>
              <a:cs typeface="Times New Roman"/>
            </a:endParaRPr>
          </a:p>
          <a:p>
            <a:pPr marL="742950" marR="0" lvl="1" indent="-285750">
              <a:spcBef>
                <a:spcPts val="0"/>
              </a:spcBef>
              <a:spcAft>
                <a:spcPts val="0"/>
              </a:spcAft>
              <a:buFont typeface="Courier New"/>
              <a:buChar char="o"/>
            </a:pPr>
            <a:r>
              <a:rPr lang="en-US" dirty="0">
                <a:ea typeface="Calibri"/>
                <a:cs typeface="Times New Roman"/>
              </a:rPr>
              <a:t>Learn what poisonous plants look like – they appear different depending on the season</a:t>
            </a:r>
            <a:endParaRPr lang="en-US" sz="1800" dirty="0">
              <a:ea typeface="Calibri"/>
              <a:cs typeface="Times New Roman"/>
            </a:endParaRPr>
          </a:p>
          <a:p>
            <a:pPr marL="742950" marR="0" lvl="1" indent="-285750">
              <a:spcBef>
                <a:spcPts val="0"/>
              </a:spcBef>
              <a:spcAft>
                <a:spcPts val="0"/>
              </a:spcAft>
              <a:buFont typeface="Courier New"/>
              <a:buChar char="o"/>
            </a:pPr>
            <a:r>
              <a:rPr lang="en-US" dirty="0">
                <a:ea typeface="Calibri"/>
                <a:cs typeface="Times New Roman"/>
              </a:rPr>
              <a:t>All 3 of these poisonous plants have white, tan, </a:t>
            </a:r>
            <a:r>
              <a:rPr lang="en-US" dirty="0" smtClean="0">
                <a:ea typeface="Calibri"/>
                <a:cs typeface="Times New Roman"/>
              </a:rPr>
              <a:t>or            </a:t>
            </a:r>
            <a:r>
              <a:rPr lang="en-US" dirty="0">
                <a:ea typeface="Calibri"/>
                <a:cs typeface="Times New Roman"/>
              </a:rPr>
              <a:t>yellowish berries</a:t>
            </a:r>
            <a:endParaRPr lang="en-US" sz="1800" dirty="0">
              <a:ea typeface="Calibri"/>
              <a:cs typeface="Times New Roman"/>
            </a:endParaRPr>
          </a:p>
          <a:p>
            <a:pPr marL="742950" marR="0" lvl="1" indent="-285750">
              <a:spcBef>
                <a:spcPts val="0"/>
              </a:spcBef>
              <a:spcAft>
                <a:spcPts val="0"/>
              </a:spcAft>
              <a:buFont typeface="Courier New"/>
              <a:buChar char="o"/>
            </a:pPr>
            <a:r>
              <a:rPr lang="en-US" dirty="0">
                <a:ea typeface="Calibri"/>
                <a:cs typeface="Times New Roman"/>
              </a:rPr>
              <a:t>Wear protective clothing when working </a:t>
            </a:r>
            <a:r>
              <a:rPr lang="en-US" dirty="0" smtClean="0">
                <a:ea typeface="Calibri"/>
                <a:cs typeface="Times New Roman"/>
              </a:rPr>
              <a:t>outdoors                 </a:t>
            </a:r>
            <a:r>
              <a:rPr lang="en-US" dirty="0">
                <a:ea typeface="Calibri"/>
                <a:cs typeface="Times New Roman"/>
              </a:rPr>
              <a:t>around unfamiliar plants</a:t>
            </a:r>
            <a:endParaRPr lang="en-US" sz="1800" dirty="0">
              <a:ea typeface="Calibri"/>
              <a:cs typeface="Times New Roman"/>
            </a:endParaRPr>
          </a:p>
          <a:p>
            <a:pPr marL="742950" marR="0" lvl="1" indent="-285750">
              <a:spcBef>
                <a:spcPts val="0"/>
              </a:spcBef>
              <a:spcAft>
                <a:spcPts val="0"/>
              </a:spcAft>
              <a:buFont typeface="Courier New"/>
              <a:buChar char="o"/>
            </a:pPr>
            <a:r>
              <a:rPr lang="en-US" dirty="0">
                <a:ea typeface="Calibri"/>
                <a:cs typeface="Times New Roman"/>
              </a:rPr>
              <a:t>When handling tools, clothes, camping gear or </a:t>
            </a:r>
            <a:r>
              <a:rPr lang="en-US" dirty="0" smtClean="0">
                <a:ea typeface="Calibri"/>
                <a:cs typeface="Times New Roman"/>
              </a:rPr>
              <a:t>any                   </a:t>
            </a:r>
            <a:r>
              <a:rPr lang="en-US" dirty="0">
                <a:ea typeface="Calibri"/>
                <a:cs typeface="Times New Roman"/>
              </a:rPr>
              <a:t>item that might be contaminated be very careful </a:t>
            </a:r>
            <a:endParaRPr lang="en-US" sz="1800" dirty="0">
              <a:ea typeface="Calibri"/>
              <a:cs typeface="Times New Roman"/>
            </a:endParaRPr>
          </a:p>
          <a:p>
            <a:pPr marL="742950" marR="0" lvl="1" indent="-285750">
              <a:spcBef>
                <a:spcPts val="0"/>
              </a:spcBef>
              <a:spcAft>
                <a:spcPts val="0"/>
              </a:spcAft>
              <a:buFont typeface="Courier New"/>
              <a:buChar char="o"/>
            </a:pPr>
            <a:r>
              <a:rPr lang="en-US" dirty="0">
                <a:ea typeface="Calibri"/>
                <a:cs typeface="Times New Roman"/>
              </a:rPr>
              <a:t>Be cautious petting animals that might have been </a:t>
            </a:r>
            <a:r>
              <a:rPr lang="en-US" dirty="0" smtClean="0">
                <a:ea typeface="Calibri"/>
                <a:cs typeface="Times New Roman"/>
              </a:rPr>
              <a:t>               around </a:t>
            </a:r>
            <a:r>
              <a:rPr lang="en-US" dirty="0">
                <a:ea typeface="Calibri"/>
                <a:cs typeface="Times New Roman"/>
              </a:rPr>
              <a:t>poisonous plants as their fur might be </a:t>
            </a:r>
            <a:r>
              <a:rPr lang="en-US" dirty="0" smtClean="0">
                <a:ea typeface="Calibri"/>
                <a:cs typeface="Times New Roman"/>
              </a:rPr>
              <a:t>carrying                   </a:t>
            </a:r>
            <a:r>
              <a:rPr lang="en-US" dirty="0">
                <a:ea typeface="Calibri"/>
                <a:cs typeface="Times New Roman"/>
              </a:rPr>
              <a:t>the oils</a:t>
            </a:r>
            <a:endParaRPr lang="en-US" sz="1800" dirty="0">
              <a:ea typeface="Calibri"/>
              <a:cs typeface="Times New Roman"/>
            </a:endParaRPr>
          </a:p>
          <a:p>
            <a:pPr marL="742950" marR="0" lvl="1" indent="-285750">
              <a:spcBef>
                <a:spcPts val="0"/>
              </a:spcBef>
              <a:spcAft>
                <a:spcPts val="0"/>
              </a:spcAft>
              <a:buFont typeface="Courier New"/>
              <a:buChar char="o"/>
            </a:pPr>
            <a:r>
              <a:rPr lang="en-US" dirty="0">
                <a:ea typeface="Calibri"/>
                <a:cs typeface="Times New Roman"/>
              </a:rPr>
              <a:t>Wash with soap and water if you suspect you have </a:t>
            </a:r>
            <a:r>
              <a:rPr lang="en-US" dirty="0" smtClean="0">
                <a:ea typeface="Calibri"/>
                <a:cs typeface="Times New Roman"/>
              </a:rPr>
              <a:t>                        been </a:t>
            </a:r>
            <a:r>
              <a:rPr lang="en-US" dirty="0">
                <a:ea typeface="Calibri"/>
                <a:cs typeface="Times New Roman"/>
              </a:rPr>
              <a:t>contaminated</a:t>
            </a:r>
            <a:endParaRPr lang="en-US" sz="1800" dirty="0">
              <a:ea typeface="Calibri"/>
              <a:cs typeface="Times New Roman"/>
            </a:endParaRPr>
          </a:p>
          <a:p>
            <a:endParaRPr lang="en-US" dirty="0"/>
          </a:p>
        </p:txBody>
      </p:sp>
      <p:pic>
        <p:nvPicPr>
          <p:cNvPr id="7170" name="Picture 2" descr="C:\Users\Owner\AppData\Local\Microsoft\Windows\Temporary Internet Files\Content.IE5\XLNAIRY9\MC90011616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2895600"/>
            <a:ext cx="1394613" cy="359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1180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POISON IVY</a:t>
            </a:r>
            <a:br>
              <a:rPr lang="en-US" dirty="0" smtClean="0"/>
            </a:br>
            <a:endParaRPr lang="en-US" dirty="0"/>
          </a:p>
        </p:txBody>
      </p:sp>
      <p:pic>
        <p:nvPicPr>
          <p:cNvPr id="4" name="Content Placeholder 3" descr="poison ivy in summe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685800" y="1206500"/>
            <a:ext cx="1828800" cy="2222500"/>
          </a:xfrm>
          <a:prstGeom prst="rect">
            <a:avLst/>
          </a:prstGeom>
          <a:noFill/>
          <a:ln>
            <a:noFill/>
          </a:ln>
        </p:spPr>
      </p:pic>
      <p:pic>
        <p:nvPicPr>
          <p:cNvPr id="5" name="Picture 4" descr="poison ivy in fall"/>
          <p:cNvPicPr/>
          <p:nvPr/>
        </p:nvPicPr>
        <p:blipFill>
          <a:blip r:embed="rId4">
            <a:extLst>
              <a:ext uri="{28A0092B-C50C-407E-A947-70E740481C1C}">
                <a14:useLocalDpi xmlns:a14="http://schemas.microsoft.com/office/drawing/2010/main" val="0"/>
              </a:ext>
            </a:extLst>
          </a:blip>
          <a:srcRect/>
          <a:stretch>
            <a:fillRect/>
          </a:stretch>
        </p:blipFill>
        <p:spPr bwMode="auto">
          <a:xfrm>
            <a:off x="2667000" y="1187766"/>
            <a:ext cx="1828800" cy="2241234"/>
          </a:xfrm>
          <a:prstGeom prst="rect">
            <a:avLst/>
          </a:prstGeom>
          <a:noFill/>
          <a:ln>
            <a:noFill/>
          </a:ln>
        </p:spPr>
      </p:pic>
      <p:pic>
        <p:nvPicPr>
          <p:cNvPr id="6" name="Picture 5" descr="spring poison ivy"/>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187766"/>
            <a:ext cx="1752600" cy="2241234"/>
          </a:xfrm>
          <a:prstGeom prst="rect">
            <a:avLst/>
          </a:prstGeom>
          <a:noFill/>
          <a:ln>
            <a:noFill/>
          </a:ln>
        </p:spPr>
      </p:pic>
      <p:pic>
        <p:nvPicPr>
          <p:cNvPr id="7" name="Picture 6" descr="climbing poison ivy vine"/>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28873" y="1187766"/>
            <a:ext cx="1676400" cy="2241234"/>
          </a:xfrm>
          <a:prstGeom prst="rect">
            <a:avLst/>
          </a:prstGeom>
          <a:noFill/>
          <a:ln>
            <a:noFill/>
          </a:ln>
        </p:spPr>
      </p:pic>
      <p:sp>
        <p:nvSpPr>
          <p:cNvPr id="8" name="TextBox 7"/>
          <p:cNvSpPr txBox="1"/>
          <p:nvPr/>
        </p:nvSpPr>
        <p:spPr>
          <a:xfrm>
            <a:off x="228600" y="3687901"/>
            <a:ext cx="7876673" cy="3131627"/>
          </a:xfrm>
          <a:prstGeom prst="rect">
            <a:avLst/>
          </a:prstGeom>
          <a:noFill/>
        </p:spPr>
        <p:txBody>
          <a:bodyPr wrap="square" rtlCol="0">
            <a:spAutoFit/>
          </a:bodyPr>
          <a:lstStyle/>
          <a:p>
            <a:pPr marL="742950" marR="0" lvl="1" indent="-285750">
              <a:spcBef>
                <a:spcPts val="0"/>
              </a:spcBef>
              <a:spcAft>
                <a:spcPts val="0"/>
              </a:spcAft>
              <a:buFont typeface="Courier New"/>
              <a:buChar char="o"/>
            </a:pPr>
            <a:r>
              <a:rPr lang="en-US" sz="1700" dirty="0">
                <a:ea typeface="Calibri"/>
                <a:cs typeface="Times New Roman"/>
              </a:rPr>
              <a:t>Found throughout all of mainland USA</a:t>
            </a:r>
          </a:p>
          <a:p>
            <a:pPr marL="742950" marR="0" lvl="1" indent="-285750">
              <a:spcBef>
                <a:spcPts val="0"/>
              </a:spcBef>
              <a:spcAft>
                <a:spcPts val="0"/>
              </a:spcAft>
              <a:buFont typeface="Courier New"/>
              <a:buChar char="o"/>
            </a:pPr>
            <a:r>
              <a:rPr lang="en-US" sz="1700" dirty="0">
                <a:ea typeface="Calibri"/>
                <a:cs typeface="Times New Roman"/>
              </a:rPr>
              <a:t>“Usually has three broad, spoon-shaped leaves or leaflets, but it can have more. The phrase, “Leaves of three? Let it be.” May help you remember what poison ivy looks like.</a:t>
            </a:r>
          </a:p>
          <a:p>
            <a:pPr marL="742950" marR="0" lvl="1" indent="-285750">
              <a:spcBef>
                <a:spcPts val="0"/>
              </a:spcBef>
              <a:spcAft>
                <a:spcPts val="0"/>
              </a:spcAft>
              <a:buFont typeface="Courier New"/>
              <a:buChar char="o"/>
            </a:pPr>
            <a:r>
              <a:rPr lang="en-US" sz="1700" dirty="0">
                <a:ea typeface="Calibri"/>
                <a:cs typeface="Times New Roman"/>
              </a:rPr>
              <a:t>Grows as a climbing vine or a low, spreading vine that sprawls through grass (more common in eastern states) or as a shrub (more common in northern states, Canada, and the Great Lakes region).</a:t>
            </a:r>
          </a:p>
          <a:p>
            <a:pPr marL="742950" marR="0" lvl="1" indent="-285750">
              <a:spcBef>
                <a:spcPts val="0"/>
              </a:spcBef>
              <a:spcAft>
                <a:spcPts val="0"/>
              </a:spcAft>
              <a:buFont typeface="Courier New"/>
              <a:buChar char="o"/>
            </a:pPr>
            <a:r>
              <a:rPr lang="en-US" sz="1700" dirty="0">
                <a:ea typeface="Calibri"/>
                <a:cs typeface="Times New Roman"/>
              </a:rPr>
              <a:t>Often grows along rivers, lake fronts, and ocean </a:t>
            </a:r>
            <a:r>
              <a:rPr lang="en-US" sz="1700" dirty="0" smtClean="0">
                <a:ea typeface="Calibri"/>
                <a:cs typeface="Times New Roman"/>
              </a:rPr>
              <a:t>beaches. </a:t>
            </a:r>
          </a:p>
          <a:p>
            <a:pPr marL="742950" marR="0" lvl="1" indent="-285750">
              <a:spcBef>
                <a:spcPts val="0"/>
              </a:spcBef>
              <a:spcAft>
                <a:spcPts val="0"/>
              </a:spcAft>
              <a:buFont typeface="Courier New"/>
              <a:buChar char="o"/>
            </a:pPr>
            <a:r>
              <a:rPr lang="en-US" sz="1700" dirty="0" smtClean="0">
                <a:ea typeface="Calibri"/>
                <a:cs typeface="Times New Roman"/>
              </a:rPr>
              <a:t>Has </a:t>
            </a:r>
            <a:r>
              <a:rPr lang="en-US" sz="1700" dirty="0">
                <a:ea typeface="Calibri"/>
                <a:cs typeface="Times New Roman"/>
              </a:rPr>
              <a:t>bright red leaves and white or cream berries in the autumn</a:t>
            </a:r>
            <a:r>
              <a:rPr lang="en-US" sz="1700" dirty="0" smtClean="0">
                <a:ea typeface="Calibri"/>
                <a:cs typeface="Times New Roman"/>
              </a:rPr>
              <a:t>.”</a:t>
            </a:r>
          </a:p>
          <a:p>
            <a:pPr marL="1371600" marR="0">
              <a:spcBef>
                <a:spcPts val="0"/>
              </a:spcBef>
              <a:spcAft>
                <a:spcPts val="0"/>
              </a:spcAft>
            </a:pPr>
            <a:endParaRPr lang="en-US" dirty="0" smtClean="0">
              <a:ea typeface="Calibri"/>
              <a:cs typeface="Times New Roman"/>
            </a:endParaRPr>
          </a:p>
          <a:p>
            <a:r>
              <a:rPr lang="en-US" sz="1050" dirty="0">
                <a:ea typeface="Calibri"/>
                <a:cs typeface="Times New Roman"/>
              </a:rPr>
              <a:t>(Information retained from: </a:t>
            </a:r>
            <a:r>
              <a:rPr lang="en-US" sz="1050" u="sng" dirty="0">
                <a:solidFill>
                  <a:srgbClr val="0000FF"/>
                </a:solidFill>
                <a:ea typeface="Calibri"/>
                <a:cs typeface="Times New Roman"/>
                <a:hlinkClick r:id="rId7"/>
              </a:rPr>
              <a:t>http://www.everydayhealth.com/health-center/habitat-and-description-of-poison-ivy-oak-and-sumac-info.aspx</a:t>
            </a:r>
            <a:r>
              <a:rPr lang="en-US" sz="1050" dirty="0">
                <a:ea typeface="Calibri"/>
                <a:cs typeface="Times New Roman"/>
              </a:rPr>
              <a:t>)</a:t>
            </a:r>
          </a:p>
          <a:p>
            <a:pPr marL="742950" marR="0" lvl="1" indent="-285750">
              <a:spcBef>
                <a:spcPts val="0"/>
              </a:spcBef>
              <a:spcAft>
                <a:spcPts val="0"/>
              </a:spcAft>
              <a:buFont typeface="Courier New"/>
              <a:buChar char="o"/>
            </a:pPr>
            <a:endParaRPr lang="en-US" sz="1600" dirty="0">
              <a:ea typeface="Calibri"/>
              <a:cs typeface="Times New Roman"/>
            </a:endParaRPr>
          </a:p>
        </p:txBody>
      </p:sp>
      <p:sp>
        <p:nvSpPr>
          <p:cNvPr id="9" name="TextBox 8"/>
          <p:cNvSpPr txBox="1"/>
          <p:nvPr/>
        </p:nvSpPr>
        <p:spPr>
          <a:xfrm>
            <a:off x="990600" y="3429000"/>
            <a:ext cx="6858000" cy="261610"/>
          </a:xfrm>
          <a:prstGeom prst="rect">
            <a:avLst/>
          </a:prstGeom>
          <a:noFill/>
        </p:spPr>
        <p:txBody>
          <a:bodyPr wrap="square" rtlCol="0">
            <a:spAutoFit/>
          </a:bodyPr>
          <a:lstStyle/>
          <a:p>
            <a:pPr marR="0" lvl="1">
              <a:spcBef>
                <a:spcPts val="0"/>
              </a:spcBef>
              <a:spcAft>
                <a:spcPts val="0"/>
              </a:spcAft>
            </a:pPr>
            <a:r>
              <a:rPr lang="en-US" sz="1100" dirty="0" smtClean="0">
                <a:ea typeface="Calibri"/>
                <a:cs typeface="Times New Roman"/>
              </a:rPr>
              <a:t>                                  All </a:t>
            </a:r>
            <a:r>
              <a:rPr lang="en-US" sz="1100" dirty="0">
                <a:ea typeface="Calibri"/>
                <a:cs typeface="Times New Roman"/>
              </a:rPr>
              <a:t>Poison Ivy Pictures retained from: </a:t>
            </a:r>
            <a:r>
              <a:rPr lang="en-US" sz="1100" u="sng" dirty="0">
                <a:solidFill>
                  <a:srgbClr val="0000FF"/>
                </a:solidFill>
                <a:ea typeface="Calibri"/>
                <a:cs typeface="Times New Roman"/>
                <a:hlinkClick r:id="rId8"/>
              </a:rPr>
              <a:t>http://www.poison-ivy.org/</a:t>
            </a:r>
            <a:r>
              <a:rPr lang="en-US" sz="1100" dirty="0">
                <a:ea typeface="Calibri"/>
                <a:cs typeface="Times New Roman"/>
              </a:rPr>
              <a:t>  </a:t>
            </a:r>
          </a:p>
        </p:txBody>
      </p:sp>
    </p:spTree>
    <p:extLst>
      <p:ext uri="{BB962C8B-B14F-4D97-AF65-F5344CB8AC3E}">
        <p14:creationId xmlns:p14="http://schemas.microsoft.com/office/powerpoint/2010/main" val="31464075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POISON OAK</a:t>
            </a:r>
            <a:endParaRPr lang="en-US" dirty="0"/>
          </a:p>
        </p:txBody>
      </p:sp>
      <p:pic>
        <p:nvPicPr>
          <p:cNvPr id="4" name="Content Placeholder 3" descr="Oak-Shaped Leaves on Poison Oak">
            <a:hlinkClick r:id="rId2" tgtFrame="&quot;_blank&quot;" tooltip="&quot;View Full-Size&quot;"/>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219200"/>
            <a:ext cx="2133600" cy="2696124"/>
          </a:xfrm>
          <a:prstGeom prst="rect">
            <a:avLst/>
          </a:prstGeom>
          <a:noFill/>
          <a:ln>
            <a:noFill/>
          </a:ln>
        </p:spPr>
      </p:pic>
      <p:pic>
        <p:nvPicPr>
          <p:cNvPr id="5" name="Picture 4" descr="Poison Oak in Bloom">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2971800" y="1219200"/>
            <a:ext cx="2286000" cy="2638073"/>
          </a:xfrm>
          <a:prstGeom prst="rect">
            <a:avLst/>
          </a:prstGeom>
          <a:noFill/>
          <a:ln>
            <a:noFill/>
          </a:ln>
        </p:spPr>
      </p:pic>
      <p:pic>
        <p:nvPicPr>
          <p:cNvPr id="6" name="Picture 5" descr="Round Leaves on Poison Oak">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5558188" y="1219200"/>
            <a:ext cx="2278380" cy="2638073"/>
          </a:xfrm>
          <a:prstGeom prst="rect">
            <a:avLst/>
          </a:prstGeom>
          <a:noFill/>
          <a:ln>
            <a:noFill/>
          </a:ln>
        </p:spPr>
      </p:pic>
      <p:sp>
        <p:nvSpPr>
          <p:cNvPr id="7" name="TextBox 6"/>
          <p:cNvSpPr txBox="1"/>
          <p:nvPr/>
        </p:nvSpPr>
        <p:spPr>
          <a:xfrm>
            <a:off x="966536" y="3961454"/>
            <a:ext cx="6858000" cy="261610"/>
          </a:xfrm>
          <a:prstGeom prst="rect">
            <a:avLst/>
          </a:prstGeom>
          <a:noFill/>
        </p:spPr>
        <p:txBody>
          <a:bodyPr wrap="square" rtlCol="0">
            <a:spAutoFit/>
          </a:bodyPr>
          <a:lstStyle/>
          <a:p>
            <a:pPr marR="0" lvl="1">
              <a:spcBef>
                <a:spcPts val="0"/>
              </a:spcBef>
              <a:spcAft>
                <a:spcPts val="0"/>
              </a:spcAft>
            </a:pPr>
            <a:r>
              <a:rPr lang="en-US" sz="1100" dirty="0">
                <a:ea typeface="Calibri"/>
                <a:cs typeface="Times New Roman"/>
              </a:rPr>
              <a:t>Pictures retained from: </a:t>
            </a:r>
            <a:r>
              <a:rPr lang="en-US" sz="1100" u="sng" dirty="0">
                <a:solidFill>
                  <a:srgbClr val="0000FF"/>
                </a:solidFill>
                <a:ea typeface="Calibri"/>
                <a:cs typeface="Times New Roman"/>
                <a:hlinkClick r:id="rId8"/>
              </a:rPr>
              <a:t>http://walking.about.com/od/medfirstaid/ig/Poison-Oak-Photos/index_g.htm</a:t>
            </a:r>
            <a:endParaRPr lang="en-US" sz="1100" dirty="0">
              <a:ea typeface="Calibri"/>
              <a:cs typeface="Times New Roman"/>
            </a:endParaRPr>
          </a:p>
        </p:txBody>
      </p:sp>
      <p:sp>
        <p:nvSpPr>
          <p:cNvPr id="8" name="TextBox 7"/>
          <p:cNvSpPr txBox="1"/>
          <p:nvPr/>
        </p:nvSpPr>
        <p:spPr>
          <a:xfrm>
            <a:off x="762000" y="4345087"/>
            <a:ext cx="7467600" cy="2554545"/>
          </a:xfrm>
          <a:prstGeom prst="rect">
            <a:avLst/>
          </a:prstGeom>
          <a:noFill/>
        </p:spPr>
        <p:txBody>
          <a:bodyPr wrap="square" rtlCol="0">
            <a:spAutoFit/>
          </a:bodyPr>
          <a:lstStyle/>
          <a:p>
            <a:pPr lvl="1"/>
            <a:r>
              <a:rPr lang="en-US" sz="2000" dirty="0" smtClean="0"/>
              <a:t>**  “</a:t>
            </a:r>
            <a:r>
              <a:rPr lang="en-US" sz="2000" dirty="0"/>
              <a:t>Poison oak is most common in the western United States, </a:t>
            </a:r>
            <a:r>
              <a:rPr lang="en-US" sz="2000" dirty="0" smtClean="0"/>
              <a:t>	although it </a:t>
            </a:r>
            <a:r>
              <a:rPr lang="en-US" sz="2000" dirty="0"/>
              <a:t>is also found in eastern states. It rarely is found in </a:t>
            </a:r>
            <a:r>
              <a:rPr lang="en-US" sz="2000" dirty="0" smtClean="0"/>
              <a:t>	Midwestern states</a:t>
            </a:r>
            <a:r>
              <a:rPr lang="en-US" sz="2000" dirty="0"/>
              <a:t>.</a:t>
            </a:r>
          </a:p>
          <a:p>
            <a:pPr lvl="1"/>
            <a:r>
              <a:rPr lang="en-US" sz="2000" dirty="0" smtClean="0"/>
              <a:t>**  Has </a:t>
            </a:r>
            <a:r>
              <a:rPr lang="en-US" sz="2000" dirty="0"/>
              <a:t>leaves that look like oak leaves, usually three leaflets but </a:t>
            </a:r>
            <a:r>
              <a:rPr lang="en-US" sz="2000" dirty="0" smtClean="0"/>
              <a:t>	sometimes </a:t>
            </a:r>
            <a:r>
              <a:rPr lang="en-US" sz="2000" dirty="0"/>
              <a:t>up to seven per leaf group.</a:t>
            </a:r>
          </a:p>
          <a:p>
            <a:pPr lvl="1"/>
            <a:r>
              <a:rPr lang="en-US" sz="2000" dirty="0" smtClean="0"/>
              <a:t>**  Grows </a:t>
            </a:r>
            <a:r>
              <a:rPr lang="en-US" sz="2000" dirty="0"/>
              <a:t>as a vine or a shrub.”</a:t>
            </a:r>
          </a:p>
          <a:p>
            <a:r>
              <a:rPr lang="en-US" dirty="0"/>
              <a:t> </a:t>
            </a:r>
            <a:endParaRPr lang="en-US" sz="1600" dirty="0"/>
          </a:p>
          <a:p>
            <a:pPr algn="ctr"/>
            <a:r>
              <a:rPr lang="en-US" sz="1100" dirty="0" smtClean="0"/>
              <a:t>Information </a:t>
            </a:r>
            <a:r>
              <a:rPr lang="en-US" sz="1100" dirty="0"/>
              <a:t>retained from</a:t>
            </a:r>
            <a:r>
              <a:rPr lang="en-US" sz="1100" dirty="0" smtClean="0"/>
              <a:t>:</a:t>
            </a:r>
          </a:p>
          <a:p>
            <a:pPr algn="ctr"/>
            <a:r>
              <a:rPr lang="en-US" sz="1100" dirty="0" smtClean="0"/>
              <a:t> </a:t>
            </a:r>
            <a:r>
              <a:rPr lang="en-US" sz="1100" u="sng" dirty="0">
                <a:hlinkClick r:id="rId9"/>
              </a:rPr>
              <a:t>http://</a:t>
            </a:r>
            <a:r>
              <a:rPr lang="en-US" sz="1100" u="sng" dirty="0" smtClean="0">
                <a:hlinkClick r:id="rId9"/>
              </a:rPr>
              <a:t>www.everydayhealth.com/health-center/habitat-and-description-of-poison-ivy-oak-and-sumac-info.aspx</a:t>
            </a:r>
            <a:endParaRPr lang="en-US" sz="1100" dirty="0"/>
          </a:p>
        </p:txBody>
      </p:sp>
    </p:spTree>
    <p:extLst>
      <p:ext uri="{BB962C8B-B14F-4D97-AF65-F5344CB8AC3E}">
        <p14:creationId xmlns:p14="http://schemas.microsoft.com/office/powerpoint/2010/main" val="16761891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POISON SUMAC</a:t>
            </a:r>
            <a:endParaRPr lang="en-US" dirty="0"/>
          </a:p>
        </p:txBody>
      </p:sp>
      <p:sp>
        <p:nvSpPr>
          <p:cNvPr id="3" name="Content Placeholder 2"/>
          <p:cNvSpPr>
            <a:spLocks noGrp="1"/>
          </p:cNvSpPr>
          <p:nvPr>
            <p:ph idx="1"/>
          </p:nvPr>
        </p:nvSpPr>
        <p:spPr/>
        <p:txBody>
          <a:bodyPr>
            <a:normAutofit/>
          </a:bodyPr>
          <a:lstStyle/>
          <a:p>
            <a:pPr marL="742950" marR="0" lvl="1" indent="-285750">
              <a:spcBef>
                <a:spcPts val="0"/>
              </a:spcBef>
              <a:spcAft>
                <a:spcPts val="0"/>
              </a:spcAft>
              <a:buFont typeface="Courier New"/>
              <a:buChar char="o"/>
            </a:pPr>
            <a:r>
              <a:rPr lang="en-US" dirty="0">
                <a:ea typeface="Calibri"/>
                <a:cs typeface="Times New Roman"/>
              </a:rPr>
              <a:t>“Poison sumac is much less common than poison ivy or poison oak. It is found in wooded, swampy areas, such as Florida and parts of other southeastern states. It is also found in wet, wooded areas in the northern United States.</a:t>
            </a:r>
            <a:endParaRPr lang="en-US" sz="1800" dirty="0">
              <a:ea typeface="Calibri"/>
              <a:cs typeface="Times New Roman"/>
            </a:endParaRPr>
          </a:p>
          <a:p>
            <a:pPr marL="742950" marR="0" lvl="1" indent="-285750">
              <a:spcBef>
                <a:spcPts val="0"/>
              </a:spcBef>
              <a:spcAft>
                <a:spcPts val="0"/>
              </a:spcAft>
              <a:buFont typeface="Courier New"/>
              <a:buChar char="o"/>
            </a:pPr>
            <a:r>
              <a:rPr lang="en-US" dirty="0">
                <a:ea typeface="Calibri"/>
                <a:cs typeface="Times New Roman"/>
              </a:rPr>
              <a:t>Has 7 to 13 leaflets per leaf stem. The leaves have smooth edges and pointed tips.</a:t>
            </a:r>
            <a:endParaRPr lang="en-US" sz="1800" dirty="0">
              <a:ea typeface="Calibri"/>
              <a:cs typeface="Times New Roman"/>
            </a:endParaRPr>
          </a:p>
          <a:p>
            <a:pPr marL="742950" marR="0" lvl="1" indent="-285750">
              <a:spcBef>
                <a:spcPts val="0"/>
              </a:spcBef>
              <a:spcAft>
                <a:spcPts val="0"/>
              </a:spcAft>
              <a:buFont typeface="Courier New"/>
              <a:buChar char="o"/>
            </a:pPr>
            <a:r>
              <a:rPr lang="en-US" dirty="0">
                <a:ea typeface="Calibri"/>
                <a:cs typeface="Times New Roman"/>
              </a:rPr>
              <a:t>Grows as a shrub or small tree</a:t>
            </a:r>
            <a:r>
              <a:rPr lang="en-US" dirty="0" smtClean="0">
                <a:ea typeface="Calibri"/>
                <a:cs typeface="Times New Roman"/>
              </a:rPr>
              <a:t>.”</a:t>
            </a:r>
          </a:p>
          <a:p>
            <a:pPr marL="457200" marR="0" lvl="1" indent="0">
              <a:spcBef>
                <a:spcPts val="0"/>
              </a:spcBef>
              <a:spcAft>
                <a:spcPts val="0"/>
              </a:spcAft>
              <a:buNone/>
            </a:pPr>
            <a:endParaRPr lang="en-US" sz="1200" dirty="0">
              <a:ea typeface="Calibri"/>
              <a:cs typeface="Times New Roman"/>
            </a:endParaRPr>
          </a:p>
          <a:p>
            <a:pPr marL="457200" marR="0" lvl="1" indent="0">
              <a:spcBef>
                <a:spcPts val="0"/>
              </a:spcBef>
              <a:spcAft>
                <a:spcPts val="0"/>
              </a:spcAft>
              <a:buNone/>
            </a:pPr>
            <a:endParaRPr lang="en-US" sz="1200" dirty="0" smtClean="0">
              <a:ea typeface="Calibri"/>
              <a:cs typeface="Times New Roman"/>
            </a:endParaRPr>
          </a:p>
          <a:p>
            <a:pPr marL="457200" marR="0" lvl="1" indent="0">
              <a:spcBef>
                <a:spcPts val="0"/>
              </a:spcBef>
              <a:spcAft>
                <a:spcPts val="0"/>
              </a:spcAft>
              <a:buNone/>
            </a:pPr>
            <a:endParaRPr lang="en-US" sz="1200" dirty="0">
              <a:ea typeface="Calibri"/>
              <a:cs typeface="Times New Roman"/>
            </a:endParaRPr>
          </a:p>
          <a:p>
            <a:pPr marL="457200" marR="0" lvl="1" indent="0">
              <a:spcBef>
                <a:spcPts val="0"/>
              </a:spcBef>
              <a:spcAft>
                <a:spcPts val="0"/>
              </a:spcAft>
              <a:buNone/>
            </a:pPr>
            <a:endParaRPr lang="en-US" sz="1200" dirty="0" smtClean="0">
              <a:ea typeface="Calibri"/>
              <a:cs typeface="Times New Roman"/>
            </a:endParaRPr>
          </a:p>
          <a:p>
            <a:pPr marL="457200" marR="0" lvl="1" indent="0">
              <a:spcBef>
                <a:spcPts val="0"/>
              </a:spcBef>
              <a:spcAft>
                <a:spcPts val="0"/>
              </a:spcAft>
              <a:buNone/>
            </a:pPr>
            <a:endParaRPr lang="en-US" sz="1200" dirty="0">
              <a:ea typeface="Calibri"/>
              <a:cs typeface="Times New Roman"/>
            </a:endParaRPr>
          </a:p>
          <a:p>
            <a:pPr marL="457200" marR="0" lvl="1" indent="0">
              <a:spcBef>
                <a:spcPts val="0"/>
              </a:spcBef>
              <a:spcAft>
                <a:spcPts val="0"/>
              </a:spcAft>
              <a:buNone/>
            </a:pPr>
            <a:endParaRPr lang="en-US" sz="1200" dirty="0" smtClean="0">
              <a:ea typeface="Calibri"/>
              <a:cs typeface="Times New Roman"/>
            </a:endParaRPr>
          </a:p>
          <a:p>
            <a:pPr marL="457200" marR="0" lvl="1" indent="0">
              <a:spcBef>
                <a:spcPts val="0"/>
              </a:spcBef>
              <a:spcAft>
                <a:spcPts val="0"/>
              </a:spcAft>
              <a:buNone/>
            </a:pPr>
            <a:endParaRPr lang="en-US" sz="1200" dirty="0">
              <a:ea typeface="Calibri"/>
              <a:cs typeface="Times New Roman"/>
            </a:endParaRPr>
          </a:p>
          <a:p>
            <a:pPr marL="457200" marR="0" lvl="1" indent="0">
              <a:spcBef>
                <a:spcPts val="0"/>
              </a:spcBef>
              <a:spcAft>
                <a:spcPts val="0"/>
              </a:spcAft>
              <a:buNone/>
            </a:pPr>
            <a:endParaRPr lang="en-US" sz="1200" dirty="0" smtClean="0">
              <a:ea typeface="Calibri"/>
              <a:cs typeface="Times New Roman"/>
            </a:endParaRPr>
          </a:p>
          <a:p>
            <a:pPr marL="457200" marR="0" lvl="1" indent="0">
              <a:spcBef>
                <a:spcPts val="0"/>
              </a:spcBef>
              <a:spcAft>
                <a:spcPts val="0"/>
              </a:spcAft>
              <a:buNone/>
            </a:pPr>
            <a:endParaRPr lang="en-US" sz="1200" dirty="0">
              <a:ea typeface="Calibri"/>
              <a:cs typeface="Times New Roman"/>
            </a:endParaRPr>
          </a:p>
          <a:p>
            <a:pPr marL="457200" marR="0" lvl="1" indent="0">
              <a:spcBef>
                <a:spcPts val="0"/>
              </a:spcBef>
              <a:spcAft>
                <a:spcPts val="0"/>
              </a:spcAft>
              <a:buNone/>
            </a:pPr>
            <a:endParaRPr lang="en-US" sz="1200" dirty="0" smtClean="0">
              <a:ea typeface="Calibri"/>
              <a:cs typeface="Times New Roman"/>
            </a:endParaRPr>
          </a:p>
          <a:p>
            <a:pPr marL="457200" marR="0" lvl="1" indent="0">
              <a:spcBef>
                <a:spcPts val="0"/>
              </a:spcBef>
              <a:spcAft>
                <a:spcPts val="0"/>
              </a:spcAft>
              <a:buNone/>
            </a:pPr>
            <a:endParaRPr lang="en-US" sz="1200" dirty="0">
              <a:ea typeface="Calibri"/>
              <a:cs typeface="Times New Roman"/>
            </a:endParaRPr>
          </a:p>
          <a:p>
            <a:pPr marL="457200" marR="0" lvl="1" indent="0">
              <a:spcBef>
                <a:spcPts val="0"/>
              </a:spcBef>
              <a:spcAft>
                <a:spcPts val="0"/>
              </a:spcAft>
              <a:buNone/>
            </a:pPr>
            <a:r>
              <a:rPr lang="en-US" sz="1200" dirty="0">
                <a:ea typeface="Calibri"/>
                <a:cs typeface="Times New Roman"/>
              </a:rPr>
              <a:t>All pictures retained from </a:t>
            </a:r>
            <a:r>
              <a:rPr lang="en-US" sz="1200" u="sng" dirty="0">
                <a:solidFill>
                  <a:srgbClr val="0000FF"/>
                </a:solidFill>
                <a:ea typeface="Calibri"/>
                <a:cs typeface="Times New Roman"/>
                <a:hlinkClick r:id="rId2"/>
              </a:rPr>
              <a:t>http://landscaping.about.com/od/weedsdiseases/ig/Poison-Sumac-Pictures/</a:t>
            </a:r>
            <a:endParaRPr lang="en-US" sz="1100" dirty="0">
              <a:ea typeface="Calibri"/>
              <a:cs typeface="Times New Roman"/>
            </a:endParaRPr>
          </a:p>
          <a:p>
            <a:pPr marL="457200" marR="0" lvl="1" indent="0">
              <a:spcBef>
                <a:spcPts val="0"/>
              </a:spcBef>
              <a:spcAft>
                <a:spcPts val="0"/>
              </a:spcAft>
              <a:buNone/>
            </a:pPr>
            <a:r>
              <a:rPr lang="en-US" sz="1200" dirty="0" smtClean="0">
                <a:ea typeface="Calibri"/>
                <a:cs typeface="Times New Roman"/>
              </a:rPr>
              <a:t>Information </a:t>
            </a:r>
            <a:r>
              <a:rPr lang="en-US" sz="1200" dirty="0">
                <a:ea typeface="Calibri"/>
                <a:cs typeface="Times New Roman"/>
              </a:rPr>
              <a:t>retained from: </a:t>
            </a:r>
            <a:r>
              <a:rPr lang="en-US" sz="1200" u="sng" dirty="0">
                <a:solidFill>
                  <a:srgbClr val="0000FF"/>
                </a:solidFill>
                <a:ea typeface="Calibri"/>
                <a:cs typeface="Times New Roman"/>
                <a:hlinkClick r:id="rId3"/>
              </a:rPr>
              <a:t>http://</a:t>
            </a:r>
            <a:r>
              <a:rPr lang="en-US" sz="1200" u="sng" dirty="0" smtClean="0">
                <a:solidFill>
                  <a:srgbClr val="0000FF"/>
                </a:solidFill>
                <a:ea typeface="Calibri"/>
                <a:cs typeface="Times New Roman"/>
                <a:hlinkClick r:id="rId3"/>
              </a:rPr>
              <a:t>www.everydayhealth.com/health-center/habitat-and-description-of-poison-ivy-oak-and-sumac-info.aspx</a:t>
            </a:r>
            <a:endParaRPr lang="en-US" sz="1200" dirty="0">
              <a:ea typeface="Calibri"/>
              <a:cs typeface="Times New Roman"/>
            </a:endParaRPr>
          </a:p>
          <a:p>
            <a:endParaRPr lang="en-US" dirty="0"/>
          </a:p>
        </p:txBody>
      </p:sp>
      <p:pic>
        <p:nvPicPr>
          <p:cNvPr id="4" name="Picture 3" descr="Picture of poison sumac leaves.">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228600" y="4190999"/>
            <a:ext cx="1740535" cy="1337327"/>
          </a:xfrm>
          <a:prstGeom prst="rect">
            <a:avLst/>
          </a:prstGeom>
          <a:noFill/>
          <a:ln>
            <a:noFill/>
          </a:ln>
        </p:spPr>
      </p:pic>
      <p:pic>
        <p:nvPicPr>
          <p:cNvPr id="5" name="Picture 4" descr="Photo of white berries of poison sumach.">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1969135" y="3888990"/>
            <a:ext cx="1536065" cy="1319263"/>
          </a:xfrm>
          <a:prstGeom prst="rect">
            <a:avLst/>
          </a:prstGeom>
          <a:noFill/>
          <a:ln>
            <a:noFill/>
          </a:ln>
        </p:spPr>
      </p:pic>
      <p:pic>
        <p:nvPicPr>
          <p:cNvPr id="6" name="Picture 5" descr="Closeup photo of poison sumac berries.">
            <a:hlinkClick r:id="rId8"/>
          </p:cNvPr>
          <p:cNvPicPr/>
          <p:nvPr/>
        </p:nvPicPr>
        <p:blipFill>
          <a:blip r:embed="rId9">
            <a:extLst>
              <a:ext uri="{28A0092B-C50C-407E-A947-70E740481C1C}">
                <a14:useLocalDpi xmlns:a14="http://schemas.microsoft.com/office/drawing/2010/main" val="0"/>
              </a:ext>
            </a:extLst>
          </a:blip>
          <a:srcRect/>
          <a:stretch>
            <a:fillRect/>
          </a:stretch>
        </p:blipFill>
        <p:spPr bwMode="auto">
          <a:xfrm>
            <a:off x="3513221" y="4151453"/>
            <a:ext cx="1556085" cy="1416418"/>
          </a:xfrm>
          <a:prstGeom prst="rect">
            <a:avLst/>
          </a:prstGeom>
          <a:noFill/>
          <a:ln>
            <a:noFill/>
          </a:ln>
        </p:spPr>
      </p:pic>
      <p:pic>
        <p:nvPicPr>
          <p:cNvPr id="7" name="Picture 6" descr="Photo of fall foliage of poison sumac, showing red and pinkish leaves.">
            <a:hlinkClick r:id="rId10"/>
          </p:cNvPr>
          <p:cNvPicPr/>
          <p:nvPr/>
        </p:nvPicPr>
        <p:blipFill>
          <a:blip r:embed="rId11">
            <a:extLst>
              <a:ext uri="{28A0092B-C50C-407E-A947-70E740481C1C}">
                <a14:useLocalDpi xmlns:a14="http://schemas.microsoft.com/office/drawing/2010/main" val="0"/>
              </a:ext>
            </a:extLst>
          </a:blip>
          <a:srcRect/>
          <a:stretch>
            <a:fillRect/>
          </a:stretch>
        </p:blipFill>
        <p:spPr bwMode="auto">
          <a:xfrm>
            <a:off x="5017169" y="3850819"/>
            <a:ext cx="1596189" cy="1395604"/>
          </a:xfrm>
          <a:prstGeom prst="rect">
            <a:avLst/>
          </a:prstGeom>
          <a:noFill/>
          <a:ln>
            <a:noFill/>
          </a:ln>
        </p:spPr>
      </p:pic>
      <p:pic>
        <p:nvPicPr>
          <p:cNvPr id="8" name="Picture 7" descr="Its red stems help identify poison sumac.">
            <a:hlinkClick r:id="rId12"/>
          </p:cNvPr>
          <p:cNvPicPr/>
          <p:nvPr/>
        </p:nvPicPr>
        <p:blipFill>
          <a:blip r:embed="rId13">
            <a:extLst>
              <a:ext uri="{28A0092B-C50C-407E-A947-70E740481C1C}">
                <a14:useLocalDpi xmlns:a14="http://schemas.microsoft.com/office/drawing/2010/main" val="0"/>
              </a:ext>
            </a:extLst>
          </a:blip>
          <a:srcRect/>
          <a:stretch>
            <a:fillRect/>
          </a:stretch>
        </p:blipFill>
        <p:spPr bwMode="auto">
          <a:xfrm>
            <a:off x="6613358" y="4204826"/>
            <a:ext cx="1584158" cy="1363045"/>
          </a:xfrm>
          <a:prstGeom prst="rect">
            <a:avLst/>
          </a:prstGeom>
          <a:noFill/>
          <a:ln>
            <a:noFill/>
          </a:ln>
        </p:spPr>
      </p:pic>
    </p:spTree>
    <p:extLst>
      <p:ext uri="{BB962C8B-B14F-4D97-AF65-F5344CB8AC3E}">
        <p14:creationId xmlns:p14="http://schemas.microsoft.com/office/powerpoint/2010/main" val="18620853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if…Someone is not Breathing!!</a:t>
            </a:r>
            <a:endParaRPr lang="en-US" dirty="0"/>
          </a:p>
        </p:txBody>
      </p:sp>
      <p:sp>
        <p:nvSpPr>
          <p:cNvPr id="3" name="Content Placeholder 2"/>
          <p:cNvSpPr>
            <a:spLocks noGrp="1"/>
          </p:cNvSpPr>
          <p:nvPr>
            <p:ph idx="1"/>
          </p:nvPr>
        </p:nvSpPr>
        <p:spPr/>
        <p:txBody>
          <a:bodyPr/>
          <a:lstStyle/>
          <a:p>
            <a:pPr lvl="0" indent="-342900">
              <a:spcBef>
                <a:spcPts val="0"/>
              </a:spcBef>
              <a:buFont typeface="Symbol"/>
              <a:buChar char=""/>
            </a:pPr>
            <a:r>
              <a:rPr lang="en-US" sz="3200" dirty="0">
                <a:ea typeface="Calibri"/>
                <a:cs typeface="Times New Roman"/>
              </a:rPr>
              <a:t>Show what to do for “hurry” </a:t>
            </a:r>
            <a:r>
              <a:rPr lang="en-US" sz="3200" dirty="0" smtClean="0">
                <a:ea typeface="Calibri"/>
                <a:cs typeface="Times New Roman"/>
              </a:rPr>
              <a:t>                      cases </a:t>
            </a:r>
            <a:r>
              <a:rPr lang="en-US" sz="3200" dirty="0">
                <a:ea typeface="Calibri"/>
                <a:cs typeface="Times New Roman"/>
              </a:rPr>
              <a:t>of stopped breathing</a:t>
            </a:r>
          </a:p>
          <a:p>
            <a:pPr marL="742950" marR="0" lvl="1" indent="-285750">
              <a:spcBef>
                <a:spcPts val="0"/>
              </a:spcBef>
              <a:spcAft>
                <a:spcPts val="0"/>
              </a:spcAft>
              <a:buFont typeface="Courier New"/>
              <a:buChar char="o"/>
            </a:pPr>
            <a:r>
              <a:rPr lang="en-US" sz="2800" dirty="0">
                <a:ea typeface="Calibri"/>
                <a:cs typeface="Times New Roman"/>
              </a:rPr>
              <a:t>Check for breathing by placing your ear to the victim’s mouth and nose, or watch their chest rise and fall</a:t>
            </a:r>
          </a:p>
          <a:p>
            <a:pPr marL="742950" marR="0" lvl="1" indent="-285750">
              <a:spcBef>
                <a:spcPts val="0"/>
              </a:spcBef>
              <a:spcAft>
                <a:spcPts val="0"/>
              </a:spcAft>
              <a:buFont typeface="Courier New"/>
              <a:buChar char="o"/>
            </a:pPr>
            <a:r>
              <a:rPr lang="en-US" sz="2800" dirty="0">
                <a:ea typeface="Calibri"/>
                <a:cs typeface="Times New Roman"/>
              </a:rPr>
              <a:t>Maintain an open airway</a:t>
            </a:r>
          </a:p>
          <a:p>
            <a:pPr marL="742950" marR="0" lvl="1" indent="-285750">
              <a:spcBef>
                <a:spcPts val="0"/>
              </a:spcBef>
              <a:spcAft>
                <a:spcPts val="0"/>
              </a:spcAft>
              <a:buFont typeface="Courier New"/>
              <a:buChar char="o"/>
            </a:pPr>
            <a:r>
              <a:rPr lang="en-US" sz="2800" dirty="0">
                <a:ea typeface="Calibri"/>
                <a:cs typeface="Times New Roman"/>
              </a:rPr>
              <a:t>Start rescue breathing</a:t>
            </a:r>
          </a:p>
          <a:p>
            <a:pPr marL="742950" marR="0" lvl="1" indent="-285750">
              <a:spcBef>
                <a:spcPts val="0"/>
              </a:spcBef>
              <a:spcAft>
                <a:spcPts val="0"/>
              </a:spcAft>
              <a:buFont typeface="Courier New"/>
              <a:buChar char="o"/>
            </a:pPr>
            <a:r>
              <a:rPr lang="en-US" sz="2800" dirty="0">
                <a:ea typeface="Calibri"/>
                <a:cs typeface="Times New Roman"/>
              </a:rPr>
              <a:t>Call for help immediately</a:t>
            </a:r>
          </a:p>
          <a:p>
            <a:endParaRPr lang="en-US" dirty="0"/>
          </a:p>
        </p:txBody>
      </p:sp>
      <p:pic>
        <p:nvPicPr>
          <p:cNvPr id="8194" name="Picture 2" descr="C:\Users\Owner\AppData\Local\Microsoft\Windows\Temporary Internet Files\Content.IE5\XLNAIRY9\MP90042232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922421"/>
            <a:ext cx="16002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Owner\AppData\Local\Microsoft\Windows\Temporary Internet Files\Content.IE5\CHAE7COX\MP90042230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3962400"/>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1910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if…Someone is Bleeding A LOT!!!</a:t>
            </a:r>
            <a:endParaRPr lang="en-US" dirty="0"/>
          </a:p>
        </p:txBody>
      </p:sp>
      <p:sp>
        <p:nvSpPr>
          <p:cNvPr id="3" name="Content Placeholder 2"/>
          <p:cNvSpPr>
            <a:spLocks noGrp="1"/>
          </p:cNvSpPr>
          <p:nvPr>
            <p:ph idx="1"/>
          </p:nvPr>
        </p:nvSpPr>
        <p:spPr/>
        <p:txBody>
          <a:bodyPr/>
          <a:lstStyle/>
          <a:p>
            <a:pPr lvl="0" indent="-342900">
              <a:spcBef>
                <a:spcPts val="0"/>
              </a:spcBef>
              <a:buFont typeface="Symbol"/>
              <a:buChar char=""/>
            </a:pPr>
            <a:r>
              <a:rPr lang="en-US" sz="2400" dirty="0">
                <a:ea typeface="Calibri"/>
                <a:cs typeface="Times New Roman"/>
              </a:rPr>
              <a:t>Show what to do for “hurry” cases serious bleeding</a:t>
            </a:r>
            <a:endParaRPr lang="en-US" sz="2000" dirty="0">
              <a:ea typeface="Calibri"/>
              <a:cs typeface="Times New Roman"/>
            </a:endParaRPr>
          </a:p>
          <a:p>
            <a:pPr marL="742950" marR="0" lvl="1" indent="-285750">
              <a:spcBef>
                <a:spcPts val="0"/>
              </a:spcBef>
              <a:spcAft>
                <a:spcPts val="0"/>
              </a:spcAft>
              <a:buFont typeface="Courier New"/>
              <a:buChar char="o"/>
            </a:pPr>
            <a:r>
              <a:rPr lang="en-US" dirty="0">
                <a:ea typeface="Calibri"/>
                <a:cs typeface="Times New Roman"/>
              </a:rPr>
              <a:t>Use a clean cloth or sterile dressing as a pad, apply direct and firm pressure over the wound to stop the bleeding. Use gloves if possible, or washed hands</a:t>
            </a:r>
            <a:endParaRPr lang="en-US" sz="1800" dirty="0">
              <a:ea typeface="Calibri"/>
              <a:cs typeface="Times New Roman"/>
            </a:endParaRPr>
          </a:p>
          <a:p>
            <a:pPr marL="742950" marR="0" lvl="1" indent="-285750">
              <a:spcBef>
                <a:spcPts val="0"/>
              </a:spcBef>
              <a:spcAft>
                <a:spcPts val="0"/>
              </a:spcAft>
              <a:buFont typeface="Courier New"/>
              <a:buChar char="o"/>
            </a:pPr>
            <a:r>
              <a:rPr lang="en-US" dirty="0">
                <a:ea typeface="Calibri"/>
                <a:cs typeface="Times New Roman"/>
              </a:rPr>
              <a:t>Raise the wound above the victim’s heart</a:t>
            </a:r>
            <a:endParaRPr lang="en-US" sz="1800" dirty="0">
              <a:ea typeface="Calibri"/>
              <a:cs typeface="Times New Roman"/>
            </a:endParaRPr>
          </a:p>
          <a:p>
            <a:pPr marL="742950" marR="0" lvl="1" indent="-285750">
              <a:spcBef>
                <a:spcPts val="0"/>
              </a:spcBef>
              <a:spcAft>
                <a:spcPts val="0"/>
              </a:spcAft>
              <a:buFont typeface="Courier New"/>
              <a:buChar char="o"/>
            </a:pPr>
            <a:r>
              <a:rPr lang="en-US" dirty="0">
                <a:ea typeface="Calibri"/>
                <a:cs typeface="Times New Roman"/>
              </a:rPr>
              <a:t>Do not release your hand unless the bleeding has stopped</a:t>
            </a:r>
            <a:endParaRPr lang="en-US" sz="1800" dirty="0">
              <a:ea typeface="Calibri"/>
              <a:cs typeface="Times New Roman"/>
            </a:endParaRPr>
          </a:p>
          <a:p>
            <a:pPr marL="742950" marR="0" lvl="1" indent="-285750">
              <a:spcBef>
                <a:spcPts val="0"/>
              </a:spcBef>
              <a:spcAft>
                <a:spcPts val="0"/>
              </a:spcAft>
              <a:buFont typeface="Courier New"/>
              <a:buChar char="o"/>
            </a:pPr>
            <a:r>
              <a:rPr lang="en-US" dirty="0">
                <a:ea typeface="Calibri"/>
                <a:cs typeface="Times New Roman"/>
              </a:rPr>
              <a:t>Put a fresh dressing over the old one if blood has soaked through</a:t>
            </a:r>
            <a:endParaRPr lang="en-US" sz="1800" dirty="0">
              <a:ea typeface="Calibri"/>
              <a:cs typeface="Times New Roman"/>
            </a:endParaRPr>
          </a:p>
          <a:p>
            <a:pPr marL="742950" marR="0" lvl="1" indent="-285750">
              <a:spcBef>
                <a:spcPts val="0"/>
              </a:spcBef>
              <a:spcAft>
                <a:spcPts val="0"/>
              </a:spcAft>
              <a:buFont typeface="Courier New"/>
              <a:buChar char="o"/>
            </a:pPr>
            <a:r>
              <a:rPr lang="en-US" dirty="0">
                <a:ea typeface="Calibri"/>
                <a:cs typeface="Times New Roman"/>
              </a:rPr>
              <a:t>Press your palm to a pressure point in the groin or armpit area if need be</a:t>
            </a:r>
            <a:endParaRPr lang="en-US" sz="1800" dirty="0">
              <a:ea typeface="Calibri"/>
              <a:cs typeface="Times New Roman"/>
            </a:endParaRPr>
          </a:p>
          <a:p>
            <a:pPr marL="742950" marR="0" lvl="1" indent="-285750">
              <a:spcBef>
                <a:spcPts val="0"/>
              </a:spcBef>
              <a:spcAft>
                <a:spcPts val="0"/>
              </a:spcAft>
              <a:buFont typeface="Courier New"/>
              <a:buChar char="o"/>
            </a:pPr>
            <a:r>
              <a:rPr lang="en-US" dirty="0">
                <a:ea typeface="Calibri"/>
                <a:cs typeface="Times New Roman"/>
              </a:rPr>
              <a:t>Once bleeding stops, secure a pad firmly </a:t>
            </a:r>
            <a:r>
              <a:rPr lang="en-US" dirty="0" smtClean="0">
                <a:ea typeface="Calibri"/>
                <a:cs typeface="Times New Roman"/>
              </a:rPr>
              <a:t>                                        to </a:t>
            </a:r>
            <a:r>
              <a:rPr lang="en-US" dirty="0">
                <a:ea typeface="Calibri"/>
                <a:cs typeface="Times New Roman"/>
              </a:rPr>
              <a:t>the area</a:t>
            </a:r>
            <a:endParaRPr lang="en-US" sz="1800" dirty="0">
              <a:ea typeface="Calibri"/>
              <a:cs typeface="Times New Roman"/>
            </a:endParaRPr>
          </a:p>
          <a:p>
            <a:pPr marL="742950" marR="0" lvl="1" indent="-285750">
              <a:spcBef>
                <a:spcPts val="0"/>
              </a:spcBef>
              <a:spcAft>
                <a:spcPts val="0"/>
              </a:spcAft>
              <a:buFont typeface="Courier New"/>
              <a:buChar char="o"/>
            </a:pPr>
            <a:r>
              <a:rPr lang="en-US" dirty="0">
                <a:ea typeface="Calibri"/>
                <a:cs typeface="Times New Roman"/>
              </a:rPr>
              <a:t>Feel for a pulse below the wound</a:t>
            </a:r>
            <a:endParaRPr lang="en-US" sz="1800" dirty="0">
              <a:ea typeface="Calibri"/>
              <a:cs typeface="Times New Roman"/>
            </a:endParaRPr>
          </a:p>
          <a:p>
            <a:pPr marL="742950" marR="0" lvl="1" indent="-285750">
              <a:spcBef>
                <a:spcPts val="0"/>
              </a:spcBef>
              <a:spcAft>
                <a:spcPts val="0"/>
              </a:spcAft>
              <a:buFont typeface="Courier New"/>
              <a:buChar char="o"/>
            </a:pPr>
            <a:r>
              <a:rPr lang="en-US" dirty="0">
                <a:ea typeface="Calibri"/>
                <a:cs typeface="Times New Roman"/>
              </a:rPr>
              <a:t>Use a tourniquet as a last resort</a:t>
            </a:r>
            <a:endParaRPr lang="en-US" sz="1800" dirty="0">
              <a:ea typeface="Calibri"/>
              <a:cs typeface="Times New Roman"/>
            </a:endParaRPr>
          </a:p>
          <a:p>
            <a:pPr marL="742950" marR="0" lvl="1" indent="-285750">
              <a:spcBef>
                <a:spcPts val="0"/>
              </a:spcBef>
              <a:spcAft>
                <a:spcPts val="0"/>
              </a:spcAft>
              <a:buFont typeface="Courier New"/>
              <a:buChar char="o"/>
            </a:pPr>
            <a:r>
              <a:rPr lang="en-US" dirty="0">
                <a:ea typeface="Calibri"/>
                <a:cs typeface="Times New Roman"/>
              </a:rPr>
              <a:t>Treat for shock if need be</a:t>
            </a:r>
            <a:endParaRPr lang="en-US" sz="1800" dirty="0">
              <a:ea typeface="Calibri"/>
              <a:cs typeface="Times New Roman"/>
            </a:endParaRPr>
          </a:p>
          <a:p>
            <a:endParaRPr lang="en-US" dirty="0"/>
          </a:p>
        </p:txBody>
      </p:sp>
      <p:pic>
        <p:nvPicPr>
          <p:cNvPr id="9218" name="Picture 2" descr="C:\Users\Owner\AppData\Local\Microsoft\Windows\Temporary Internet Files\Content.IE5\CHAE7COX\MC90036099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4495800"/>
            <a:ext cx="2428342" cy="2120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8894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if….Someone ate a Poisonous Plant or Berry??</a:t>
            </a:r>
            <a:endParaRPr lang="en-US" dirty="0"/>
          </a:p>
        </p:txBody>
      </p:sp>
      <p:sp>
        <p:nvSpPr>
          <p:cNvPr id="3" name="Content Placeholder 2"/>
          <p:cNvSpPr>
            <a:spLocks noGrp="1"/>
          </p:cNvSpPr>
          <p:nvPr>
            <p:ph idx="1"/>
          </p:nvPr>
        </p:nvSpPr>
        <p:spPr/>
        <p:txBody>
          <a:bodyPr/>
          <a:lstStyle/>
          <a:p>
            <a:pPr lvl="0" indent="-342900">
              <a:spcBef>
                <a:spcPts val="0"/>
              </a:spcBef>
              <a:buFont typeface="Symbol"/>
              <a:buChar char=""/>
            </a:pPr>
            <a:r>
              <a:rPr lang="en-US" sz="2800" dirty="0">
                <a:ea typeface="Calibri"/>
                <a:cs typeface="Times New Roman"/>
              </a:rPr>
              <a:t>Show what to do for “hurry” cases ingested poisoning of these plants</a:t>
            </a:r>
          </a:p>
          <a:p>
            <a:pPr marL="742950" marR="0" lvl="1" indent="-285750">
              <a:spcBef>
                <a:spcPts val="0"/>
              </a:spcBef>
              <a:spcAft>
                <a:spcPts val="0"/>
              </a:spcAft>
              <a:buFont typeface="Courier New"/>
              <a:buChar char="o"/>
            </a:pPr>
            <a:r>
              <a:rPr lang="en-US" sz="2400" dirty="0">
                <a:ea typeface="Calibri"/>
                <a:cs typeface="Times New Roman"/>
              </a:rPr>
              <a:t>Seek medical attention immediately</a:t>
            </a:r>
          </a:p>
          <a:p>
            <a:pPr marL="742950" marR="0" lvl="1" indent="-285750">
              <a:spcBef>
                <a:spcPts val="0"/>
              </a:spcBef>
              <a:spcAft>
                <a:spcPts val="0"/>
              </a:spcAft>
              <a:buFont typeface="Courier New"/>
              <a:buChar char="o"/>
            </a:pPr>
            <a:r>
              <a:rPr lang="en-US" sz="2400" dirty="0">
                <a:ea typeface="Calibri"/>
                <a:cs typeface="Times New Roman"/>
              </a:rPr>
              <a:t>Poison control number: (800) 222-1222</a:t>
            </a:r>
          </a:p>
          <a:p>
            <a:pPr marL="742950" marR="0" lvl="1" indent="-285750">
              <a:spcBef>
                <a:spcPts val="0"/>
              </a:spcBef>
              <a:spcAft>
                <a:spcPts val="0"/>
              </a:spcAft>
              <a:buFont typeface="Courier New"/>
              <a:buChar char="o"/>
            </a:pPr>
            <a:r>
              <a:rPr lang="en-US" sz="2400" dirty="0">
                <a:ea typeface="Calibri"/>
                <a:cs typeface="Times New Roman"/>
              </a:rPr>
              <a:t>Maintain an open airway</a:t>
            </a:r>
          </a:p>
          <a:p>
            <a:pPr marL="742950" marR="0" lvl="1" indent="-285750">
              <a:spcBef>
                <a:spcPts val="0"/>
              </a:spcBef>
              <a:spcAft>
                <a:spcPts val="0"/>
              </a:spcAft>
              <a:buFont typeface="Courier New"/>
              <a:buChar char="o"/>
            </a:pPr>
            <a:r>
              <a:rPr lang="en-US" sz="2400" dirty="0">
                <a:ea typeface="Calibri"/>
                <a:cs typeface="Times New Roman"/>
              </a:rPr>
              <a:t>Ingestion of these poisonous plants may cause nausea, vomiting, and possibly even death</a:t>
            </a:r>
          </a:p>
          <a:p>
            <a:endParaRPr lang="en-US" dirty="0"/>
          </a:p>
        </p:txBody>
      </p:sp>
      <p:pic>
        <p:nvPicPr>
          <p:cNvPr id="4" name="Picture 3" descr="Photo of white berries of poison sumach.">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177039" y="4541284"/>
            <a:ext cx="1536065" cy="1319263"/>
          </a:xfrm>
          <a:prstGeom prst="rect">
            <a:avLst/>
          </a:prstGeom>
          <a:noFill/>
          <a:ln>
            <a:noFill/>
          </a:ln>
        </p:spPr>
      </p:pic>
      <p:pic>
        <p:nvPicPr>
          <p:cNvPr id="5" name="Picture 4" descr="Its red stems help identify poison sumac.">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3124200" y="4541284"/>
            <a:ext cx="1584158" cy="1363045"/>
          </a:xfrm>
          <a:prstGeom prst="rect">
            <a:avLst/>
          </a:prstGeom>
          <a:noFill/>
          <a:ln>
            <a:noFill/>
          </a:ln>
        </p:spPr>
      </p:pic>
      <p:pic>
        <p:nvPicPr>
          <p:cNvPr id="6" name="Picture 5" descr="spring poison ivy"/>
          <p:cNvPicPr/>
          <p:nvPr/>
        </p:nvPicPr>
        <p:blipFill>
          <a:blip r:embed="rId6">
            <a:extLst>
              <a:ext uri="{28A0092B-C50C-407E-A947-70E740481C1C}">
                <a14:useLocalDpi xmlns:a14="http://schemas.microsoft.com/office/drawing/2010/main" val="0"/>
              </a:ext>
            </a:extLst>
          </a:blip>
          <a:srcRect/>
          <a:stretch>
            <a:fillRect/>
          </a:stretch>
        </p:blipFill>
        <p:spPr bwMode="auto">
          <a:xfrm>
            <a:off x="5293895" y="4456038"/>
            <a:ext cx="1219200" cy="1437961"/>
          </a:xfrm>
          <a:prstGeom prst="rect">
            <a:avLst/>
          </a:prstGeom>
          <a:noFill/>
          <a:ln>
            <a:noFill/>
          </a:ln>
        </p:spPr>
      </p:pic>
    </p:spTree>
    <p:extLst>
      <p:ext uri="{BB962C8B-B14F-4D97-AF65-F5344CB8AC3E}">
        <p14:creationId xmlns:p14="http://schemas.microsoft.com/office/powerpoint/2010/main" val="26323349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7620000" cy="1143000"/>
          </a:xfrm>
        </p:spPr>
        <p:txBody>
          <a:bodyPr/>
          <a:lstStyle/>
          <a:p>
            <a:pPr marL="0" marR="0">
              <a:spcBef>
                <a:spcPts val="0"/>
              </a:spcBef>
              <a:spcAft>
                <a:spcPts val="0"/>
              </a:spcAft>
            </a:pPr>
            <a:r>
              <a:rPr lang="en-US" sz="3600" dirty="0">
                <a:latin typeface="Calibri"/>
                <a:ea typeface="Calibri"/>
                <a:cs typeface="Times New Roman"/>
              </a:rPr>
              <a:t>Most of </a:t>
            </a:r>
            <a:r>
              <a:rPr lang="en-US" sz="3600" dirty="0" smtClean="0">
                <a:latin typeface="Calibri"/>
                <a:ea typeface="Calibri"/>
                <a:cs typeface="Times New Roman"/>
              </a:rPr>
              <a:t>this section’s </a:t>
            </a:r>
            <a:r>
              <a:rPr lang="en-US" sz="3600" dirty="0">
                <a:latin typeface="Calibri"/>
                <a:ea typeface="Calibri"/>
                <a:cs typeface="Times New Roman"/>
              </a:rPr>
              <a:t>information is taken from the BSA Handbook’s First Aid Section</a:t>
            </a:r>
            <a:r>
              <a:rPr lang="en-US" sz="4800" dirty="0">
                <a:latin typeface="Calibri"/>
                <a:ea typeface="Calibri"/>
                <a:cs typeface="Times New Roman"/>
              </a:rPr>
              <a:t/>
            </a:r>
            <a:br>
              <a:rPr lang="en-US" sz="4800" dirty="0">
                <a:latin typeface="Calibri"/>
                <a:ea typeface="Calibri"/>
                <a:cs typeface="Times New Roman"/>
              </a:rPr>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2286000"/>
            <a:ext cx="4572000" cy="3429000"/>
          </a:xfrm>
        </p:spPr>
      </p:pic>
    </p:spTree>
    <p:extLst>
      <p:ext uri="{BB962C8B-B14F-4D97-AF65-F5344CB8AC3E}">
        <p14:creationId xmlns:p14="http://schemas.microsoft.com/office/powerpoint/2010/main" val="1804559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MUSCLE CRAMPS</a:t>
            </a:r>
            <a:endParaRPr lang="en-US" dirty="0"/>
          </a:p>
        </p:txBody>
      </p:sp>
      <p:sp>
        <p:nvSpPr>
          <p:cNvPr id="3" name="Content Placeholder 2"/>
          <p:cNvSpPr>
            <a:spLocks noGrp="1"/>
          </p:cNvSpPr>
          <p:nvPr>
            <p:ph idx="1"/>
          </p:nvPr>
        </p:nvSpPr>
        <p:spPr/>
        <p:txBody>
          <a:bodyPr/>
          <a:lstStyle/>
          <a:p>
            <a:pPr lvl="0" indent="-342900">
              <a:spcBef>
                <a:spcPts val="0"/>
              </a:spcBef>
              <a:buFont typeface="Symbol"/>
              <a:buChar char=""/>
            </a:pPr>
            <a:r>
              <a:rPr lang="en-US" sz="2800" dirty="0">
                <a:ea typeface="Calibri"/>
                <a:cs typeface="Times New Roman"/>
              </a:rPr>
              <a:t>What action needs to be taken for first aid of muscle cramps</a:t>
            </a:r>
          </a:p>
          <a:p>
            <a:pPr marL="742950" marR="0" lvl="1" indent="-285750">
              <a:spcBef>
                <a:spcPts val="0"/>
              </a:spcBef>
              <a:spcAft>
                <a:spcPts val="0"/>
              </a:spcAft>
              <a:buFont typeface="Courier New"/>
              <a:buChar char="o"/>
            </a:pPr>
            <a:r>
              <a:rPr lang="en-US" sz="2600" dirty="0">
                <a:ea typeface="Calibri"/>
                <a:cs typeface="Times New Roman"/>
              </a:rPr>
              <a:t>Move person to a cool place</a:t>
            </a:r>
          </a:p>
          <a:p>
            <a:pPr marL="742950" marR="0" lvl="1" indent="-285750">
              <a:spcBef>
                <a:spcPts val="0"/>
              </a:spcBef>
              <a:spcAft>
                <a:spcPts val="0"/>
              </a:spcAft>
              <a:buFont typeface="Courier New"/>
              <a:buChar char="o"/>
            </a:pPr>
            <a:r>
              <a:rPr lang="en-US" sz="2600" dirty="0">
                <a:ea typeface="Calibri"/>
                <a:cs typeface="Times New Roman"/>
              </a:rPr>
              <a:t>Give person sips of cool water, gulping down water, or giving ice cold water may cause abdominal cramping, nausea, and vomiting</a:t>
            </a:r>
          </a:p>
          <a:p>
            <a:pPr marL="742950" marR="0" lvl="1" indent="-285750">
              <a:spcBef>
                <a:spcPts val="0"/>
              </a:spcBef>
              <a:spcAft>
                <a:spcPts val="0"/>
              </a:spcAft>
              <a:buFont typeface="Courier New"/>
              <a:buChar char="o"/>
            </a:pPr>
            <a:r>
              <a:rPr lang="en-US" sz="2600" dirty="0">
                <a:ea typeface="Calibri"/>
                <a:cs typeface="Times New Roman"/>
              </a:rPr>
              <a:t>Apply firm pressure or gently massage muscle that is cramping</a:t>
            </a:r>
          </a:p>
          <a:p>
            <a:pPr marL="742950" marR="0" lvl="1" indent="-285750">
              <a:spcBef>
                <a:spcPts val="0"/>
              </a:spcBef>
              <a:spcAft>
                <a:spcPts val="0"/>
              </a:spcAft>
              <a:buFont typeface="Courier New"/>
              <a:buChar char="o"/>
            </a:pPr>
            <a:r>
              <a:rPr lang="en-US" sz="2600" dirty="0">
                <a:ea typeface="Calibri"/>
                <a:cs typeface="Times New Roman"/>
              </a:rPr>
              <a:t>Stretch the contracted muscle if </a:t>
            </a:r>
            <a:r>
              <a:rPr lang="en-US" sz="2600" dirty="0" smtClean="0">
                <a:ea typeface="Calibri"/>
                <a:cs typeface="Times New Roman"/>
              </a:rPr>
              <a:t>possible</a:t>
            </a:r>
          </a:p>
          <a:p>
            <a:pPr marL="457200" marR="0" lvl="1" indent="0">
              <a:spcBef>
                <a:spcPts val="0"/>
              </a:spcBef>
              <a:spcAft>
                <a:spcPts val="0"/>
              </a:spcAft>
              <a:buNone/>
            </a:pPr>
            <a:endParaRPr lang="en-US" dirty="0"/>
          </a:p>
        </p:txBody>
      </p:sp>
      <p:pic>
        <p:nvPicPr>
          <p:cNvPr id="10242" name="Picture 2" descr="C:\Users\Owner\AppData\Local\Microsoft\Windows\Temporary Internet Files\Content.IE5\4YGJ1E8G\MC90033259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4724400"/>
            <a:ext cx="1805026" cy="1844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708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descr="poison ivy in summer"/>
          <p:cNvPicPr>
            <a:picLocks/>
          </p:cNvPicPr>
          <p:nvPr/>
        </p:nvPicPr>
        <p:blipFill>
          <a:blip r:embed="rId2">
            <a:extLst>
              <a:ext uri="{28A0092B-C50C-407E-A947-70E740481C1C}">
                <a14:useLocalDpi xmlns:a14="http://schemas.microsoft.com/office/drawing/2010/main" val="0"/>
              </a:ext>
            </a:extLst>
          </a:blip>
          <a:stretch>
            <a:fillRect/>
          </a:stretch>
        </p:blipFill>
        <p:spPr bwMode="auto">
          <a:xfrm>
            <a:off x="1371600" y="609600"/>
            <a:ext cx="5715000" cy="5638799"/>
          </a:xfrm>
          <a:prstGeom prst="rect">
            <a:avLst/>
          </a:prstGeom>
          <a:noFill/>
          <a:ln>
            <a:noFill/>
          </a:ln>
        </p:spPr>
      </p:pic>
    </p:spTree>
    <p:extLst>
      <p:ext uri="{BB962C8B-B14F-4D97-AF65-F5344CB8AC3E}">
        <p14:creationId xmlns:p14="http://schemas.microsoft.com/office/powerpoint/2010/main" val="64884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762000"/>
            <a:ext cx="6589059" cy="5089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2940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04800"/>
            <a:ext cx="5113421" cy="6271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73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48962"/>
            <a:ext cx="4953000" cy="6253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62580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994194"/>
            <a:ext cx="5715000" cy="4993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012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1143000"/>
            <a:ext cx="5435413" cy="46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96286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533400"/>
            <a:ext cx="4572000" cy="5841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8704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pPr marL="114300" indent="0" algn="ctr">
              <a:buNone/>
            </a:pPr>
            <a:r>
              <a:rPr lang="en-US" sz="7200" dirty="0" smtClean="0"/>
              <a:t>Name </a:t>
            </a:r>
            <a:r>
              <a:rPr lang="en-US" sz="7200" dirty="0"/>
              <a:t>2 things that will BOTH prevent and treat muscle cramps.</a:t>
            </a:r>
          </a:p>
          <a:p>
            <a:endParaRPr lang="en-US" dirty="0"/>
          </a:p>
          <a:p>
            <a:r>
              <a:rPr lang="en-US" dirty="0"/>
              <a:t>                      </a:t>
            </a:r>
          </a:p>
        </p:txBody>
      </p:sp>
    </p:spTree>
    <p:extLst>
      <p:ext uri="{BB962C8B-B14F-4D97-AF65-F5344CB8AC3E}">
        <p14:creationId xmlns:p14="http://schemas.microsoft.com/office/powerpoint/2010/main" val="35260176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114300" indent="0" algn="ctr">
              <a:buNone/>
            </a:pPr>
            <a:r>
              <a:rPr lang="en-US" sz="6600" dirty="0"/>
              <a:t>WATER AND STRETCHING</a:t>
            </a:r>
          </a:p>
        </p:txBody>
      </p:sp>
    </p:spTree>
    <p:extLst>
      <p:ext uri="{BB962C8B-B14F-4D97-AF65-F5344CB8AC3E}">
        <p14:creationId xmlns:p14="http://schemas.microsoft.com/office/powerpoint/2010/main" val="36082382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114300" indent="0" algn="ctr">
              <a:buNone/>
            </a:pPr>
            <a:r>
              <a:rPr lang="en-US" sz="6000" dirty="0"/>
              <a:t>What 4 things do you do when someone stops breathing.</a:t>
            </a:r>
          </a:p>
        </p:txBody>
      </p:sp>
    </p:spTree>
    <p:extLst>
      <p:ext uri="{BB962C8B-B14F-4D97-AF65-F5344CB8AC3E}">
        <p14:creationId xmlns:p14="http://schemas.microsoft.com/office/powerpoint/2010/main" val="1204467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MUSCLE CRAMPS</a:t>
            </a:r>
            <a:endParaRPr lang="en-US" dirty="0"/>
          </a:p>
        </p:txBody>
      </p:sp>
      <p:sp>
        <p:nvSpPr>
          <p:cNvPr id="3" name="Content Placeholder 2"/>
          <p:cNvSpPr>
            <a:spLocks noGrp="1"/>
          </p:cNvSpPr>
          <p:nvPr>
            <p:ph idx="1"/>
          </p:nvPr>
        </p:nvSpPr>
        <p:spPr/>
        <p:txBody>
          <a:bodyPr/>
          <a:lstStyle/>
          <a:p>
            <a:pPr lvl="0" indent="-342900">
              <a:spcBef>
                <a:spcPts val="0"/>
              </a:spcBef>
              <a:buFont typeface="Symbol"/>
              <a:buChar char=""/>
            </a:pPr>
            <a:r>
              <a:rPr lang="en-US" sz="2800" dirty="0">
                <a:ea typeface="Calibri"/>
                <a:cs typeface="Times New Roman"/>
              </a:rPr>
              <a:t>What actions can be used for prevention of muscle cramps</a:t>
            </a:r>
          </a:p>
          <a:p>
            <a:pPr marL="742950" marR="0" lvl="1" indent="-285750">
              <a:spcBef>
                <a:spcPts val="0"/>
              </a:spcBef>
              <a:spcAft>
                <a:spcPts val="0"/>
              </a:spcAft>
              <a:buFont typeface="Courier New"/>
              <a:buChar char="o"/>
            </a:pPr>
            <a:r>
              <a:rPr lang="en-US" sz="2800" dirty="0">
                <a:ea typeface="Calibri"/>
                <a:cs typeface="Times New Roman"/>
              </a:rPr>
              <a:t>Stay hydrated – drink lots of water</a:t>
            </a:r>
          </a:p>
          <a:p>
            <a:pPr marL="1143000" lvl="2">
              <a:spcBef>
                <a:spcPts val="0"/>
              </a:spcBef>
              <a:buFont typeface="Wingdings"/>
              <a:buChar char=""/>
            </a:pPr>
            <a:r>
              <a:rPr lang="en-US" sz="2800" dirty="0">
                <a:ea typeface="Calibri"/>
                <a:cs typeface="Times New Roman"/>
              </a:rPr>
              <a:t>If working in the outdoors in the heat</a:t>
            </a:r>
          </a:p>
          <a:p>
            <a:pPr marL="1143000" lvl="2">
              <a:spcBef>
                <a:spcPts val="0"/>
              </a:spcBef>
              <a:buFont typeface="Wingdings"/>
              <a:buChar char=""/>
            </a:pPr>
            <a:r>
              <a:rPr lang="en-US" sz="2800" dirty="0">
                <a:ea typeface="Calibri"/>
                <a:cs typeface="Times New Roman"/>
              </a:rPr>
              <a:t>Hard or unusual exercise</a:t>
            </a:r>
          </a:p>
          <a:p>
            <a:pPr marL="742950" marR="0" lvl="1" indent="-285750">
              <a:spcBef>
                <a:spcPts val="0"/>
              </a:spcBef>
              <a:spcAft>
                <a:spcPts val="0"/>
              </a:spcAft>
              <a:buFont typeface="Courier New"/>
              <a:buChar char="o"/>
            </a:pPr>
            <a:r>
              <a:rPr lang="en-US" sz="2800" dirty="0">
                <a:ea typeface="Calibri"/>
                <a:cs typeface="Times New Roman"/>
              </a:rPr>
              <a:t>Stretch before exercising or doing heavy work</a:t>
            </a:r>
          </a:p>
          <a:p>
            <a:endParaRPr lang="en-US" dirty="0"/>
          </a:p>
        </p:txBody>
      </p:sp>
      <p:pic>
        <p:nvPicPr>
          <p:cNvPr id="1026" name="Picture 2" descr="C:\Users\Owner\AppData\Local\Microsoft\Windows\Temporary Internet Files\Content.IE5\XLNAIRY9\MP90043079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3623" y="4343400"/>
            <a:ext cx="1705718" cy="225084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Owner\AppData\Local\Microsoft\Windows\Temporary Internet Files\Content.IE5\R2R6N9Y8\MP90017806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4368800"/>
            <a:ext cx="1483629" cy="2225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6667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114300" indent="0">
              <a:buNone/>
            </a:pPr>
            <a:r>
              <a:rPr lang="en-US" sz="4400" dirty="0" smtClean="0"/>
              <a:t>1. Check </a:t>
            </a:r>
            <a:r>
              <a:rPr lang="en-US" sz="4400" dirty="0"/>
              <a:t>for breathing   </a:t>
            </a:r>
            <a:endParaRPr lang="en-US" sz="4400" dirty="0" smtClean="0"/>
          </a:p>
          <a:p>
            <a:pPr marL="114300" indent="0">
              <a:buNone/>
            </a:pPr>
            <a:r>
              <a:rPr lang="en-US" sz="4400" dirty="0" smtClean="0"/>
              <a:t>2</a:t>
            </a:r>
            <a:r>
              <a:rPr lang="en-US" sz="4400" dirty="0"/>
              <a:t>. Maintain an open airway</a:t>
            </a:r>
          </a:p>
          <a:p>
            <a:pPr marL="114300" indent="0">
              <a:buNone/>
            </a:pPr>
            <a:r>
              <a:rPr lang="en-US" sz="4400" dirty="0" smtClean="0"/>
              <a:t>3</a:t>
            </a:r>
            <a:r>
              <a:rPr lang="en-US" sz="4400" dirty="0"/>
              <a:t>. Start rescue breathing    </a:t>
            </a:r>
            <a:endParaRPr lang="en-US" sz="4400" dirty="0" smtClean="0"/>
          </a:p>
          <a:p>
            <a:pPr marL="114300" indent="0">
              <a:buNone/>
            </a:pPr>
            <a:r>
              <a:rPr lang="en-US" sz="4400" dirty="0" smtClean="0"/>
              <a:t>4</a:t>
            </a:r>
            <a:r>
              <a:rPr lang="en-US" sz="4400" dirty="0"/>
              <a:t>. Call for help immediately</a:t>
            </a:r>
          </a:p>
        </p:txBody>
      </p:sp>
    </p:spTree>
    <p:extLst>
      <p:ext uri="{BB962C8B-B14F-4D97-AF65-F5344CB8AC3E}">
        <p14:creationId xmlns:p14="http://schemas.microsoft.com/office/powerpoint/2010/main" val="7536659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114300" indent="0">
              <a:buNone/>
            </a:pPr>
            <a:r>
              <a:rPr lang="en-US" sz="4400" dirty="0"/>
              <a:t>True or False: </a:t>
            </a:r>
            <a:endParaRPr lang="en-US" sz="4400" dirty="0" smtClean="0"/>
          </a:p>
          <a:p>
            <a:pPr marL="114300" indent="0">
              <a:buNone/>
            </a:pPr>
            <a:r>
              <a:rPr lang="en-US" sz="4400" dirty="0" smtClean="0"/>
              <a:t>Rinse </a:t>
            </a:r>
            <a:r>
              <a:rPr lang="en-US" sz="4400" dirty="0"/>
              <a:t>off your skin with a hose as soon as you suspect you have come into contact with poison ivy.</a:t>
            </a:r>
          </a:p>
        </p:txBody>
      </p:sp>
    </p:spTree>
    <p:extLst>
      <p:ext uri="{BB962C8B-B14F-4D97-AF65-F5344CB8AC3E}">
        <p14:creationId xmlns:p14="http://schemas.microsoft.com/office/powerpoint/2010/main" val="17066881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114300" indent="0">
              <a:buNone/>
            </a:pPr>
            <a:r>
              <a:rPr lang="en-US" sz="6000" dirty="0" smtClean="0"/>
              <a:t>False</a:t>
            </a:r>
            <a:r>
              <a:rPr lang="en-US" sz="6000" dirty="0"/>
              <a:t>: You must use soap and water</a:t>
            </a:r>
          </a:p>
        </p:txBody>
      </p:sp>
    </p:spTree>
    <p:extLst>
      <p:ext uri="{BB962C8B-B14F-4D97-AF65-F5344CB8AC3E}">
        <p14:creationId xmlns:p14="http://schemas.microsoft.com/office/powerpoint/2010/main" val="36068438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114300" indent="0">
              <a:buNone/>
            </a:pPr>
            <a:r>
              <a:rPr lang="en-US" sz="5400" dirty="0" smtClean="0"/>
              <a:t>True or </a:t>
            </a:r>
            <a:r>
              <a:rPr lang="en-US" sz="5400" dirty="0"/>
              <a:t>False: </a:t>
            </a:r>
            <a:endParaRPr lang="en-US" sz="5400" dirty="0" smtClean="0"/>
          </a:p>
          <a:p>
            <a:pPr marL="114300" indent="0">
              <a:buNone/>
            </a:pPr>
            <a:r>
              <a:rPr lang="en-US" sz="5400" dirty="0" smtClean="0"/>
              <a:t>Poison </a:t>
            </a:r>
            <a:r>
              <a:rPr lang="en-US" sz="5400" dirty="0"/>
              <a:t>Plant rashes are infectious - do not touch anyone else if you have been infected. </a:t>
            </a:r>
          </a:p>
        </p:txBody>
      </p:sp>
    </p:spTree>
    <p:extLst>
      <p:ext uri="{BB962C8B-B14F-4D97-AF65-F5344CB8AC3E}">
        <p14:creationId xmlns:p14="http://schemas.microsoft.com/office/powerpoint/2010/main" val="41072973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114300" indent="0">
              <a:buNone/>
            </a:pPr>
            <a:r>
              <a:rPr lang="en-US" sz="4000" dirty="0"/>
              <a:t>False: It is the oil from the plant that causes an allergic reaction - it might appear to </a:t>
            </a:r>
            <a:r>
              <a:rPr lang="en-US" sz="4000" dirty="0" smtClean="0"/>
              <a:t>"</a:t>
            </a:r>
            <a:r>
              <a:rPr lang="en-US" sz="4000" dirty="0"/>
              <a:t>spread" because a person has not totally washed all of the oil from the infected spot and spread the oil to another location or another person.</a:t>
            </a:r>
          </a:p>
        </p:txBody>
      </p:sp>
    </p:spTree>
    <p:extLst>
      <p:ext uri="{BB962C8B-B14F-4D97-AF65-F5344CB8AC3E}">
        <p14:creationId xmlns:p14="http://schemas.microsoft.com/office/powerpoint/2010/main" val="1265528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 STROKE</a:t>
            </a:r>
            <a:r>
              <a:rPr lang="en-US" baseline="0" dirty="0" smtClean="0"/>
              <a:t> (Sunstroke)</a:t>
            </a:r>
            <a:endParaRPr lang="en-US" dirty="0"/>
          </a:p>
        </p:txBody>
      </p:sp>
      <p:sp>
        <p:nvSpPr>
          <p:cNvPr id="3" name="Content Placeholder 2"/>
          <p:cNvSpPr>
            <a:spLocks noGrp="1"/>
          </p:cNvSpPr>
          <p:nvPr>
            <p:ph idx="1"/>
          </p:nvPr>
        </p:nvSpPr>
        <p:spPr/>
        <p:txBody>
          <a:bodyPr/>
          <a:lstStyle/>
          <a:p>
            <a:pPr lvl="0" indent="-342900">
              <a:spcBef>
                <a:spcPts val="0"/>
              </a:spcBef>
              <a:buFont typeface="Symbol"/>
              <a:buChar char=""/>
            </a:pPr>
            <a:r>
              <a:rPr lang="en-US" sz="3200" dirty="0">
                <a:ea typeface="Calibri"/>
                <a:cs typeface="Times New Roman"/>
              </a:rPr>
              <a:t>What is the difference </a:t>
            </a:r>
            <a:r>
              <a:rPr lang="en-US" sz="3200" dirty="0" smtClean="0">
                <a:ea typeface="Calibri"/>
                <a:cs typeface="Times New Roman"/>
              </a:rPr>
              <a:t>between                                  </a:t>
            </a:r>
            <a:r>
              <a:rPr lang="en-US" sz="3200" dirty="0">
                <a:ea typeface="Calibri"/>
                <a:cs typeface="Times New Roman"/>
              </a:rPr>
              <a:t>heat stroke and heat </a:t>
            </a:r>
            <a:r>
              <a:rPr lang="en-US" sz="3200" dirty="0" smtClean="0">
                <a:ea typeface="Calibri"/>
                <a:cs typeface="Times New Roman"/>
              </a:rPr>
              <a:t>exhaustion</a:t>
            </a:r>
          </a:p>
          <a:p>
            <a:pPr marL="0" lvl="0" indent="0">
              <a:spcBef>
                <a:spcPts val="0"/>
              </a:spcBef>
              <a:buNone/>
            </a:pPr>
            <a:endParaRPr lang="en-US" sz="1800" dirty="0">
              <a:ea typeface="Calibri"/>
              <a:cs typeface="Times New Roman"/>
            </a:endParaRPr>
          </a:p>
          <a:p>
            <a:pPr marL="742950" marR="0" lvl="1" indent="-285750">
              <a:spcBef>
                <a:spcPts val="0"/>
              </a:spcBef>
              <a:spcAft>
                <a:spcPts val="0"/>
              </a:spcAft>
              <a:buFont typeface="Courier New"/>
              <a:buChar char="o"/>
            </a:pPr>
            <a:r>
              <a:rPr lang="en-US" sz="2800" dirty="0">
                <a:ea typeface="Calibri"/>
                <a:cs typeface="Times New Roman"/>
              </a:rPr>
              <a:t>Less common and much </a:t>
            </a:r>
            <a:r>
              <a:rPr lang="en-US" sz="2800" dirty="0" smtClean="0">
                <a:ea typeface="Calibri"/>
                <a:cs typeface="Times New Roman"/>
              </a:rPr>
              <a:t>more                  </a:t>
            </a:r>
            <a:r>
              <a:rPr lang="en-US" sz="2800" dirty="0">
                <a:ea typeface="Calibri"/>
                <a:cs typeface="Times New Roman"/>
              </a:rPr>
              <a:t>severe than heat exhaustion</a:t>
            </a:r>
          </a:p>
          <a:p>
            <a:pPr marL="742950" marR="0" lvl="1" indent="-285750">
              <a:spcBef>
                <a:spcPts val="0"/>
              </a:spcBef>
              <a:spcAft>
                <a:spcPts val="0"/>
              </a:spcAft>
              <a:buFont typeface="Courier New"/>
              <a:buChar char="o"/>
            </a:pPr>
            <a:r>
              <a:rPr lang="en-US" sz="2800" dirty="0">
                <a:ea typeface="Calibri"/>
                <a:cs typeface="Times New Roman"/>
              </a:rPr>
              <a:t>The body gets so overheated that its natural mechanisms for controlling body temperatures are completely shut off</a:t>
            </a:r>
          </a:p>
          <a:p>
            <a:pPr marL="742950" marR="0" lvl="1" indent="-285750">
              <a:spcBef>
                <a:spcPts val="0"/>
              </a:spcBef>
              <a:spcAft>
                <a:spcPts val="0"/>
              </a:spcAft>
              <a:buFont typeface="Courier New"/>
              <a:buChar char="o"/>
            </a:pPr>
            <a:r>
              <a:rPr lang="en-US" sz="2800" dirty="0">
                <a:ea typeface="Calibri"/>
                <a:cs typeface="Times New Roman"/>
              </a:rPr>
              <a:t>Heat stroke can be life threatening</a:t>
            </a:r>
          </a:p>
          <a:p>
            <a:endParaRPr lang="en-US" dirty="0"/>
          </a:p>
        </p:txBody>
      </p:sp>
      <p:pic>
        <p:nvPicPr>
          <p:cNvPr id="3074" name="Picture 2" descr="C:\Users\Owner\AppData\Local\Microsoft\Windows\Temporary Internet Files\Content.IE5\4YGJ1E8G\MC900440405[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90500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3141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 STROKE (Sunstroke)</a:t>
            </a:r>
            <a:endParaRPr lang="en-US" dirty="0"/>
          </a:p>
        </p:txBody>
      </p:sp>
      <p:sp>
        <p:nvSpPr>
          <p:cNvPr id="3" name="Content Placeholder 2"/>
          <p:cNvSpPr>
            <a:spLocks noGrp="1"/>
          </p:cNvSpPr>
          <p:nvPr>
            <p:ph idx="1"/>
          </p:nvPr>
        </p:nvSpPr>
        <p:spPr/>
        <p:txBody>
          <a:bodyPr/>
          <a:lstStyle/>
          <a:p>
            <a:pPr lvl="0" indent="-342900">
              <a:spcBef>
                <a:spcPts val="0"/>
              </a:spcBef>
              <a:buFont typeface="Symbol"/>
              <a:buChar char=""/>
            </a:pPr>
            <a:r>
              <a:rPr lang="en-US" sz="2400" dirty="0">
                <a:ea typeface="Calibri"/>
                <a:cs typeface="Times New Roman"/>
              </a:rPr>
              <a:t>Explain the symptoms of heatstroke</a:t>
            </a:r>
          </a:p>
          <a:p>
            <a:pPr marL="742950" marR="0" lvl="1" indent="-285750">
              <a:spcBef>
                <a:spcPts val="0"/>
              </a:spcBef>
              <a:spcAft>
                <a:spcPts val="0"/>
              </a:spcAft>
              <a:buFont typeface="Courier New"/>
              <a:buChar char="o"/>
            </a:pPr>
            <a:r>
              <a:rPr lang="en-US" sz="2400" dirty="0">
                <a:ea typeface="Calibri"/>
                <a:cs typeface="Times New Roman"/>
              </a:rPr>
              <a:t>Body temperature may be 102</a:t>
            </a:r>
            <a:r>
              <a:rPr lang="en-US" sz="2400" dirty="0">
                <a:ea typeface="Calibri"/>
                <a:cs typeface="Calibri"/>
              </a:rPr>
              <a:t>°</a:t>
            </a:r>
            <a:r>
              <a:rPr lang="en-US" sz="2400" dirty="0">
                <a:ea typeface="Calibri"/>
                <a:cs typeface="Times New Roman"/>
              </a:rPr>
              <a:t>F to 105</a:t>
            </a:r>
            <a:r>
              <a:rPr lang="en-US" sz="2400" dirty="0">
                <a:ea typeface="Calibri"/>
                <a:cs typeface="Calibri"/>
              </a:rPr>
              <a:t>°</a:t>
            </a:r>
            <a:r>
              <a:rPr lang="en-US" sz="2400" dirty="0">
                <a:ea typeface="Calibri"/>
                <a:cs typeface="Times New Roman"/>
              </a:rPr>
              <a:t>F or higher</a:t>
            </a:r>
          </a:p>
          <a:p>
            <a:pPr marL="742950" marR="0" lvl="1" indent="-285750">
              <a:spcBef>
                <a:spcPts val="0"/>
              </a:spcBef>
              <a:spcAft>
                <a:spcPts val="0"/>
              </a:spcAft>
              <a:buFont typeface="Courier New"/>
              <a:buChar char="o"/>
            </a:pPr>
            <a:r>
              <a:rPr lang="en-US" sz="2400" dirty="0">
                <a:ea typeface="Calibri"/>
                <a:cs typeface="Times New Roman"/>
              </a:rPr>
              <a:t>Red, hot, and dry skin</a:t>
            </a:r>
          </a:p>
          <a:p>
            <a:pPr marL="742950" marR="0" lvl="1" indent="-285750">
              <a:spcBef>
                <a:spcPts val="0"/>
              </a:spcBef>
              <a:spcAft>
                <a:spcPts val="0"/>
              </a:spcAft>
              <a:buFont typeface="Courier New"/>
              <a:buChar char="o"/>
            </a:pPr>
            <a:r>
              <a:rPr lang="en-US" sz="2400" dirty="0">
                <a:ea typeface="Calibri"/>
                <a:cs typeface="Times New Roman"/>
              </a:rPr>
              <a:t>No sweating – sweating is a natural mechanism that is shut down during heat stroke</a:t>
            </a:r>
          </a:p>
          <a:p>
            <a:pPr marL="742950" marR="0" lvl="1" indent="-285750">
              <a:spcBef>
                <a:spcPts val="0"/>
              </a:spcBef>
              <a:spcAft>
                <a:spcPts val="0"/>
              </a:spcAft>
              <a:buFont typeface="Courier New"/>
              <a:buChar char="o"/>
            </a:pPr>
            <a:r>
              <a:rPr lang="en-US" sz="2400" dirty="0">
                <a:ea typeface="Calibri"/>
                <a:cs typeface="Times New Roman"/>
              </a:rPr>
              <a:t>Extremely rapid pulse</a:t>
            </a:r>
          </a:p>
          <a:p>
            <a:pPr marL="742950" marR="0" lvl="1" indent="-285750">
              <a:spcBef>
                <a:spcPts val="0"/>
              </a:spcBef>
              <a:spcAft>
                <a:spcPts val="0"/>
              </a:spcAft>
              <a:buFont typeface="Courier New"/>
              <a:buChar char="o"/>
            </a:pPr>
            <a:r>
              <a:rPr lang="en-US" sz="2400" dirty="0">
                <a:ea typeface="Calibri"/>
                <a:cs typeface="Times New Roman"/>
              </a:rPr>
              <a:t>Confusion, disorientation</a:t>
            </a:r>
          </a:p>
          <a:p>
            <a:pPr marL="742950" marR="0" lvl="1" indent="-285750">
              <a:spcBef>
                <a:spcPts val="0"/>
              </a:spcBef>
              <a:spcAft>
                <a:spcPts val="0"/>
              </a:spcAft>
              <a:buFont typeface="Courier New"/>
              <a:buChar char="o"/>
            </a:pPr>
            <a:r>
              <a:rPr lang="en-US" sz="2400" dirty="0">
                <a:ea typeface="Calibri"/>
                <a:cs typeface="Times New Roman"/>
              </a:rPr>
              <a:t>Fainting, unconsciousness</a:t>
            </a:r>
          </a:p>
          <a:p>
            <a:pPr marL="742950" marR="0" lvl="1" indent="-285750">
              <a:spcBef>
                <a:spcPts val="0"/>
              </a:spcBef>
              <a:spcAft>
                <a:spcPts val="0"/>
              </a:spcAft>
              <a:buFont typeface="Courier New"/>
              <a:buChar char="o"/>
            </a:pPr>
            <a:r>
              <a:rPr lang="en-US" sz="2400" dirty="0">
                <a:ea typeface="Calibri"/>
                <a:cs typeface="Times New Roman"/>
              </a:rPr>
              <a:t>Convulsions – seizures</a:t>
            </a:r>
          </a:p>
          <a:p>
            <a:endParaRPr lang="en-US" dirty="0"/>
          </a:p>
        </p:txBody>
      </p:sp>
      <p:pic>
        <p:nvPicPr>
          <p:cNvPr id="1027" name="Picture 3" descr="C:\Users\Owner\AppData\Local\Microsoft\Windows\Temporary Internet Files\Content.IE5\4YGJ1E8G\MC90001835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3581400"/>
            <a:ext cx="2600554" cy="2680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5627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a:t>
            </a:r>
            <a:r>
              <a:rPr lang="en-US" baseline="0" dirty="0" smtClean="0"/>
              <a:t> STROKE (Sunstroke)</a:t>
            </a:r>
            <a:endParaRPr lang="en-US" dirty="0"/>
          </a:p>
        </p:txBody>
      </p:sp>
      <p:sp>
        <p:nvSpPr>
          <p:cNvPr id="3" name="Content Placeholder 2"/>
          <p:cNvSpPr>
            <a:spLocks noGrp="1"/>
          </p:cNvSpPr>
          <p:nvPr>
            <p:ph idx="1"/>
          </p:nvPr>
        </p:nvSpPr>
        <p:spPr/>
        <p:txBody>
          <a:bodyPr>
            <a:normAutofit lnSpcReduction="10000"/>
          </a:bodyPr>
          <a:lstStyle/>
          <a:p>
            <a:pPr lvl="0" indent="-342900">
              <a:spcBef>
                <a:spcPts val="0"/>
              </a:spcBef>
              <a:buFont typeface="Symbol"/>
              <a:buChar char=""/>
            </a:pPr>
            <a:r>
              <a:rPr lang="en-US" sz="2400" dirty="0">
                <a:ea typeface="Calibri"/>
                <a:cs typeface="Times New Roman"/>
              </a:rPr>
              <a:t>What action needs to be taken for first aid of heatstroke</a:t>
            </a:r>
          </a:p>
          <a:p>
            <a:pPr marL="742950" marR="0" lvl="1" indent="-285750">
              <a:spcBef>
                <a:spcPts val="0"/>
              </a:spcBef>
              <a:spcAft>
                <a:spcPts val="0"/>
              </a:spcAft>
              <a:buFont typeface="Courier New"/>
              <a:buChar char="o"/>
            </a:pPr>
            <a:r>
              <a:rPr lang="en-US" sz="2400" dirty="0" smtClean="0">
                <a:ea typeface="Calibri"/>
                <a:cs typeface="Times New Roman"/>
              </a:rPr>
              <a:t>Take the victim </a:t>
            </a:r>
            <a:r>
              <a:rPr lang="en-US" sz="2400" dirty="0">
                <a:ea typeface="Calibri"/>
                <a:cs typeface="Times New Roman"/>
              </a:rPr>
              <a:t>to a shaded spot or a cool place</a:t>
            </a:r>
          </a:p>
          <a:p>
            <a:pPr marL="742950" marR="0" lvl="1" indent="-285750">
              <a:spcBef>
                <a:spcPts val="0"/>
              </a:spcBef>
              <a:spcAft>
                <a:spcPts val="0"/>
              </a:spcAft>
              <a:buFont typeface="Courier New"/>
              <a:buChar char="o"/>
            </a:pPr>
            <a:r>
              <a:rPr lang="en-US" sz="2400" dirty="0">
                <a:ea typeface="Calibri"/>
                <a:cs typeface="Times New Roman"/>
              </a:rPr>
              <a:t>Place victim face up with head and shoulders raised</a:t>
            </a:r>
          </a:p>
          <a:p>
            <a:pPr marL="742950" marR="0" lvl="1" indent="-285750">
              <a:spcBef>
                <a:spcPts val="0"/>
              </a:spcBef>
              <a:spcAft>
                <a:spcPts val="0"/>
              </a:spcAft>
              <a:buFont typeface="Courier New"/>
              <a:buChar char="o"/>
            </a:pPr>
            <a:r>
              <a:rPr lang="en-US" sz="2400" dirty="0">
                <a:ea typeface="Calibri"/>
                <a:cs typeface="Times New Roman"/>
              </a:rPr>
              <a:t>Cool </a:t>
            </a:r>
            <a:r>
              <a:rPr lang="en-US" sz="2400" dirty="0" smtClean="0">
                <a:ea typeface="Calibri"/>
                <a:cs typeface="Times New Roman"/>
              </a:rPr>
              <a:t>down the victim’s body quickly</a:t>
            </a:r>
            <a:endParaRPr lang="en-US" sz="2400" dirty="0">
              <a:ea typeface="Calibri"/>
              <a:cs typeface="Times New Roman"/>
            </a:endParaRPr>
          </a:p>
          <a:p>
            <a:pPr marL="1143000" lvl="2">
              <a:spcBef>
                <a:spcPts val="0"/>
              </a:spcBef>
              <a:buFont typeface="Wingdings"/>
              <a:buChar char=""/>
            </a:pPr>
            <a:r>
              <a:rPr lang="en-US" sz="2000" dirty="0">
                <a:ea typeface="Calibri"/>
                <a:cs typeface="Times New Roman"/>
              </a:rPr>
              <a:t>Take </a:t>
            </a:r>
            <a:r>
              <a:rPr lang="en-US" sz="2000" dirty="0" smtClean="0">
                <a:ea typeface="Calibri"/>
                <a:cs typeface="Times New Roman"/>
              </a:rPr>
              <a:t>off the </a:t>
            </a:r>
            <a:r>
              <a:rPr lang="en-US" sz="2000" dirty="0">
                <a:ea typeface="Calibri"/>
                <a:cs typeface="Times New Roman"/>
              </a:rPr>
              <a:t>victim’s clothes</a:t>
            </a:r>
          </a:p>
          <a:p>
            <a:pPr marL="1143000" lvl="2">
              <a:spcBef>
                <a:spcPts val="0"/>
              </a:spcBef>
              <a:buFont typeface="Wingdings"/>
              <a:buChar char=""/>
            </a:pPr>
            <a:r>
              <a:rPr lang="en-US" sz="2000" dirty="0">
                <a:ea typeface="Calibri"/>
                <a:cs typeface="Times New Roman"/>
              </a:rPr>
              <a:t>Sponge bare skin with cold water and soak underclothing with cool water</a:t>
            </a:r>
          </a:p>
          <a:p>
            <a:pPr marL="1143000" lvl="2">
              <a:spcBef>
                <a:spcPts val="0"/>
              </a:spcBef>
              <a:buFont typeface="Wingdings"/>
              <a:buChar char=""/>
            </a:pPr>
            <a:r>
              <a:rPr lang="en-US" sz="2000" dirty="0">
                <a:ea typeface="Calibri"/>
                <a:cs typeface="Times New Roman"/>
              </a:rPr>
              <a:t>Drape bare skin with wet cloths</a:t>
            </a:r>
          </a:p>
          <a:p>
            <a:pPr marL="1143000" lvl="2">
              <a:spcBef>
                <a:spcPts val="0"/>
              </a:spcBef>
              <a:buFont typeface="Wingdings"/>
              <a:buChar char=""/>
            </a:pPr>
            <a:r>
              <a:rPr lang="en-US" sz="2000" dirty="0">
                <a:ea typeface="Calibri"/>
                <a:cs typeface="Times New Roman"/>
              </a:rPr>
              <a:t>Apply cold packs</a:t>
            </a:r>
          </a:p>
          <a:p>
            <a:pPr marL="1143000" lvl="2">
              <a:spcBef>
                <a:spcPts val="0"/>
              </a:spcBef>
              <a:buFont typeface="Wingdings"/>
              <a:buChar char=""/>
            </a:pPr>
            <a:r>
              <a:rPr lang="en-US" sz="2000" dirty="0">
                <a:ea typeface="Calibri"/>
                <a:cs typeface="Times New Roman"/>
              </a:rPr>
              <a:t>Use a fan</a:t>
            </a:r>
          </a:p>
          <a:p>
            <a:pPr marL="1143000" lvl="2">
              <a:spcBef>
                <a:spcPts val="0"/>
              </a:spcBef>
              <a:buFont typeface="Wingdings"/>
              <a:buChar char=""/>
            </a:pPr>
            <a:r>
              <a:rPr lang="en-US" sz="2000" dirty="0">
                <a:ea typeface="Calibri"/>
                <a:cs typeface="Times New Roman"/>
              </a:rPr>
              <a:t>Place victim in a cold water bath</a:t>
            </a:r>
          </a:p>
          <a:p>
            <a:pPr marL="1143000" lvl="2">
              <a:spcBef>
                <a:spcPts val="0"/>
              </a:spcBef>
              <a:buFont typeface="Wingdings"/>
              <a:buChar char=""/>
            </a:pPr>
            <a:r>
              <a:rPr lang="en-US" sz="2000" dirty="0">
                <a:ea typeface="Calibri"/>
                <a:cs typeface="Times New Roman"/>
              </a:rPr>
              <a:t>Dry the skin once body temps reach 101</a:t>
            </a:r>
            <a:r>
              <a:rPr lang="en-US" sz="2000" dirty="0">
                <a:ea typeface="Calibri"/>
                <a:cs typeface="Calibri"/>
              </a:rPr>
              <a:t>°</a:t>
            </a:r>
            <a:r>
              <a:rPr lang="en-US" sz="2000" dirty="0">
                <a:ea typeface="Calibri"/>
                <a:cs typeface="Times New Roman"/>
              </a:rPr>
              <a:t>F</a:t>
            </a:r>
          </a:p>
          <a:p>
            <a:pPr marL="1143000" lvl="2">
              <a:spcBef>
                <a:spcPts val="0"/>
              </a:spcBef>
              <a:buFont typeface="Wingdings"/>
              <a:buChar char=""/>
            </a:pPr>
            <a:r>
              <a:rPr lang="en-US" sz="2000" dirty="0">
                <a:ea typeface="Calibri"/>
                <a:cs typeface="Times New Roman"/>
              </a:rPr>
              <a:t>When victim is able to drink on their own safely – give them as much water as they want</a:t>
            </a:r>
          </a:p>
          <a:p>
            <a:pPr marL="1143000" lvl="2">
              <a:spcBef>
                <a:spcPts val="0"/>
              </a:spcBef>
              <a:buFont typeface="Wingdings"/>
              <a:buChar char=""/>
            </a:pPr>
            <a:r>
              <a:rPr lang="en-US" sz="2000" dirty="0">
                <a:ea typeface="Calibri"/>
                <a:cs typeface="Times New Roman"/>
              </a:rPr>
              <a:t>Treat shock </a:t>
            </a:r>
          </a:p>
          <a:p>
            <a:pPr marL="1143000" lvl="2">
              <a:spcBef>
                <a:spcPts val="0"/>
              </a:spcBef>
              <a:buFont typeface="Wingdings"/>
              <a:buChar char=""/>
            </a:pPr>
            <a:r>
              <a:rPr lang="en-US" sz="2000" dirty="0">
                <a:ea typeface="Calibri"/>
                <a:cs typeface="Times New Roman"/>
              </a:rPr>
              <a:t>Call for medical assistance ASAP</a:t>
            </a:r>
          </a:p>
          <a:p>
            <a:endParaRPr lang="en-US" dirty="0"/>
          </a:p>
        </p:txBody>
      </p:sp>
      <p:pic>
        <p:nvPicPr>
          <p:cNvPr id="2050" name="Picture 2" descr="C:\Users\Owner\AppData\Local\Microsoft\Windows\Temporary Internet Files\Content.IE5\CHAE7COX\MM900236208[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324601" y="3581399"/>
            <a:ext cx="1584156" cy="1504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8880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 STROKE (Sunstroke)</a:t>
            </a:r>
            <a:endParaRPr lang="en-US" dirty="0"/>
          </a:p>
        </p:txBody>
      </p:sp>
      <p:sp>
        <p:nvSpPr>
          <p:cNvPr id="3" name="Content Placeholder 2"/>
          <p:cNvSpPr>
            <a:spLocks noGrp="1"/>
          </p:cNvSpPr>
          <p:nvPr>
            <p:ph idx="1"/>
          </p:nvPr>
        </p:nvSpPr>
        <p:spPr/>
        <p:txBody>
          <a:bodyPr>
            <a:normAutofit lnSpcReduction="10000"/>
          </a:bodyPr>
          <a:lstStyle/>
          <a:p>
            <a:pPr lvl="0" indent="-342900">
              <a:spcBef>
                <a:spcPts val="0"/>
              </a:spcBef>
              <a:buFont typeface="Symbol"/>
              <a:buChar char=""/>
            </a:pPr>
            <a:r>
              <a:rPr lang="en-US" sz="2800" dirty="0">
                <a:ea typeface="Calibri"/>
                <a:cs typeface="Times New Roman"/>
              </a:rPr>
              <a:t>What actions can be used for prevention of heatstroke</a:t>
            </a:r>
            <a:r>
              <a:rPr lang="en-US" sz="2400" dirty="0">
                <a:ea typeface="Calibri"/>
                <a:cs typeface="Times New Roman"/>
              </a:rPr>
              <a:t> </a:t>
            </a:r>
            <a:endParaRPr lang="en-US" sz="2000" dirty="0">
              <a:ea typeface="Calibri"/>
              <a:cs typeface="Times New Roman"/>
            </a:endParaRPr>
          </a:p>
          <a:p>
            <a:pPr marL="742950" marR="0" lvl="1" indent="-285750">
              <a:spcBef>
                <a:spcPts val="0"/>
              </a:spcBef>
              <a:spcAft>
                <a:spcPts val="0"/>
              </a:spcAft>
              <a:buFont typeface="Courier New"/>
              <a:buChar char="o"/>
            </a:pPr>
            <a:r>
              <a:rPr lang="en-US" sz="2400" dirty="0">
                <a:ea typeface="Calibri"/>
                <a:cs typeface="Times New Roman"/>
              </a:rPr>
              <a:t>Stay in the shade during hot weather</a:t>
            </a:r>
          </a:p>
          <a:p>
            <a:pPr marL="742950" marR="0" lvl="1" indent="-285750">
              <a:spcBef>
                <a:spcPts val="0"/>
              </a:spcBef>
              <a:spcAft>
                <a:spcPts val="0"/>
              </a:spcAft>
              <a:buFont typeface="Courier New"/>
              <a:buChar char="o"/>
            </a:pPr>
            <a:r>
              <a:rPr lang="en-US" sz="2400" dirty="0">
                <a:ea typeface="Calibri"/>
                <a:cs typeface="Times New Roman"/>
              </a:rPr>
              <a:t>Wear a hat and light-colored clothing when working out in the sun to stay cooler</a:t>
            </a:r>
          </a:p>
          <a:p>
            <a:pPr marL="742950" marR="0" lvl="1" indent="-285750">
              <a:spcBef>
                <a:spcPts val="0"/>
              </a:spcBef>
              <a:spcAft>
                <a:spcPts val="0"/>
              </a:spcAft>
              <a:buFont typeface="Courier New"/>
              <a:buChar char="o"/>
            </a:pPr>
            <a:r>
              <a:rPr lang="en-US" sz="2400" dirty="0">
                <a:ea typeface="Calibri"/>
                <a:cs typeface="Times New Roman"/>
              </a:rPr>
              <a:t>Only work or play for 30 minutes at a time in the direct sunlight</a:t>
            </a:r>
          </a:p>
          <a:p>
            <a:pPr marL="742950" marR="0" lvl="1" indent="-285750">
              <a:spcBef>
                <a:spcPts val="0"/>
              </a:spcBef>
              <a:spcAft>
                <a:spcPts val="0"/>
              </a:spcAft>
              <a:buFont typeface="Courier New"/>
              <a:buChar char="o"/>
            </a:pPr>
            <a:r>
              <a:rPr lang="en-US" sz="2400" dirty="0">
                <a:ea typeface="Calibri"/>
                <a:cs typeface="Times New Roman"/>
              </a:rPr>
              <a:t>Drink plenty of water</a:t>
            </a:r>
          </a:p>
          <a:p>
            <a:pPr marL="742950" marR="0" lvl="1" indent="-285750">
              <a:spcBef>
                <a:spcPts val="0"/>
              </a:spcBef>
              <a:spcAft>
                <a:spcPts val="0"/>
              </a:spcAft>
              <a:buFont typeface="Courier New"/>
              <a:buChar char="o"/>
            </a:pPr>
            <a:r>
              <a:rPr lang="en-US" sz="2400" dirty="0">
                <a:ea typeface="Calibri"/>
                <a:cs typeface="Times New Roman"/>
              </a:rPr>
              <a:t>Increase your salt intake by a very </a:t>
            </a:r>
            <a:endParaRPr lang="en-US" sz="2400" dirty="0" smtClean="0">
              <a:ea typeface="Calibri"/>
              <a:cs typeface="Times New Roman"/>
            </a:endParaRPr>
          </a:p>
          <a:p>
            <a:pPr marL="457200" marR="0" lvl="1" indent="0">
              <a:spcBef>
                <a:spcPts val="0"/>
              </a:spcBef>
              <a:spcAft>
                <a:spcPts val="0"/>
              </a:spcAft>
              <a:buNone/>
            </a:pPr>
            <a:r>
              <a:rPr lang="en-US" sz="2400" dirty="0" smtClean="0">
                <a:ea typeface="Calibri"/>
                <a:cs typeface="Times New Roman"/>
              </a:rPr>
              <a:t>	small </a:t>
            </a:r>
            <a:r>
              <a:rPr lang="en-US" sz="2400" dirty="0">
                <a:ea typeface="Calibri"/>
                <a:cs typeface="Times New Roman"/>
              </a:rPr>
              <a:t>amount – this will help </a:t>
            </a:r>
            <a:r>
              <a:rPr lang="en-US" sz="2400" dirty="0" smtClean="0">
                <a:ea typeface="Calibri"/>
                <a:cs typeface="Times New Roman"/>
              </a:rPr>
              <a:t>hold</a:t>
            </a:r>
          </a:p>
          <a:p>
            <a:pPr marL="457200" marR="0" lvl="1" indent="0">
              <a:spcBef>
                <a:spcPts val="0"/>
              </a:spcBef>
              <a:spcAft>
                <a:spcPts val="0"/>
              </a:spcAft>
              <a:buNone/>
            </a:pPr>
            <a:r>
              <a:rPr lang="en-US" sz="2400" dirty="0">
                <a:ea typeface="Calibri"/>
                <a:cs typeface="Times New Roman"/>
              </a:rPr>
              <a:t>	</a:t>
            </a:r>
            <a:r>
              <a:rPr lang="en-US" sz="2400" dirty="0" smtClean="0">
                <a:ea typeface="Calibri"/>
                <a:cs typeface="Times New Roman"/>
              </a:rPr>
              <a:t>water </a:t>
            </a:r>
            <a:r>
              <a:rPr lang="en-US" sz="2400" dirty="0">
                <a:ea typeface="Calibri"/>
                <a:cs typeface="Times New Roman"/>
              </a:rPr>
              <a:t>in and keep your body hydrated</a:t>
            </a:r>
          </a:p>
          <a:p>
            <a:pPr marL="742950" marR="0" lvl="1" indent="-285750">
              <a:spcBef>
                <a:spcPts val="0"/>
              </a:spcBef>
              <a:spcAft>
                <a:spcPts val="0"/>
              </a:spcAft>
              <a:buFont typeface="Courier New"/>
              <a:buChar char="o"/>
            </a:pPr>
            <a:r>
              <a:rPr lang="en-US" sz="2400" dirty="0">
                <a:ea typeface="Calibri"/>
                <a:cs typeface="Times New Roman"/>
              </a:rPr>
              <a:t>Plan strenuous work and activities for the morning and evening when it is typically cooler</a:t>
            </a:r>
          </a:p>
          <a:p>
            <a:endParaRPr lang="en-US" dirty="0"/>
          </a:p>
        </p:txBody>
      </p:sp>
      <p:pic>
        <p:nvPicPr>
          <p:cNvPr id="3074" name="Picture 2" descr="C:\Users\Owner\AppData\Local\Microsoft\Windows\Temporary Internet Files\Content.IE5\4YGJ1E8G\MP90040493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3804271"/>
            <a:ext cx="1828800" cy="1306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0234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POISONOUS PLANTS</a:t>
            </a:r>
            <a:endParaRPr lang="en-US" dirty="0"/>
          </a:p>
        </p:txBody>
      </p:sp>
      <p:sp>
        <p:nvSpPr>
          <p:cNvPr id="3" name="Content Placeholder 2"/>
          <p:cNvSpPr>
            <a:spLocks noGrp="1"/>
          </p:cNvSpPr>
          <p:nvPr>
            <p:ph idx="1"/>
          </p:nvPr>
        </p:nvSpPr>
        <p:spPr/>
        <p:txBody>
          <a:bodyPr/>
          <a:lstStyle/>
          <a:p>
            <a:pPr marL="742950" marR="0" lvl="1" indent="-285750">
              <a:spcBef>
                <a:spcPts val="0"/>
              </a:spcBef>
              <a:spcAft>
                <a:spcPts val="0"/>
              </a:spcAft>
              <a:buFont typeface="Courier New"/>
              <a:buChar char="o"/>
            </a:pPr>
            <a:r>
              <a:rPr lang="en-US" sz="3600" dirty="0">
                <a:ea typeface="Calibri"/>
                <a:cs typeface="Times New Roman"/>
              </a:rPr>
              <a:t>All poisonous plants create an oil (</a:t>
            </a:r>
            <a:r>
              <a:rPr lang="en-US" sz="3600" dirty="0" err="1">
                <a:ea typeface="Calibri"/>
                <a:cs typeface="Times New Roman"/>
              </a:rPr>
              <a:t>urushiol</a:t>
            </a:r>
            <a:r>
              <a:rPr lang="en-US" sz="3600" dirty="0">
                <a:ea typeface="Calibri"/>
                <a:cs typeface="Times New Roman"/>
              </a:rPr>
              <a:t>) that irritates the skin of most people</a:t>
            </a:r>
          </a:p>
          <a:p>
            <a:pPr marL="742950" marR="0" lvl="1" indent="-285750">
              <a:spcBef>
                <a:spcPts val="0"/>
              </a:spcBef>
              <a:spcAft>
                <a:spcPts val="0"/>
              </a:spcAft>
              <a:buFont typeface="Courier New"/>
              <a:buChar char="o"/>
            </a:pPr>
            <a:r>
              <a:rPr lang="en-US" sz="3600" dirty="0">
                <a:ea typeface="Calibri"/>
                <a:cs typeface="Times New Roman"/>
              </a:rPr>
              <a:t>Oil can be spread to other parts of the body through skin on skin contact or clothing to skin contact</a:t>
            </a:r>
          </a:p>
          <a:p>
            <a:endParaRPr lang="en-US" dirty="0"/>
          </a:p>
        </p:txBody>
      </p:sp>
      <p:pic>
        <p:nvPicPr>
          <p:cNvPr id="5122" name="Picture 2" descr="C:\Users\Owner\AppData\Local\Microsoft\Windows\Temporary Internet Files\Content.IE5\CHAE7COX\MP90040368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4970259"/>
            <a:ext cx="1804416" cy="168896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Owner\AppData\Local\Microsoft\Windows\Temporary Internet Files\Content.IE5\CHAE7COX\MP900411759[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7504" y="5006354"/>
            <a:ext cx="1016496" cy="152400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Owner\AppData\Local\Microsoft\Windows\Temporary Internet Files\Content.IE5\R2R6N9Y8\MP900442432[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0" y="5006354"/>
            <a:ext cx="2640731" cy="135450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Owner\AppData\Local\Microsoft\Windows\Temporary Internet Files\Content.IE5\4YGJ1E8G\MC900231314[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1722" y="5105478"/>
            <a:ext cx="1579267" cy="1110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6569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POISONOUS PLANTS</a:t>
            </a:r>
            <a:endParaRPr lang="en-US" dirty="0"/>
          </a:p>
        </p:txBody>
      </p:sp>
      <p:sp>
        <p:nvSpPr>
          <p:cNvPr id="3" name="Content Placeholder 2"/>
          <p:cNvSpPr>
            <a:spLocks noGrp="1"/>
          </p:cNvSpPr>
          <p:nvPr>
            <p:ph idx="1"/>
          </p:nvPr>
        </p:nvSpPr>
        <p:spPr/>
        <p:txBody>
          <a:bodyPr/>
          <a:lstStyle/>
          <a:p>
            <a:pPr lvl="0" indent="-342900">
              <a:spcBef>
                <a:spcPts val="0"/>
              </a:spcBef>
              <a:buFont typeface="Symbol"/>
              <a:buChar char=""/>
            </a:pPr>
            <a:r>
              <a:rPr lang="en-US" sz="2800" dirty="0">
                <a:ea typeface="Calibri"/>
                <a:cs typeface="Times New Roman"/>
              </a:rPr>
              <a:t>Signs and symptoms of allergic reaction to a poisonous plant</a:t>
            </a:r>
          </a:p>
          <a:p>
            <a:pPr marL="742950" marR="0" lvl="1" indent="-285750">
              <a:spcBef>
                <a:spcPts val="0"/>
              </a:spcBef>
              <a:spcAft>
                <a:spcPts val="0"/>
              </a:spcAft>
              <a:buFont typeface="Courier New"/>
              <a:buChar char="o"/>
            </a:pPr>
            <a:r>
              <a:rPr lang="en-US" sz="2400" dirty="0">
                <a:ea typeface="Calibri"/>
                <a:cs typeface="Times New Roman"/>
              </a:rPr>
              <a:t>Skin rash</a:t>
            </a:r>
          </a:p>
          <a:p>
            <a:pPr marL="742950" marR="0" lvl="1" indent="-285750">
              <a:spcBef>
                <a:spcPts val="0"/>
              </a:spcBef>
              <a:spcAft>
                <a:spcPts val="0"/>
              </a:spcAft>
              <a:buFont typeface="Courier New"/>
              <a:buChar char="o"/>
            </a:pPr>
            <a:r>
              <a:rPr lang="en-US" sz="2400" dirty="0">
                <a:ea typeface="Calibri"/>
                <a:cs typeface="Times New Roman"/>
              </a:rPr>
              <a:t>Redness</a:t>
            </a:r>
          </a:p>
          <a:p>
            <a:pPr marL="742950" marR="0" lvl="1" indent="-285750">
              <a:spcBef>
                <a:spcPts val="0"/>
              </a:spcBef>
              <a:spcAft>
                <a:spcPts val="0"/>
              </a:spcAft>
              <a:buFont typeface="Courier New"/>
              <a:buChar char="o"/>
            </a:pPr>
            <a:r>
              <a:rPr lang="en-US" sz="2400" dirty="0">
                <a:ea typeface="Calibri"/>
                <a:cs typeface="Times New Roman"/>
              </a:rPr>
              <a:t>Swelling</a:t>
            </a:r>
          </a:p>
          <a:p>
            <a:pPr marL="742950" marR="0" lvl="1" indent="-285750">
              <a:spcBef>
                <a:spcPts val="0"/>
              </a:spcBef>
              <a:spcAft>
                <a:spcPts val="0"/>
              </a:spcAft>
              <a:buFont typeface="Courier New"/>
              <a:buChar char="o"/>
            </a:pPr>
            <a:r>
              <a:rPr lang="en-US" sz="2400" dirty="0">
                <a:ea typeface="Calibri"/>
                <a:cs typeface="Times New Roman"/>
              </a:rPr>
              <a:t>Itching</a:t>
            </a:r>
          </a:p>
          <a:p>
            <a:pPr marL="742950" marR="0" lvl="1" indent="-285750">
              <a:spcBef>
                <a:spcPts val="0"/>
              </a:spcBef>
              <a:spcAft>
                <a:spcPts val="0"/>
              </a:spcAft>
              <a:buFont typeface="Courier New"/>
              <a:buChar char="o"/>
            </a:pPr>
            <a:r>
              <a:rPr lang="en-US" sz="2400" dirty="0">
                <a:ea typeface="Calibri"/>
                <a:cs typeface="Times New Roman"/>
              </a:rPr>
              <a:t>Burning</a:t>
            </a:r>
          </a:p>
          <a:p>
            <a:pPr marL="742950" marR="0" lvl="1" indent="-285750">
              <a:spcBef>
                <a:spcPts val="0"/>
              </a:spcBef>
              <a:spcAft>
                <a:spcPts val="0"/>
              </a:spcAft>
              <a:buFont typeface="Courier New"/>
              <a:buChar char="o"/>
            </a:pPr>
            <a:r>
              <a:rPr lang="en-US" sz="2400" dirty="0">
                <a:ea typeface="Calibri"/>
                <a:cs typeface="Times New Roman"/>
              </a:rPr>
              <a:t>Fever</a:t>
            </a:r>
          </a:p>
          <a:p>
            <a:pPr marL="742950" marR="0" lvl="1" indent="-285750">
              <a:spcBef>
                <a:spcPts val="0"/>
              </a:spcBef>
              <a:spcAft>
                <a:spcPts val="0"/>
              </a:spcAft>
              <a:buFont typeface="Courier New"/>
              <a:buChar char="o"/>
            </a:pPr>
            <a:r>
              <a:rPr lang="en-US" sz="2400" dirty="0">
                <a:ea typeface="Calibri"/>
                <a:cs typeface="Times New Roman"/>
              </a:rPr>
              <a:t>Headache</a:t>
            </a:r>
          </a:p>
          <a:p>
            <a:pPr marL="742950" marR="0" lvl="1" indent="-285750">
              <a:spcBef>
                <a:spcPts val="0"/>
              </a:spcBef>
              <a:spcAft>
                <a:spcPts val="0"/>
              </a:spcAft>
              <a:buFont typeface="Courier New"/>
              <a:buChar char="o"/>
            </a:pPr>
            <a:r>
              <a:rPr lang="en-US" sz="2400" dirty="0">
                <a:ea typeface="Calibri"/>
                <a:cs typeface="Times New Roman"/>
              </a:rPr>
              <a:t>In severe cases blisters may appear – they may break open and crust over</a:t>
            </a:r>
          </a:p>
          <a:p>
            <a:endParaRPr lang="en-US" dirty="0"/>
          </a:p>
        </p:txBody>
      </p:sp>
      <p:pic>
        <p:nvPicPr>
          <p:cNvPr id="4" name="Picture 3" descr="Kim Hill Rash"/>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286000"/>
            <a:ext cx="2062480" cy="1428750"/>
          </a:xfrm>
          <a:prstGeom prst="rect">
            <a:avLst/>
          </a:prstGeom>
          <a:noFill/>
          <a:ln>
            <a:noFill/>
          </a:ln>
        </p:spPr>
      </p:pic>
      <p:pic>
        <p:nvPicPr>
          <p:cNvPr id="5" name="Picture 4" descr="Craig Clayton Rash"/>
          <p:cNvPicPr/>
          <p:nvPr/>
        </p:nvPicPr>
        <p:blipFill>
          <a:blip r:embed="rId4">
            <a:extLst>
              <a:ext uri="{28A0092B-C50C-407E-A947-70E740481C1C}">
                <a14:useLocalDpi xmlns:a14="http://schemas.microsoft.com/office/drawing/2010/main" val="0"/>
              </a:ext>
            </a:extLst>
          </a:blip>
          <a:srcRect/>
          <a:stretch>
            <a:fillRect/>
          </a:stretch>
        </p:blipFill>
        <p:spPr bwMode="auto">
          <a:xfrm>
            <a:off x="5410200" y="3009399"/>
            <a:ext cx="2532380" cy="1903095"/>
          </a:xfrm>
          <a:prstGeom prst="rect">
            <a:avLst/>
          </a:prstGeom>
          <a:noFill/>
          <a:ln>
            <a:noFill/>
          </a:ln>
        </p:spPr>
      </p:pic>
    </p:spTree>
    <p:extLst>
      <p:ext uri="{BB962C8B-B14F-4D97-AF65-F5344CB8AC3E}">
        <p14:creationId xmlns:p14="http://schemas.microsoft.com/office/powerpoint/2010/main" val="7385598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409</TotalTime>
  <Words>1400</Words>
  <Application>Microsoft Office PowerPoint</Application>
  <PresentationFormat>On-screen Show (4:3)</PresentationFormat>
  <Paragraphs>188</Paragraphs>
  <Slides>34</Slides>
  <Notes>9</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Adjacency</vt:lpstr>
      <vt:lpstr>MUSCLE CRAMPS</vt:lpstr>
      <vt:lpstr>MUSCLE CRAMPS</vt:lpstr>
      <vt:lpstr>MUSCLE CRAMPS</vt:lpstr>
      <vt:lpstr>HEAT STROKE (Sunstroke)</vt:lpstr>
      <vt:lpstr>HEAT STROKE (Sunstroke)</vt:lpstr>
      <vt:lpstr>HEAT STROKE (Sunstroke)</vt:lpstr>
      <vt:lpstr>HEAT STROKE (Sunstroke)</vt:lpstr>
      <vt:lpstr>POISONOUS PLANTS</vt:lpstr>
      <vt:lpstr>POISONOUS PLANTS</vt:lpstr>
      <vt:lpstr>POISONOUS PLANTS</vt:lpstr>
      <vt:lpstr>POISONOUS PLANTS</vt:lpstr>
      <vt:lpstr>POISONOUS PLANTS</vt:lpstr>
      <vt:lpstr>POISON IVY </vt:lpstr>
      <vt:lpstr>POISON OAK</vt:lpstr>
      <vt:lpstr>POISON SUMAC</vt:lpstr>
      <vt:lpstr>What if…Someone is not Breathing!!</vt:lpstr>
      <vt:lpstr>What if…Someone is Bleeding A LOT!!!</vt:lpstr>
      <vt:lpstr>What if….Someone ate a Poisonous Plant or Berry??</vt:lpstr>
      <vt:lpstr>Most of this section’s information is taken from the BSA Handbook’s First Aid Section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Owner</cp:lastModifiedBy>
  <cp:revision>45</cp:revision>
  <cp:lastPrinted>2012-10-20T10:44:44Z</cp:lastPrinted>
  <dcterms:created xsi:type="dcterms:W3CDTF">2012-10-06T12:35:01Z</dcterms:created>
  <dcterms:modified xsi:type="dcterms:W3CDTF">2012-10-20T12:42:40Z</dcterms:modified>
</cp:coreProperties>
</file>