
<file path=[Content_Types].xml><?xml version="1.0" encoding="utf-8"?>
<Types xmlns="http://schemas.openxmlformats.org/package/2006/content-types">
  <Default Extension="png" ContentType="image/png"/>
  <Default Extension="mp3" ContentType="audio/unknown"/>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6"/>
  </p:notesMasterIdLst>
  <p:sldIdLst>
    <p:sldId id="256" r:id="rId2"/>
    <p:sldId id="257" r:id="rId3"/>
    <p:sldId id="260" r:id="rId4"/>
    <p:sldId id="269" r:id="rId5"/>
    <p:sldId id="268" r:id="rId6"/>
    <p:sldId id="258" r:id="rId7"/>
    <p:sldId id="259" r:id="rId8"/>
    <p:sldId id="264" r:id="rId9"/>
    <p:sldId id="261" r:id="rId10"/>
    <p:sldId id="265" r:id="rId11"/>
    <p:sldId id="262" r:id="rId12"/>
    <p:sldId id="263" r:id="rId13"/>
    <p:sldId id="266" r:id="rId14"/>
    <p:sldId id="26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364" autoAdjust="0"/>
  </p:normalViewPr>
  <p:slideViewPr>
    <p:cSldViewPr>
      <p:cViewPr varScale="1">
        <p:scale>
          <a:sx n="47" d="100"/>
          <a:sy n="47" d="100"/>
        </p:scale>
        <p:origin x="-204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A47B99-CAE5-4084-B1C2-D80381DBD46D}" type="datetimeFigureOut">
              <a:rPr lang="en-US" smtClean="0"/>
              <a:t>1/23/2012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F6D845-F8AC-47DC-912A-E86F843FA147}" type="slidenum">
              <a:rPr lang="en-US" smtClean="0"/>
              <a:t>‹#›</a:t>
            </a:fld>
            <a:endParaRPr lang="en-US"/>
          </a:p>
        </p:txBody>
      </p:sp>
    </p:spTree>
    <p:extLst>
      <p:ext uri="{BB962C8B-B14F-4D97-AF65-F5344CB8AC3E}">
        <p14:creationId xmlns:p14="http://schemas.microsoft.com/office/powerpoint/2010/main" val="1210452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million people less than the population</a:t>
            </a:r>
            <a:r>
              <a:rPr lang="en-US" baseline="0" dirty="0" smtClean="0"/>
              <a:t> of California</a:t>
            </a:r>
            <a:endParaRPr lang="en-US" dirty="0"/>
          </a:p>
        </p:txBody>
      </p:sp>
      <p:sp>
        <p:nvSpPr>
          <p:cNvPr id="4" name="Slide Number Placeholder 3"/>
          <p:cNvSpPr>
            <a:spLocks noGrp="1"/>
          </p:cNvSpPr>
          <p:nvPr>
            <p:ph type="sldNum" sz="quarter" idx="10"/>
          </p:nvPr>
        </p:nvSpPr>
        <p:spPr/>
        <p:txBody>
          <a:bodyPr/>
          <a:lstStyle/>
          <a:p>
            <a:fld id="{A4F6D845-F8AC-47DC-912A-E86F843FA147}" type="slidenum">
              <a:rPr lang="en-US" smtClean="0"/>
              <a:t>2</a:t>
            </a:fld>
            <a:endParaRPr lang="en-US"/>
          </a:p>
        </p:txBody>
      </p:sp>
    </p:spTree>
    <p:extLst>
      <p:ext uri="{BB962C8B-B14F-4D97-AF65-F5344CB8AC3E}">
        <p14:creationId xmlns:p14="http://schemas.microsoft.com/office/powerpoint/2010/main" val="834827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F6D845-F8AC-47DC-912A-E86F843FA147}" type="slidenum">
              <a:rPr lang="en-US" smtClean="0"/>
              <a:t>14</a:t>
            </a:fld>
            <a:endParaRPr lang="en-US"/>
          </a:p>
        </p:txBody>
      </p:sp>
    </p:spTree>
    <p:extLst>
      <p:ext uri="{BB962C8B-B14F-4D97-AF65-F5344CB8AC3E}">
        <p14:creationId xmlns:p14="http://schemas.microsoft.com/office/powerpoint/2010/main" val="3970924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http://www.aaanativearts.com/canadian_tribes_AtoZ.htm</a:t>
            </a:r>
          </a:p>
          <a:p>
            <a:endParaRPr lang="en-US" dirty="0" smtClean="0"/>
          </a:p>
          <a:p>
            <a:r>
              <a:rPr lang="en-US" dirty="0" smtClean="0"/>
              <a:t>“The First Nations people of Canada are made up of four main groups, excluding the Inuit in the North and Métis.”</a:t>
            </a:r>
          </a:p>
          <a:p>
            <a:r>
              <a:rPr lang="en-US" dirty="0" smtClean="0"/>
              <a:t>I wanted to explain these cultures because</a:t>
            </a:r>
            <a:r>
              <a:rPr lang="en-US" baseline="0" dirty="0" smtClean="0"/>
              <a:t> they have some of the highest rates of TB in Canada</a:t>
            </a:r>
          </a:p>
          <a:p>
            <a:endParaRPr lang="en-US" baseline="0" dirty="0" smtClean="0"/>
          </a:p>
          <a:p>
            <a:r>
              <a:rPr lang="en-US" dirty="0" smtClean="0"/>
              <a:t>“Members of First Nations are known officially as registered Indians if they are entitled to benefits under the Indian Act;”</a:t>
            </a:r>
          </a:p>
          <a:p>
            <a:endParaRPr lang="en-US" dirty="0" smtClean="0"/>
          </a:p>
          <a:p>
            <a:r>
              <a:rPr lang="en-US" dirty="0" smtClean="0"/>
              <a:t>“There are over 630 First Nation communities in Canada speaking more than 50 languages, divided into six cultural divisions in eight geographical locations.”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4F6D845-F8AC-47DC-912A-E86F843FA147}" type="slidenum">
              <a:rPr lang="en-US" smtClean="0"/>
              <a:t>4</a:t>
            </a:fld>
            <a:endParaRPr lang="en-US"/>
          </a:p>
        </p:txBody>
      </p:sp>
    </p:spTree>
    <p:extLst>
      <p:ext uri="{BB962C8B-B14F-4D97-AF65-F5344CB8AC3E}">
        <p14:creationId xmlns:p14="http://schemas.microsoft.com/office/powerpoint/2010/main" val="4111945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Must be a resident of a Province or Territory,</a:t>
            </a:r>
            <a:r>
              <a:rPr lang="en-US" baseline="0" dirty="0" smtClean="0"/>
              <a:t> n</a:t>
            </a:r>
            <a:r>
              <a:rPr lang="en-US" dirty="0" smtClean="0"/>
              <a:t>ot including tourists or visitors to the country. Each</a:t>
            </a:r>
            <a:r>
              <a:rPr lang="en-US" baseline="0" dirty="0" smtClean="0"/>
              <a:t> province determines it’s own residence rules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Canada Health</a:t>
            </a:r>
            <a:r>
              <a:rPr lang="en-US" baseline="0" dirty="0" smtClean="0"/>
              <a:t> Act requires that e</a:t>
            </a:r>
            <a:r>
              <a:rPr lang="en-US" dirty="0" smtClean="0"/>
              <a:t>very</a:t>
            </a:r>
            <a:r>
              <a:rPr lang="en-US" baseline="0" dirty="0" smtClean="0"/>
              <a:t> province must have interlocking policies so that nationally the Health Care system has basic standards and features.  The Health Act limits waiting periods for eligibility, and for waiting period of no longer than 3 months for health benefits.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Delays are often caused because the Most Urgent clients must go first, whereas</a:t>
            </a:r>
            <a:r>
              <a:rPr lang="en-US" baseline="0" dirty="0" smtClean="0"/>
              <a:t> the US hold up are mainly due to Insurance bureaucracy and approval processes. This is why some Canadians will come to the US for surgeries and pay out of pocket money, so that they can have their procedures done sooner.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Prescriptions drugs, chiropractic, dental care, vision, ambulance services are all at the mercy of Provinces’ individual plans, delivered on their own terms and conditions.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All from: Hc-sc.gc.ca = Health Canada website</a:t>
            </a:r>
            <a:endParaRPr lang="en-US" dirty="0" smtClean="0"/>
          </a:p>
          <a:p>
            <a:endParaRPr lang="en-US" dirty="0"/>
          </a:p>
        </p:txBody>
      </p:sp>
      <p:sp>
        <p:nvSpPr>
          <p:cNvPr id="4" name="Slide Number Placeholder 3"/>
          <p:cNvSpPr>
            <a:spLocks noGrp="1"/>
          </p:cNvSpPr>
          <p:nvPr>
            <p:ph type="sldNum" sz="quarter" idx="10"/>
          </p:nvPr>
        </p:nvSpPr>
        <p:spPr/>
        <p:txBody>
          <a:bodyPr/>
          <a:lstStyle/>
          <a:p>
            <a:fld id="{A4F6D845-F8AC-47DC-912A-E86F843FA147}" type="slidenum">
              <a:rPr lang="en-US" smtClean="0"/>
              <a:t>6</a:t>
            </a:fld>
            <a:endParaRPr lang="en-US"/>
          </a:p>
        </p:txBody>
      </p:sp>
    </p:spTree>
    <p:extLst>
      <p:ext uri="{BB962C8B-B14F-4D97-AF65-F5344CB8AC3E}">
        <p14:creationId xmlns:p14="http://schemas.microsoft.com/office/powerpoint/2010/main" val="27411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3 reasons Canada</a:t>
            </a:r>
            <a:r>
              <a:rPr lang="en-US" sz="1000" baseline="0" dirty="0" smtClean="0"/>
              <a:t> can’t get rid of TB:</a:t>
            </a:r>
          </a:p>
          <a:p>
            <a:r>
              <a:rPr lang="en-US" sz="1000" baseline="0" dirty="0" smtClean="0"/>
              <a:t>	1. TB is constantly changing to survive its environment – AEB new strains of TB that are drug resistant</a:t>
            </a:r>
          </a:p>
          <a:p>
            <a:r>
              <a:rPr lang="en-US" sz="1000" baseline="0" dirty="0" smtClean="0"/>
              <a:t>	2. Canada’s population is increasing with people who migrate from around the world where drug treatments for TB are not readily available</a:t>
            </a:r>
          </a:p>
          <a:p>
            <a:r>
              <a:rPr lang="en-US" sz="1000" baseline="0" dirty="0" smtClean="0"/>
              <a:t>	3. A reservoir for B exists among people in high risk situations: weak immune systems or living in communities that lack proper health services: Inuit, First Nations, immigrants</a:t>
            </a:r>
          </a:p>
          <a:p>
            <a:endParaRPr lang="en-US" sz="1000" baseline="0" dirty="0" smtClean="0"/>
          </a:p>
          <a:p>
            <a:r>
              <a:rPr lang="en-US" sz="1000" baseline="0" dirty="0" smtClean="0"/>
              <a:t>Anatomy of a Killer, www.cbc.ca/news/health/story/2008/10/03/f-tuberculosis.html</a:t>
            </a:r>
          </a:p>
          <a:p>
            <a:endParaRPr lang="en-US" dirty="0"/>
          </a:p>
        </p:txBody>
      </p:sp>
      <p:sp>
        <p:nvSpPr>
          <p:cNvPr id="4" name="Slide Number Placeholder 3"/>
          <p:cNvSpPr>
            <a:spLocks noGrp="1"/>
          </p:cNvSpPr>
          <p:nvPr>
            <p:ph type="sldNum" sz="quarter" idx="10"/>
          </p:nvPr>
        </p:nvSpPr>
        <p:spPr/>
        <p:txBody>
          <a:bodyPr/>
          <a:lstStyle/>
          <a:p>
            <a:fld id="{A4F6D845-F8AC-47DC-912A-E86F843FA147}" type="slidenum">
              <a:rPr lang="en-US" smtClean="0"/>
              <a:t>7</a:t>
            </a:fld>
            <a:endParaRPr lang="en-US"/>
          </a:p>
        </p:txBody>
      </p:sp>
    </p:spTree>
    <p:extLst>
      <p:ext uri="{BB962C8B-B14F-4D97-AF65-F5344CB8AC3E}">
        <p14:creationId xmlns:p14="http://schemas.microsoft.com/office/powerpoint/2010/main" val="276466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Globally</a:t>
            </a:r>
            <a:r>
              <a:rPr lang="en-US" baseline="0" dirty="0" smtClean="0"/>
              <a:t> there are 12,000,000 people living with TB in 2010. Canada ranks 85</a:t>
            </a:r>
            <a:r>
              <a:rPr lang="en-US" baseline="30000" dirty="0" smtClean="0"/>
              <a:t>th</a:t>
            </a:r>
            <a:r>
              <a:rPr lang="en-US" baseline="0" dirty="0" smtClean="0"/>
              <a:t> </a:t>
            </a:r>
          </a:p>
          <a:p>
            <a:endParaRPr lang="en-US" baseline="0" dirty="0" smtClean="0"/>
          </a:p>
          <a:p>
            <a:r>
              <a:rPr lang="en-US" baseline="0" dirty="0" smtClean="0"/>
              <a:t>In comparison: India ranks #1 with  3,100,000; US ranks 49</a:t>
            </a:r>
            <a:r>
              <a:rPr lang="en-US" baseline="30000" dirty="0" smtClean="0"/>
              <a:t>th</a:t>
            </a:r>
            <a:r>
              <a:rPr lang="en-US" baseline="0" dirty="0" smtClean="0"/>
              <a:t> with 15,000</a:t>
            </a:r>
            <a:endParaRPr lang="en-US" dirty="0"/>
          </a:p>
        </p:txBody>
      </p:sp>
      <p:sp>
        <p:nvSpPr>
          <p:cNvPr id="4" name="Slide Number Placeholder 3"/>
          <p:cNvSpPr>
            <a:spLocks noGrp="1"/>
          </p:cNvSpPr>
          <p:nvPr>
            <p:ph type="sldNum" sz="quarter" idx="10"/>
          </p:nvPr>
        </p:nvSpPr>
        <p:spPr/>
        <p:txBody>
          <a:bodyPr/>
          <a:lstStyle/>
          <a:p>
            <a:fld id="{A4F6D845-F8AC-47DC-912A-E86F843FA147}" type="slidenum">
              <a:rPr lang="en-US" smtClean="0"/>
              <a:t>8</a:t>
            </a:fld>
            <a:endParaRPr lang="en-US"/>
          </a:p>
        </p:txBody>
      </p:sp>
    </p:spTree>
    <p:extLst>
      <p:ext uri="{BB962C8B-B14F-4D97-AF65-F5344CB8AC3E}">
        <p14:creationId xmlns:p14="http://schemas.microsoft.com/office/powerpoint/2010/main" val="2382358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http://www.tbevidence.org/documents/dxres/models/Menzies%20et%20al%202008.pdf</a:t>
            </a:r>
          </a:p>
          <a:p>
            <a:endParaRPr lang="en-US" dirty="0" smtClean="0"/>
          </a:p>
          <a:p>
            <a:r>
              <a:rPr lang="en-US" dirty="0" smtClean="0"/>
              <a:t>It is unclear due to all the parties involved (provinces,</a:t>
            </a:r>
            <a:r>
              <a:rPr lang="en-US" baseline="0" dirty="0" smtClean="0"/>
              <a:t> hospitals, governments, individual providers) as to what is currently actually spent</a:t>
            </a:r>
          </a:p>
          <a:p>
            <a:endParaRPr lang="en-US" dirty="0" smtClean="0"/>
          </a:p>
          <a:p>
            <a:r>
              <a:rPr lang="en-US" dirty="0" smtClean="0"/>
              <a:t>Comprehensive</a:t>
            </a:r>
            <a:r>
              <a:rPr lang="en-US" baseline="0" dirty="0" smtClean="0"/>
              <a:t> TB costs have never really been calculated in Canada prior to 2004 and this was taken from a private research study.</a:t>
            </a:r>
            <a:endParaRPr lang="en-US" dirty="0"/>
          </a:p>
        </p:txBody>
      </p:sp>
      <p:sp>
        <p:nvSpPr>
          <p:cNvPr id="4" name="Slide Number Placeholder 3"/>
          <p:cNvSpPr>
            <a:spLocks noGrp="1"/>
          </p:cNvSpPr>
          <p:nvPr>
            <p:ph type="sldNum" sz="quarter" idx="10"/>
          </p:nvPr>
        </p:nvSpPr>
        <p:spPr/>
        <p:txBody>
          <a:bodyPr/>
          <a:lstStyle/>
          <a:p>
            <a:fld id="{A4F6D845-F8AC-47DC-912A-E86F843FA147}" type="slidenum">
              <a:rPr lang="en-US" smtClean="0"/>
              <a:t>9</a:t>
            </a:fld>
            <a:endParaRPr lang="en-US"/>
          </a:p>
        </p:txBody>
      </p:sp>
    </p:spTree>
    <p:extLst>
      <p:ext uri="{BB962C8B-B14F-4D97-AF65-F5344CB8AC3E}">
        <p14:creationId xmlns:p14="http://schemas.microsoft.com/office/powerpoint/2010/main" val="215601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r>
              <a:rPr lang="en-US" baseline="0" dirty="0" smtClean="0"/>
              <a:t> TB strains can be resistant to some of these drugs, a combination of these antibiotics are used to be sure that the TB destroyed completely</a:t>
            </a:r>
            <a:endParaRPr lang="en-US" dirty="0"/>
          </a:p>
        </p:txBody>
      </p:sp>
      <p:sp>
        <p:nvSpPr>
          <p:cNvPr id="4" name="Slide Number Placeholder 3"/>
          <p:cNvSpPr>
            <a:spLocks noGrp="1"/>
          </p:cNvSpPr>
          <p:nvPr>
            <p:ph type="sldNum" sz="quarter" idx="10"/>
          </p:nvPr>
        </p:nvSpPr>
        <p:spPr/>
        <p:txBody>
          <a:bodyPr/>
          <a:lstStyle/>
          <a:p>
            <a:fld id="{A4F6D845-F8AC-47DC-912A-E86F843FA147}" type="slidenum">
              <a:rPr lang="en-US" smtClean="0"/>
              <a:t>10</a:t>
            </a:fld>
            <a:endParaRPr lang="en-US"/>
          </a:p>
        </p:txBody>
      </p:sp>
    </p:spTree>
    <p:extLst>
      <p:ext uri="{BB962C8B-B14F-4D97-AF65-F5344CB8AC3E}">
        <p14:creationId xmlns:p14="http://schemas.microsoft.com/office/powerpoint/2010/main" val="2122314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http://www.lung.ca/diseases-maladies/tuberculosis-tuberculose/</a:t>
            </a:r>
          </a:p>
          <a:p>
            <a:endParaRPr lang="en-US" dirty="0" smtClean="0"/>
          </a:p>
          <a:p>
            <a:r>
              <a:rPr lang="en-US" dirty="0" smtClean="0"/>
              <a:t>Remember it</a:t>
            </a:r>
            <a:r>
              <a:rPr lang="en-US" baseline="0" dirty="0" smtClean="0"/>
              <a:t> is a drug regimen of 6-8 months…you may need reminding!</a:t>
            </a:r>
            <a:endParaRPr lang="en-US" dirty="0"/>
          </a:p>
        </p:txBody>
      </p:sp>
      <p:sp>
        <p:nvSpPr>
          <p:cNvPr id="4" name="Slide Number Placeholder 3"/>
          <p:cNvSpPr>
            <a:spLocks noGrp="1"/>
          </p:cNvSpPr>
          <p:nvPr>
            <p:ph type="sldNum" sz="quarter" idx="10"/>
          </p:nvPr>
        </p:nvSpPr>
        <p:spPr/>
        <p:txBody>
          <a:bodyPr/>
          <a:lstStyle/>
          <a:p>
            <a:fld id="{A4F6D845-F8AC-47DC-912A-E86F843FA147}" type="slidenum">
              <a:rPr lang="en-US" smtClean="0"/>
              <a:t>11</a:t>
            </a:fld>
            <a:endParaRPr lang="en-US"/>
          </a:p>
        </p:txBody>
      </p:sp>
    </p:spTree>
    <p:extLst>
      <p:ext uri="{BB962C8B-B14F-4D97-AF65-F5344CB8AC3E}">
        <p14:creationId xmlns:p14="http://schemas.microsoft.com/office/powerpoint/2010/main" val="749525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Used widely in the 1950’s, now mostly given to high risk groups: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	repeatedly</a:t>
            </a:r>
            <a:r>
              <a:rPr lang="en-US" baseline="0" dirty="0" smtClean="0"/>
              <a:t> exposed to TB</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	groups of people with high rates of TB</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	health care workers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	newborn infants with moms with TB</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	traveler’s to high risk TB areas</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Inactive TB cases are put Prophylactic treatment for 12 months and it reduces the chances of TB  becoming active by 93%</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Isoniazid – only drug tested positive for this purpose</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www.lung.ca/tb/tbtoday/prevention/bcg.html</a:t>
            </a:r>
            <a:endParaRPr lang="en-US" dirty="0" smtClean="0"/>
          </a:p>
          <a:p>
            <a:endParaRPr lang="en-US" dirty="0" smtClean="0"/>
          </a:p>
          <a:p>
            <a:r>
              <a:rPr lang="en-US" dirty="0" smtClean="0"/>
              <a:t>“Get Tested” brochures</a:t>
            </a:r>
            <a:r>
              <a:rPr lang="en-US" baseline="0" dirty="0" smtClean="0"/>
              <a:t> are printed for the different Aboriginal tribes</a:t>
            </a:r>
            <a:endParaRPr lang="en-US" dirty="0"/>
          </a:p>
        </p:txBody>
      </p:sp>
      <p:sp>
        <p:nvSpPr>
          <p:cNvPr id="4" name="Slide Number Placeholder 3"/>
          <p:cNvSpPr>
            <a:spLocks noGrp="1"/>
          </p:cNvSpPr>
          <p:nvPr>
            <p:ph type="sldNum" sz="quarter" idx="10"/>
          </p:nvPr>
        </p:nvSpPr>
        <p:spPr/>
        <p:txBody>
          <a:bodyPr/>
          <a:lstStyle/>
          <a:p>
            <a:fld id="{A4F6D845-F8AC-47DC-912A-E86F843FA147}" type="slidenum">
              <a:rPr lang="en-US" smtClean="0"/>
              <a:t>13</a:t>
            </a:fld>
            <a:endParaRPr lang="en-US"/>
          </a:p>
        </p:txBody>
      </p:sp>
    </p:spTree>
    <p:extLst>
      <p:ext uri="{BB962C8B-B14F-4D97-AF65-F5344CB8AC3E}">
        <p14:creationId xmlns:p14="http://schemas.microsoft.com/office/powerpoint/2010/main" val="201949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C520B929-90F4-402B-8242-8EEA815056BE}" type="datetime1">
              <a:rPr lang="en-US" smtClean="0"/>
              <a:t>1/23/2012</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smtClean="0"/>
              <a:t>Census 2006</a:t>
            </a:r>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541D881-8647-4490-B89C-4F3A496178BE}"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8CE5AD-5C83-462B-BEB8-5D8393744B51}" type="datetime1">
              <a:rPr lang="en-US" smtClean="0"/>
              <a:t>1/23/2012</a:t>
            </a:fld>
            <a:endParaRPr lang="en-US"/>
          </a:p>
        </p:txBody>
      </p:sp>
      <p:sp>
        <p:nvSpPr>
          <p:cNvPr id="5" name="Footer Placeholder 4"/>
          <p:cNvSpPr>
            <a:spLocks noGrp="1"/>
          </p:cNvSpPr>
          <p:nvPr>
            <p:ph type="ftr" sz="quarter" idx="11"/>
          </p:nvPr>
        </p:nvSpPr>
        <p:spPr/>
        <p:txBody>
          <a:bodyPr/>
          <a:lstStyle/>
          <a:p>
            <a:r>
              <a:rPr lang="en-US" smtClean="0"/>
              <a:t>Census 2006</a:t>
            </a:r>
            <a:endParaRPr lang="en-US"/>
          </a:p>
        </p:txBody>
      </p:sp>
      <p:sp>
        <p:nvSpPr>
          <p:cNvPr id="6" name="Slide Number Placeholder 5"/>
          <p:cNvSpPr>
            <a:spLocks noGrp="1"/>
          </p:cNvSpPr>
          <p:nvPr>
            <p:ph type="sldNum" sz="quarter" idx="12"/>
          </p:nvPr>
        </p:nvSpPr>
        <p:spPr/>
        <p:txBody>
          <a:bodyPr/>
          <a:lstStyle/>
          <a:p>
            <a:fld id="{6541D881-8647-4490-B89C-4F3A496178BE}"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742AE5-0254-49B2-A45D-C6AD12985115}" type="datetime1">
              <a:rPr lang="en-US" smtClean="0"/>
              <a:t>1/23/2012</a:t>
            </a:fld>
            <a:endParaRPr lang="en-US"/>
          </a:p>
        </p:txBody>
      </p:sp>
      <p:sp>
        <p:nvSpPr>
          <p:cNvPr id="5" name="Footer Placeholder 4"/>
          <p:cNvSpPr>
            <a:spLocks noGrp="1"/>
          </p:cNvSpPr>
          <p:nvPr>
            <p:ph type="ftr" sz="quarter" idx="11"/>
          </p:nvPr>
        </p:nvSpPr>
        <p:spPr/>
        <p:txBody>
          <a:bodyPr/>
          <a:lstStyle/>
          <a:p>
            <a:r>
              <a:rPr lang="en-US" smtClean="0"/>
              <a:t>Census 2006</a:t>
            </a:r>
            <a:endParaRPr lang="en-US"/>
          </a:p>
        </p:txBody>
      </p:sp>
      <p:sp>
        <p:nvSpPr>
          <p:cNvPr id="6" name="Slide Number Placeholder 5"/>
          <p:cNvSpPr>
            <a:spLocks noGrp="1"/>
          </p:cNvSpPr>
          <p:nvPr>
            <p:ph type="sldNum" sz="quarter" idx="12"/>
          </p:nvPr>
        </p:nvSpPr>
        <p:spPr/>
        <p:txBody>
          <a:bodyPr/>
          <a:lstStyle/>
          <a:p>
            <a:fld id="{6541D881-8647-4490-B89C-4F3A496178BE}"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B696F4-922A-4684-BD4D-AD719C97F2D9}" type="datetime1">
              <a:rPr lang="en-US" smtClean="0"/>
              <a:t>1/23/2012</a:t>
            </a:fld>
            <a:endParaRPr lang="en-US"/>
          </a:p>
        </p:txBody>
      </p:sp>
      <p:sp>
        <p:nvSpPr>
          <p:cNvPr id="5" name="Footer Placeholder 4"/>
          <p:cNvSpPr>
            <a:spLocks noGrp="1"/>
          </p:cNvSpPr>
          <p:nvPr>
            <p:ph type="ftr" sz="quarter" idx="11"/>
          </p:nvPr>
        </p:nvSpPr>
        <p:spPr/>
        <p:txBody>
          <a:bodyPr/>
          <a:lstStyle/>
          <a:p>
            <a:r>
              <a:rPr lang="en-US" smtClean="0"/>
              <a:t>Census 2006</a:t>
            </a:r>
            <a:endParaRPr lang="en-US"/>
          </a:p>
        </p:txBody>
      </p:sp>
      <p:sp>
        <p:nvSpPr>
          <p:cNvPr id="6" name="Slide Number Placeholder 5"/>
          <p:cNvSpPr>
            <a:spLocks noGrp="1"/>
          </p:cNvSpPr>
          <p:nvPr>
            <p:ph type="sldNum" sz="quarter" idx="12"/>
          </p:nvPr>
        </p:nvSpPr>
        <p:spPr/>
        <p:txBody>
          <a:bodyPr/>
          <a:lstStyle/>
          <a:p>
            <a:fld id="{6541D881-8647-4490-B89C-4F3A496178BE}"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785F49-5589-4BA9-B082-AE7939299FAD}" type="datetime1">
              <a:rPr lang="en-US" smtClean="0"/>
              <a:t>1/23/2012</a:t>
            </a:fld>
            <a:endParaRPr lang="en-US"/>
          </a:p>
        </p:txBody>
      </p:sp>
      <p:sp>
        <p:nvSpPr>
          <p:cNvPr id="5" name="Footer Placeholder 4"/>
          <p:cNvSpPr>
            <a:spLocks noGrp="1"/>
          </p:cNvSpPr>
          <p:nvPr>
            <p:ph type="ftr" sz="quarter" idx="11"/>
          </p:nvPr>
        </p:nvSpPr>
        <p:spPr/>
        <p:txBody>
          <a:bodyPr/>
          <a:lstStyle/>
          <a:p>
            <a:r>
              <a:rPr lang="en-US" smtClean="0"/>
              <a:t>Census 2006</a:t>
            </a:r>
            <a:endParaRPr lang="en-US"/>
          </a:p>
        </p:txBody>
      </p:sp>
      <p:sp>
        <p:nvSpPr>
          <p:cNvPr id="6" name="Slide Number Placeholder 5"/>
          <p:cNvSpPr>
            <a:spLocks noGrp="1"/>
          </p:cNvSpPr>
          <p:nvPr>
            <p:ph type="sldNum" sz="quarter" idx="12"/>
          </p:nvPr>
        </p:nvSpPr>
        <p:spPr/>
        <p:txBody>
          <a:bodyPr/>
          <a:lstStyle/>
          <a:p>
            <a:fld id="{6541D881-8647-4490-B89C-4F3A496178B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63708DF-1DEE-4C06-8A4C-D2F8BCDC0C26}" type="datetime1">
              <a:rPr lang="en-US" smtClean="0"/>
              <a:t>1/23/2012</a:t>
            </a:fld>
            <a:endParaRPr lang="en-US"/>
          </a:p>
        </p:txBody>
      </p:sp>
      <p:sp>
        <p:nvSpPr>
          <p:cNvPr id="6" name="Footer Placeholder 5"/>
          <p:cNvSpPr>
            <a:spLocks noGrp="1"/>
          </p:cNvSpPr>
          <p:nvPr>
            <p:ph type="ftr" sz="quarter" idx="11"/>
          </p:nvPr>
        </p:nvSpPr>
        <p:spPr/>
        <p:txBody>
          <a:bodyPr/>
          <a:lstStyle/>
          <a:p>
            <a:r>
              <a:rPr lang="en-US" smtClean="0"/>
              <a:t>Census 2006</a:t>
            </a:r>
            <a:endParaRPr lang="en-US"/>
          </a:p>
        </p:txBody>
      </p:sp>
      <p:sp>
        <p:nvSpPr>
          <p:cNvPr id="7" name="Slide Number Placeholder 6"/>
          <p:cNvSpPr>
            <a:spLocks noGrp="1"/>
          </p:cNvSpPr>
          <p:nvPr>
            <p:ph type="sldNum" sz="quarter" idx="12"/>
          </p:nvPr>
        </p:nvSpPr>
        <p:spPr/>
        <p:txBody>
          <a:bodyPr/>
          <a:lstStyle/>
          <a:p>
            <a:fld id="{6541D881-8647-4490-B89C-4F3A496178BE}"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9F134C-8EB0-4658-9773-118D93594DAF}" type="datetime1">
              <a:rPr lang="en-US" smtClean="0"/>
              <a:t>1/23/2012</a:t>
            </a:fld>
            <a:endParaRPr lang="en-US"/>
          </a:p>
        </p:txBody>
      </p:sp>
      <p:sp>
        <p:nvSpPr>
          <p:cNvPr id="8" name="Footer Placeholder 7"/>
          <p:cNvSpPr>
            <a:spLocks noGrp="1"/>
          </p:cNvSpPr>
          <p:nvPr>
            <p:ph type="ftr" sz="quarter" idx="11"/>
          </p:nvPr>
        </p:nvSpPr>
        <p:spPr/>
        <p:txBody>
          <a:bodyPr/>
          <a:lstStyle/>
          <a:p>
            <a:r>
              <a:rPr lang="en-US" smtClean="0"/>
              <a:t>Census 2006</a:t>
            </a:r>
            <a:endParaRPr lang="en-US"/>
          </a:p>
        </p:txBody>
      </p:sp>
      <p:sp>
        <p:nvSpPr>
          <p:cNvPr id="9" name="Slide Number Placeholder 8"/>
          <p:cNvSpPr>
            <a:spLocks noGrp="1"/>
          </p:cNvSpPr>
          <p:nvPr>
            <p:ph type="sldNum" sz="quarter" idx="12"/>
          </p:nvPr>
        </p:nvSpPr>
        <p:spPr/>
        <p:txBody>
          <a:bodyPr/>
          <a:lstStyle/>
          <a:p>
            <a:fld id="{6541D881-8647-4490-B89C-4F3A496178BE}"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41E5B82-A488-41E5-ADD8-7679105C81DE}" type="datetime1">
              <a:rPr lang="en-US" smtClean="0"/>
              <a:t>1/23/2012</a:t>
            </a:fld>
            <a:endParaRPr lang="en-US"/>
          </a:p>
        </p:txBody>
      </p:sp>
      <p:sp>
        <p:nvSpPr>
          <p:cNvPr id="4" name="Footer Placeholder 3"/>
          <p:cNvSpPr>
            <a:spLocks noGrp="1"/>
          </p:cNvSpPr>
          <p:nvPr>
            <p:ph type="ftr" sz="quarter" idx="11"/>
          </p:nvPr>
        </p:nvSpPr>
        <p:spPr/>
        <p:txBody>
          <a:bodyPr/>
          <a:lstStyle/>
          <a:p>
            <a:r>
              <a:rPr lang="en-US" smtClean="0"/>
              <a:t>Census 2006</a:t>
            </a:r>
            <a:endParaRPr lang="en-US"/>
          </a:p>
        </p:txBody>
      </p:sp>
      <p:sp>
        <p:nvSpPr>
          <p:cNvPr id="5" name="Slide Number Placeholder 4"/>
          <p:cNvSpPr>
            <a:spLocks noGrp="1"/>
          </p:cNvSpPr>
          <p:nvPr>
            <p:ph type="sldNum" sz="quarter" idx="12"/>
          </p:nvPr>
        </p:nvSpPr>
        <p:spPr/>
        <p:txBody>
          <a:bodyPr/>
          <a:lstStyle/>
          <a:p>
            <a:fld id="{6541D881-8647-4490-B89C-4F3A496178BE}"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6325A2-7B7C-4F97-ADA9-BAFCF7E3F1F6}" type="datetime1">
              <a:rPr lang="en-US" smtClean="0"/>
              <a:t>1/23/2012</a:t>
            </a:fld>
            <a:endParaRPr lang="en-US"/>
          </a:p>
        </p:txBody>
      </p:sp>
      <p:sp>
        <p:nvSpPr>
          <p:cNvPr id="3" name="Footer Placeholder 2"/>
          <p:cNvSpPr>
            <a:spLocks noGrp="1"/>
          </p:cNvSpPr>
          <p:nvPr>
            <p:ph type="ftr" sz="quarter" idx="11"/>
          </p:nvPr>
        </p:nvSpPr>
        <p:spPr/>
        <p:txBody>
          <a:bodyPr/>
          <a:lstStyle/>
          <a:p>
            <a:r>
              <a:rPr lang="en-US" smtClean="0"/>
              <a:t>Census 2006</a:t>
            </a:r>
            <a:endParaRPr lang="en-US"/>
          </a:p>
        </p:txBody>
      </p:sp>
      <p:sp>
        <p:nvSpPr>
          <p:cNvPr id="4" name="Slide Number Placeholder 3"/>
          <p:cNvSpPr>
            <a:spLocks noGrp="1"/>
          </p:cNvSpPr>
          <p:nvPr>
            <p:ph type="sldNum" sz="quarter" idx="12"/>
          </p:nvPr>
        </p:nvSpPr>
        <p:spPr/>
        <p:txBody>
          <a:bodyPr/>
          <a:lstStyle/>
          <a:p>
            <a:fld id="{6541D881-8647-4490-B89C-4F3A496178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AC44CE-0B08-4868-8034-C07618BEFFF8}" type="datetime1">
              <a:rPr lang="en-US" smtClean="0"/>
              <a:t>1/23/2012</a:t>
            </a:fld>
            <a:endParaRPr lang="en-US"/>
          </a:p>
        </p:txBody>
      </p:sp>
      <p:sp>
        <p:nvSpPr>
          <p:cNvPr id="6" name="Footer Placeholder 5"/>
          <p:cNvSpPr>
            <a:spLocks noGrp="1"/>
          </p:cNvSpPr>
          <p:nvPr>
            <p:ph type="ftr" sz="quarter" idx="11"/>
          </p:nvPr>
        </p:nvSpPr>
        <p:spPr/>
        <p:txBody>
          <a:bodyPr/>
          <a:lstStyle/>
          <a:p>
            <a:r>
              <a:rPr lang="en-US" smtClean="0"/>
              <a:t>Census 2006</a:t>
            </a:r>
            <a:endParaRPr lang="en-US"/>
          </a:p>
        </p:txBody>
      </p:sp>
      <p:sp>
        <p:nvSpPr>
          <p:cNvPr id="7" name="Slide Number Placeholder 6"/>
          <p:cNvSpPr>
            <a:spLocks noGrp="1"/>
          </p:cNvSpPr>
          <p:nvPr>
            <p:ph type="sldNum" sz="quarter" idx="12"/>
          </p:nvPr>
        </p:nvSpPr>
        <p:spPr/>
        <p:txBody>
          <a:bodyPr/>
          <a:lstStyle/>
          <a:p>
            <a:fld id="{6541D881-8647-4490-B89C-4F3A496178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265913-AC4B-4BA7-AF63-76640FA6BEE7}" type="datetime1">
              <a:rPr lang="en-US" smtClean="0"/>
              <a:t>1/23/2012</a:t>
            </a:fld>
            <a:endParaRPr lang="en-US"/>
          </a:p>
        </p:txBody>
      </p:sp>
      <p:sp>
        <p:nvSpPr>
          <p:cNvPr id="6" name="Footer Placeholder 5"/>
          <p:cNvSpPr>
            <a:spLocks noGrp="1"/>
          </p:cNvSpPr>
          <p:nvPr>
            <p:ph type="ftr" sz="quarter" idx="11"/>
          </p:nvPr>
        </p:nvSpPr>
        <p:spPr/>
        <p:txBody>
          <a:bodyPr/>
          <a:lstStyle/>
          <a:p>
            <a:r>
              <a:rPr lang="en-US" smtClean="0"/>
              <a:t>Census 2006</a:t>
            </a:r>
            <a:endParaRPr lang="en-US"/>
          </a:p>
        </p:txBody>
      </p:sp>
      <p:sp>
        <p:nvSpPr>
          <p:cNvPr id="7" name="Slide Number Placeholder 6"/>
          <p:cNvSpPr>
            <a:spLocks noGrp="1"/>
          </p:cNvSpPr>
          <p:nvPr>
            <p:ph type="sldNum" sz="quarter" idx="12"/>
          </p:nvPr>
        </p:nvSpPr>
        <p:spPr/>
        <p:txBody>
          <a:bodyPr/>
          <a:lstStyle/>
          <a:p>
            <a:fld id="{6541D881-8647-4490-B89C-4F3A496178B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47F49DA-1148-4A12-AABA-1591949D6B04}" type="datetime1">
              <a:rPr lang="en-US" smtClean="0"/>
              <a:t>1/23/2012</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r>
              <a:rPr lang="en-US" smtClean="0"/>
              <a:t>Census 2006</a:t>
            </a:r>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6541D881-8647-4490-B89C-4F3A496178B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hyperlink" Target="http://www.acdi-cida.gc.ca/"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Owner\AppData\Local\Microsoft\Windows\Temporary Internet Files\Content.IE5\18EYPXIX\MP900400813[1].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152399" y="76201"/>
            <a:ext cx="8839201" cy="6705599"/>
          </a:xfrm>
          <a:prstGeom prst="rect">
            <a:avLst/>
          </a:prstGeom>
          <a:noFill/>
          <a:effectLst>
            <a:outerShdw blurRad="368300" dist="50800" dir="5400000" algn="ctr" rotWithShape="0">
              <a:srgbClr val="000000">
                <a:alpha val="43137"/>
              </a:srgbClr>
            </a:outerShdw>
          </a:effectLst>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endParaRPr lang="en-US" dirty="0"/>
          </a:p>
        </p:txBody>
      </p:sp>
      <p:sp>
        <p:nvSpPr>
          <p:cNvPr id="2" name="Title 1"/>
          <p:cNvSpPr>
            <a:spLocks noGrp="1"/>
          </p:cNvSpPr>
          <p:nvPr>
            <p:ph type="ctrTitle"/>
          </p:nvPr>
        </p:nvSpPr>
        <p:spPr>
          <a:xfrm>
            <a:off x="647700" y="76201"/>
            <a:ext cx="7772400" cy="1470025"/>
          </a:xfrm>
        </p:spPr>
        <p:txBody>
          <a:bodyPr>
            <a:noAutofit/>
          </a:bodyPr>
          <a:lstStyle/>
          <a:p>
            <a:r>
              <a:rPr lang="en-US" sz="5000" dirty="0" smtClean="0"/>
              <a:t>The People We Want to Stay North of the Border</a:t>
            </a:r>
            <a:endParaRPr lang="en-US" sz="5000" dirty="0"/>
          </a:p>
        </p:txBody>
      </p:sp>
      <p:sp>
        <p:nvSpPr>
          <p:cNvPr id="3" name="Subtitle 2"/>
          <p:cNvSpPr>
            <a:spLocks noGrp="1"/>
          </p:cNvSpPr>
          <p:nvPr>
            <p:ph type="subTitle" idx="1"/>
          </p:nvPr>
        </p:nvSpPr>
        <p:spPr>
          <a:xfrm>
            <a:off x="2133600" y="5306291"/>
            <a:ext cx="6400800" cy="1447800"/>
          </a:xfrm>
        </p:spPr>
        <p:txBody>
          <a:bodyPr>
            <a:normAutofit/>
          </a:bodyPr>
          <a:lstStyle/>
          <a:p>
            <a:endParaRPr lang="en-US" b="1" dirty="0" smtClean="0">
              <a:solidFill>
                <a:schemeClr val="tx1"/>
              </a:solidFill>
            </a:endParaRPr>
          </a:p>
          <a:p>
            <a:r>
              <a:rPr lang="en-US" b="1" dirty="0" smtClean="0">
                <a:solidFill>
                  <a:schemeClr val="tx1"/>
                </a:solidFill>
              </a:rPr>
              <a:t>An Assessment of Tuberculosis in Canada</a:t>
            </a:r>
            <a:endParaRPr lang="en-US" b="1" dirty="0">
              <a:solidFill>
                <a:schemeClr val="tx1"/>
              </a:solidFill>
            </a:endParaRPr>
          </a:p>
        </p:txBody>
      </p:sp>
      <p:pic>
        <p:nvPicPr>
          <p:cNvPr id="5" name="O-Canada-e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48600" y="6172200"/>
            <a:ext cx="609600" cy="609600"/>
          </a:xfrm>
          <a:prstGeom prst="rect">
            <a:avLst/>
          </a:prstGeom>
        </p:spPr>
      </p:pic>
    </p:spTree>
    <p:extLst>
      <p:ext uri="{BB962C8B-B14F-4D97-AF65-F5344CB8AC3E}">
        <p14:creationId xmlns:p14="http://schemas.microsoft.com/office/powerpoint/2010/main" val="11356567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273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An antibacterial regimen of a combination of the following is started upon diagnosis</a:t>
            </a:r>
          </a:p>
          <a:p>
            <a:pPr lvl="1"/>
            <a:r>
              <a:rPr lang="en-US" dirty="0" smtClean="0"/>
              <a:t>Isoniazid (INH)</a:t>
            </a:r>
          </a:p>
          <a:p>
            <a:pPr lvl="1"/>
            <a:r>
              <a:rPr lang="en-US" dirty="0" smtClean="0"/>
              <a:t>Rifampin (RMP)</a:t>
            </a:r>
          </a:p>
          <a:p>
            <a:pPr lvl="1"/>
            <a:r>
              <a:rPr lang="en-US" dirty="0" smtClean="0"/>
              <a:t>Pyrazinamide (PZA)</a:t>
            </a:r>
          </a:p>
          <a:p>
            <a:pPr lvl="1"/>
            <a:r>
              <a:rPr lang="en-US" dirty="0" err="1" smtClean="0"/>
              <a:t>Ethambutol</a:t>
            </a:r>
            <a:r>
              <a:rPr lang="en-US" dirty="0" smtClean="0"/>
              <a:t> (EMP)</a:t>
            </a:r>
          </a:p>
          <a:p>
            <a:pPr lvl="1"/>
            <a:r>
              <a:rPr lang="en-US" dirty="0" smtClean="0"/>
              <a:t>Streptomycin (STREP)</a:t>
            </a:r>
          </a:p>
          <a:p>
            <a:pPr lvl="1"/>
            <a:endParaRPr lang="en-US" dirty="0" smtClean="0"/>
          </a:p>
          <a:p>
            <a:r>
              <a:rPr lang="en-US" dirty="0" smtClean="0"/>
              <a:t>Once medication is started infectious patients are put into isolation for 2 weeks</a:t>
            </a:r>
          </a:p>
          <a:p>
            <a:r>
              <a:rPr lang="en-US" dirty="0" smtClean="0"/>
              <a:t>The drug combinations are normally prescribed for a period of 6-8 months</a:t>
            </a:r>
          </a:p>
          <a:p>
            <a:endParaRPr lang="en-US" dirty="0"/>
          </a:p>
          <a:p>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dirty="0" smtClean="0"/>
              <a:t>www.lung.ca/tb/tbtoday/treatment</a:t>
            </a:r>
            <a:endParaRPr lang="en-US" dirty="0"/>
          </a:p>
        </p:txBody>
      </p:sp>
      <p:sp>
        <p:nvSpPr>
          <p:cNvPr id="2" name="Title 1"/>
          <p:cNvSpPr>
            <a:spLocks noGrp="1"/>
          </p:cNvSpPr>
          <p:nvPr>
            <p:ph type="title"/>
          </p:nvPr>
        </p:nvSpPr>
        <p:spPr>
          <a:xfrm>
            <a:off x="685800" y="533400"/>
            <a:ext cx="7756263" cy="1054250"/>
          </a:xfrm>
        </p:spPr>
        <p:txBody>
          <a:bodyPr>
            <a:normAutofit/>
          </a:bodyPr>
          <a:lstStyle/>
          <a:p>
            <a:r>
              <a:rPr lang="en-US" sz="4400" dirty="0" smtClean="0"/>
              <a:t>Treatment for TB in Canada</a:t>
            </a:r>
            <a:endParaRPr lang="en-US" sz="4400" dirty="0"/>
          </a:p>
        </p:txBody>
      </p:sp>
    </p:spTree>
    <p:extLst>
      <p:ext uri="{BB962C8B-B14F-4D97-AF65-F5344CB8AC3E}">
        <p14:creationId xmlns:p14="http://schemas.microsoft.com/office/powerpoint/2010/main" val="32244644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Directly Observed Treatment</a:t>
            </a:r>
          </a:p>
          <a:p>
            <a:pPr lvl="1"/>
            <a:r>
              <a:rPr lang="en-US" dirty="0" smtClean="0"/>
              <a:t>Helps patients remember to take their TB medications when scheduled</a:t>
            </a:r>
          </a:p>
          <a:p>
            <a:pPr lvl="1"/>
            <a:r>
              <a:rPr lang="en-US" dirty="0" smtClean="0"/>
              <a:t>A nurse will come to the home each day or bi-weekly to witness the patient taking their meds</a:t>
            </a:r>
          </a:p>
          <a:p>
            <a:pPr lvl="1"/>
            <a:r>
              <a:rPr lang="en-US" dirty="0" smtClean="0"/>
              <a:t>They will assess for side effects and answer questions</a:t>
            </a:r>
          </a:p>
          <a:p>
            <a:pPr lvl="1"/>
            <a:r>
              <a:rPr lang="en-US" dirty="0" smtClean="0"/>
              <a:t>Faster cure with </a:t>
            </a:r>
            <a:r>
              <a:rPr lang="en-US" dirty="0"/>
              <a:t>m</a:t>
            </a:r>
            <a:r>
              <a:rPr lang="en-US" dirty="0" smtClean="0"/>
              <a:t>edicinal compliance</a:t>
            </a:r>
            <a:endParaRPr lang="en-US" dirty="0"/>
          </a:p>
        </p:txBody>
      </p:sp>
      <p:sp>
        <p:nvSpPr>
          <p:cNvPr id="4" name="Footer Placeholder 3"/>
          <p:cNvSpPr>
            <a:spLocks noGrp="1"/>
          </p:cNvSpPr>
          <p:nvPr>
            <p:ph type="ftr" sz="quarter" idx="11"/>
          </p:nvPr>
        </p:nvSpPr>
        <p:spPr/>
        <p:txBody>
          <a:bodyPr/>
          <a:lstStyle/>
          <a:p>
            <a:r>
              <a:rPr lang="en-US" dirty="0" smtClean="0"/>
              <a:t>www.lung.ca</a:t>
            </a:r>
            <a:endParaRPr lang="en-US" dirty="0"/>
          </a:p>
        </p:txBody>
      </p:sp>
      <p:sp>
        <p:nvSpPr>
          <p:cNvPr id="2" name="Title 1"/>
          <p:cNvSpPr>
            <a:spLocks noGrp="1"/>
          </p:cNvSpPr>
          <p:nvPr>
            <p:ph type="title"/>
          </p:nvPr>
        </p:nvSpPr>
        <p:spPr/>
        <p:txBody>
          <a:bodyPr>
            <a:normAutofit fontScale="90000"/>
          </a:bodyPr>
          <a:lstStyle/>
          <a:p>
            <a:r>
              <a:rPr lang="en-US" sz="4400" dirty="0" smtClean="0"/>
              <a:t>Treatment – The DOT Program</a:t>
            </a:r>
            <a:endParaRPr lang="en-US" sz="4400" dirty="0"/>
          </a:p>
        </p:txBody>
      </p:sp>
    </p:spTree>
    <p:extLst>
      <p:ext uri="{BB962C8B-B14F-4D97-AF65-F5344CB8AC3E}">
        <p14:creationId xmlns:p14="http://schemas.microsoft.com/office/powerpoint/2010/main" val="32430665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normAutofit fontScale="90000"/>
          </a:bodyPr>
          <a:lstStyle/>
          <a:p>
            <a:r>
              <a:rPr lang="en-US" sz="4900" dirty="0" smtClean="0"/>
              <a:t>An Ounce of Prevention is Worth…</a:t>
            </a:r>
            <a:r>
              <a:rPr lang="en-US" dirty="0" smtClean="0"/>
              <a:t>	</a:t>
            </a:r>
            <a:endParaRPr lang="en-US" dirty="0"/>
          </a:p>
        </p:txBody>
      </p:sp>
      <p:sp>
        <p:nvSpPr>
          <p:cNvPr id="5" name="Content Placeholder 4"/>
          <p:cNvSpPr>
            <a:spLocks noGrp="1"/>
          </p:cNvSpPr>
          <p:nvPr>
            <p:ph sz="quarter" idx="13"/>
          </p:nvPr>
        </p:nvSpPr>
        <p:spPr>
          <a:xfrm>
            <a:off x="609600" y="2209800"/>
            <a:ext cx="3803904" cy="3877056"/>
          </a:xfrm>
        </p:spPr>
        <p:txBody>
          <a:bodyPr>
            <a:normAutofit fontScale="92500" lnSpcReduction="10000"/>
          </a:bodyPr>
          <a:lstStyle/>
          <a:p>
            <a:r>
              <a:rPr lang="en-US" dirty="0"/>
              <a:t>Global Fund to Fight AIDS, TB, and Malaria</a:t>
            </a:r>
          </a:p>
          <a:p>
            <a:pPr lvl="1"/>
            <a:r>
              <a:rPr lang="en-US" dirty="0"/>
              <a:t>Canada made their largest financial commitment of over $1.5 billion to this international health institution to help fight for the “prevention, care and treatment” of these diseases</a:t>
            </a:r>
            <a:r>
              <a:rPr lang="en-US" dirty="0" smtClean="0"/>
              <a:t>.</a:t>
            </a:r>
          </a:p>
          <a:p>
            <a:pPr marL="411480" lvl="1" indent="0">
              <a:buNone/>
            </a:pPr>
            <a:r>
              <a:rPr lang="en-US" dirty="0" smtClean="0"/>
              <a:t> </a:t>
            </a:r>
            <a:r>
              <a:rPr lang="en-US" dirty="0"/>
              <a:t>(</a:t>
            </a:r>
            <a:r>
              <a:rPr lang="en-US" dirty="0">
                <a:hlinkClick r:id="rId2"/>
              </a:rPr>
              <a:t>www.acdi-cida.gc.ca</a:t>
            </a:r>
            <a:r>
              <a:rPr lang="en-US" dirty="0"/>
              <a:t>)</a:t>
            </a:r>
          </a:p>
          <a:p>
            <a:endParaRPr lang="en-US" dirty="0"/>
          </a:p>
        </p:txBody>
      </p:sp>
      <p:sp>
        <p:nvSpPr>
          <p:cNvPr id="6" name="Content Placeholder 5"/>
          <p:cNvSpPr>
            <a:spLocks noGrp="1"/>
          </p:cNvSpPr>
          <p:nvPr>
            <p:ph sz="quarter" idx="14"/>
          </p:nvPr>
        </p:nvSpPr>
        <p:spPr/>
        <p:txBody>
          <a:bodyPr/>
          <a:lstStyle/>
          <a:p>
            <a:endParaRPr lang="en-US"/>
          </a:p>
        </p:txBody>
      </p:sp>
      <p:pic>
        <p:nvPicPr>
          <p:cNvPr id="2050" name="Picture 2" descr="C:\Users\Owner\AppData\Local\Microsoft\Windows\Temporary Internet Files\Content.IE5\5R941H57\MC90028075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438400"/>
            <a:ext cx="2967038" cy="291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9142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Vaccines</a:t>
            </a:r>
          </a:p>
          <a:p>
            <a:pPr lvl="1"/>
            <a:r>
              <a:rPr lang="en-US" dirty="0" err="1" smtClean="0"/>
              <a:t>Bacille</a:t>
            </a:r>
            <a:r>
              <a:rPr lang="en-US" dirty="0" smtClean="0"/>
              <a:t> </a:t>
            </a:r>
            <a:r>
              <a:rPr lang="en-US" dirty="0" err="1" smtClean="0"/>
              <a:t>Camette</a:t>
            </a:r>
            <a:r>
              <a:rPr lang="en-US" dirty="0" smtClean="0"/>
              <a:t>-Guerin Vaccine (BCG)</a:t>
            </a:r>
          </a:p>
          <a:p>
            <a:pPr lvl="2"/>
            <a:r>
              <a:rPr lang="en-US" dirty="0" smtClean="0"/>
              <a:t>Live, attenuated bacteria</a:t>
            </a:r>
          </a:p>
          <a:p>
            <a:r>
              <a:rPr lang="en-US" dirty="0" smtClean="0"/>
              <a:t>Screening</a:t>
            </a:r>
          </a:p>
          <a:p>
            <a:pPr lvl="1"/>
            <a:r>
              <a:rPr lang="en-US" dirty="0" smtClean="0"/>
              <a:t>Clinics are available for First Nation children to be tested for TB</a:t>
            </a:r>
          </a:p>
          <a:p>
            <a:pPr lvl="1"/>
            <a:r>
              <a:rPr lang="en-US" dirty="0" smtClean="0"/>
              <a:t>TB screenings are done at schools in the 4</a:t>
            </a:r>
            <a:r>
              <a:rPr lang="en-US" baseline="30000" dirty="0" smtClean="0"/>
              <a:t>th</a:t>
            </a:r>
            <a:r>
              <a:rPr lang="en-US" dirty="0" smtClean="0"/>
              <a:t> grade</a:t>
            </a:r>
          </a:p>
          <a:p>
            <a:pPr lvl="1"/>
            <a:r>
              <a:rPr lang="en-US" dirty="0" smtClean="0"/>
              <a:t>Immigration applicants must have a physical including a Chest X-ray (over 10 years old)</a:t>
            </a:r>
          </a:p>
          <a:p>
            <a:r>
              <a:rPr lang="en-US" dirty="0" smtClean="0"/>
              <a:t>Prophylactic Drug Treatments: Isoniazid (INH)</a:t>
            </a:r>
            <a:endParaRPr lang="en-US" dirty="0"/>
          </a:p>
          <a:p>
            <a:r>
              <a:rPr lang="en-US" dirty="0" smtClean="0"/>
              <a:t>Education</a:t>
            </a:r>
          </a:p>
          <a:p>
            <a:pPr lvl="1"/>
            <a:r>
              <a:rPr lang="en-US" dirty="0" smtClean="0"/>
              <a:t>Get Tested, </a:t>
            </a:r>
            <a:r>
              <a:rPr lang="en-US" dirty="0"/>
              <a:t>G</a:t>
            </a:r>
            <a:r>
              <a:rPr lang="en-US" dirty="0" smtClean="0"/>
              <a:t>et Treatment, Get Cured!</a:t>
            </a:r>
          </a:p>
          <a:p>
            <a:pPr lvl="1"/>
            <a:endParaRPr lang="en-US" dirty="0"/>
          </a:p>
        </p:txBody>
      </p:sp>
      <p:sp>
        <p:nvSpPr>
          <p:cNvPr id="4" name="Footer Placeholder 3"/>
          <p:cNvSpPr>
            <a:spLocks noGrp="1"/>
          </p:cNvSpPr>
          <p:nvPr>
            <p:ph type="ftr" sz="quarter" idx="11"/>
          </p:nvPr>
        </p:nvSpPr>
        <p:spPr/>
        <p:txBody>
          <a:bodyPr/>
          <a:lstStyle/>
          <a:p>
            <a:r>
              <a:rPr lang="en-US" dirty="0" smtClean="0"/>
              <a:t>www.lung.ca</a:t>
            </a:r>
            <a:endParaRPr lang="en-US" dirty="0"/>
          </a:p>
        </p:txBody>
      </p:sp>
      <p:sp>
        <p:nvSpPr>
          <p:cNvPr id="2" name="Title 1"/>
          <p:cNvSpPr>
            <a:spLocks noGrp="1"/>
          </p:cNvSpPr>
          <p:nvPr>
            <p:ph type="title"/>
          </p:nvPr>
        </p:nvSpPr>
        <p:spPr/>
        <p:txBody>
          <a:bodyPr>
            <a:noAutofit/>
          </a:bodyPr>
          <a:lstStyle/>
          <a:p>
            <a:r>
              <a:rPr lang="en-US" sz="4400" dirty="0" smtClean="0"/>
              <a:t>Preventative Measures</a:t>
            </a:r>
            <a:endParaRPr lang="en-US" sz="4400" dirty="0"/>
          </a:p>
        </p:txBody>
      </p:sp>
    </p:spTree>
    <p:extLst>
      <p:ext uri="{BB962C8B-B14F-4D97-AF65-F5344CB8AC3E}">
        <p14:creationId xmlns:p14="http://schemas.microsoft.com/office/powerpoint/2010/main" val="26593386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5091544"/>
            <a:ext cx="7767021" cy="644729"/>
          </a:xfrm>
        </p:spPr>
        <p:txBody>
          <a:bodyPr/>
          <a:lstStyle/>
          <a:p>
            <a:r>
              <a:rPr lang="en-US" dirty="0" smtClean="0"/>
              <a:t>GOD SAVE THE QUEEN!!</a:t>
            </a:r>
            <a:endParaRPr lang="en-US" dirty="0"/>
          </a:p>
        </p:txBody>
      </p:sp>
      <p:sp>
        <p:nvSpPr>
          <p:cNvPr id="6" name="Picture Placeholder 5"/>
          <p:cNvSpPr>
            <a:spLocks noGrp="1"/>
          </p:cNvSpPr>
          <p:nvPr>
            <p:ph type="pic" idx="1"/>
          </p:nvPr>
        </p:nvSpPr>
        <p:spPr/>
      </p:sp>
      <p:sp>
        <p:nvSpPr>
          <p:cNvPr id="7" name="Text Placeholder 6"/>
          <p:cNvSpPr>
            <a:spLocks noGrp="1"/>
          </p:cNvSpPr>
          <p:nvPr>
            <p:ph type="body" sz="half" idx="2"/>
          </p:nvPr>
        </p:nvSpPr>
        <p:spPr>
          <a:xfrm>
            <a:off x="922468" y="5867400"/>
            <a:ext cx="7756264" cy="381000"/>
          </a:xfrm>
        </p:spPr>
        <p:txBody>
          <a:bodyPr/>
          <a:lstStyle/>
          <a:p>
            <a:r>
              <a:rPr lang="en-US" dirty="0" smtClean="0"/>
              <a:t>THE END…..</a:t>
            </a:r>
            <a:endParaRPr lang="en-US" dirty="0"/>
          </a:p>
        </p:txBody>
      </p:sp>
      <p:sp>
        <p:nvSpPr>
          <p:cNvPr id="4" name="Footer Placeholder 3"/>
          <p:cNvSpPr>
            <a:spLocks noGrp="1"/>
          </p:cNvSpPr>
          <p:nvPr>
            <p:ph type="ftr" sz="quarter" idx="11"/>
          </p:nvPr>
        </p:nvSpPr>
        <p:spPr/>
        <p:txBody>
          <a:bodyPr/>
          <a:lstStyle/>
          <a:p>
            <a:endParaRPr lang="en-US"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28599"/>
            <a:ext cx="5486400" cy="4862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501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Population: 34,482,800</a:t>
            </a:r>
          </a:p>
          <a:p>
            <a:r>
              <a:rPr lang="en-US" dirty="0" smtClean="0"/>
              <a:t>Female: 17,378,700</a:t>
            </a:r>
          </a:p>
          <a:p>
            <a:r>
              <a:rPr lang="en-US" dirty="0" smtClean="0"/>
              <a:t>Males: 17,104,100</a:t>
            </a:r>
          </a:p>
          <a:p>
            <a:endParaRPr lang="en-US" dirty="0"/>
          </a:p>
          <a:p>
            <a:r>
              <a:rPr lang="en-US" dirty="0" smtClean="0"/>
              <a:t>Age </a:t>
            </a:r>
            <a:r>
              <a:rPr lang="en-US" dirty="0"/>
              <a:t>65+: 4,973,400 (14.4%)</a:t>
            </a:r>
          </a:p>
          <a:p>
            <a:r>
              <a:rPr lang="en-US" dirty="0"/>
              <a:t>Median age: 39.5</a:t>
            </a:r>
          </a:p>
          <a:p>
            <a:pPr marL="0" indent="0">
              <a:buNone/>
            </a:pPr>
            <a:endParaRPr lang="en-US" dirty="0" smtClean="0"/>
          </a:p>
          <a:p>
            <a:r>
              <a:rPr lang="en-US" dirty="0"/>
              <a:t>Aboriginal Population: 1,172,790 (2006 data)</a:t>
            </a:r>
          </a:p>
          <a:p>
            <a:r>
              <a:rPr lang="en-US" dirty="0"/>
              <a:t>Born outside of Canada: 6,186,950 (19.8%) (2006 data)</a:t>
            </a:r>
          </a:p>
          <a:p>
            <a:endParaRPr lang="en-US" dirty="0" smtClean="0"/>
          </a:p>
          <a:p>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t>*Data collected from Canada at a Glance 2011</a:t>
            </a:r>
            <a:endParaRPr lang="en-US" dirty="0"/>
          </a:p>
        </p:txBody>
      </p:sp>
      <p:sp>
        <p:nvSpPr>
          <p:cNvPr id="2" name="Title 1"/>
          <p:cNvSpPr>
            <a:spLocks noGrp="1"/>
          </p:cNvSpPr>
          <p:nvPr>
            <p:ph type="title"/>
          </p:nvPr>
        </p:nvSpPr>
        <p:spPr/>
        <p:txBody>
          <a:bodyPr>
            <a:noAutofit/>
          </a:bodyPr>
          <a:lstStyle/>
          <a:p>
            <a:r>
              <a:rPr lang="en-US" sz="4400" dirty="0" smtClean="0"/>
              <a:t>Snapshot of the Canadian Population*</a:t>
            </a:r>
            <a:endParaRPr lang="en-US" sz="4400" dirty="0"/>
          </a:p>
        </p:txBody>
      </p:sp>
    </p:spTree>
    <p:extLst>
      <p:ext uri="{BB962C8B-B14F-4D97-AF65-F5344CB8AC3E}">
        <p14:creationId xmlns:p14="http://schemas.microsoft.com/office/powerpoint/2010/main" val="19359955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90" y="152400"/>
            <a:ext cx="7756263" cy="1524000"/>
          </a:xfrm>
        </p:spPr>
        <p:txBody>
          <a:bodyPr>
            <a:normAutofit/>
          </a:bodyPr>
          <a:lstStyle/>
          <a:p>
            <a:r>
              <a:rPr lang="en-US" sz="4000" dirty="0" smtClean="0"/>
              <a:t>Demographics </a:t>
            </a:r>
            <a:endParaRPr lang="en-US" sz="4000" dirty="0"/>
          </a:p>
        </p:txBody>
      </p:sp>
      <p:sp>
        <p:nvSpPr>
          <p:cNvPr id="6" name="Content Placeholder 5"/>
          <p:cNvSpPr>
            <a:spLocks noGrp="1"/>
          </p:cNvSpPr>
          <p:nvPr>
            <p:ph idx="1"/>
          </p:nvPr>
        </p:nvSpPr>
        <p:spPr>
          <a:xfrm>
            <a:off x="609600" y="2133601"/>
            <a:ext cx="7848599" cy="3733800"/>
          </a:xfrm>
        </p:spPr>
        <p:txBody>
          <a:bodyPr>
            <a:normAutofit fontScale="77500" lnSpcReduction="20000"/>
          </a:bodyPr>
          <a:lstStyle/>
          <a:p>
            <a:r>
              <a:rPr lang="en-US" sz="3000" dirty="0" smtClean="0"/>
              <a:t>Life Expectancy: 80.7</a:t>
            </a:r>
          </a:p>
          <a:p>
            <a:pPr lvl="1"/>
            <a:r>
              <a:rPr lang="en-US" sz="3000" dirty="0"/>
              <a:t>Males: 78.3</a:t>
            </a:r>
          </a:p>
          <a:p>
            <a:pPr lvl="1"/>
            <a:r>
              <a:rPr lang="en-US" sz="3000" dirty="0"/>
              <a:t>Females: 83.0</a:t>
            </a:r>
          </a:p>
          <a:p>
            <a:endParaRPr lang="en-US" sz="3000" dirty="0" smtClean="0"/>
          </a:p>
          <a:p>
            <a:r>
              <a:rPr lang="en-US" sz="3000" dirty="0" smtClean="0"/>
              <a:t>People with a Regular Medical Doctor: 84.9%</a:t>
            </a:r>
          </a:p>
          <a:p>
            <a:pPr marL="0" indent="0">
              <a:buNone/>
            </a:pPr>
            <a:endParaRPr lang="en-US" sz="3000" dirty="0" smtClean="0"/>
          </a:p>
          <a:p>
            <a:r>
              <a:rPr lang="en-US" sz="3000" dirty="0" smtClean="0"/>
              <a:t>Mortality Rate due to Chronic Lower Respiratory Diseases: 22.7/100,000  Deaths</a:t>
            </a:r>
          </a:p>
          <a:p>
            <a:endParaRPr lang="en-US" dirty="0" smtClean="0"/>
          </a:p>
          <a:p>
            <a:pPr lvl="1"/>
            <a:endParaRPr lang="en-US" dirty="0"/>
          </a:p>
          <a:p>
            <a:pPr marL="411480" lvl="1" indent="0">
              <a:buNone/>
            </a:pPr>
            <a:r>
              <a:rPr lang="en-US" dirty="0" smtClean="0"/>
              <a:t> </a:t>
            </a:r>
          </a:p>
          <a:p>
            <a:pPr lvl="8"/>
            <a:endParaRPr lang="en-US" dirty="0"/>
          </a:p>
          <a:p>
            <a:pPr lvl="1"/>
            <a:endParaRPr lang="en-US" dirty="0" smtClean="0"/>
          </a:p>
          <a:p>
            <a:pPr lvl="2"/>
            <a:endParaRPr lang="en-US" dirty="0" smtClean="0"/>
          </a:p>
          <a:p>
            <a:pPr lvl="1"/>
            <a:endParaRPr lang="en-US" dirty="0"/>
          </a:p>
        </p:txBody>
      </p:sp>
      <p:sp>
        <p:nvSpPr>
          <p:cNvPr id="8" name="Footer Placeholder 7"/>
          <p:cNvSpPr>
            <a:spLocks noGrp="1"/>
          </p:cNvSpPr>
          <p:nvPr>
            <p:ph type="ftr" sz="quarter" idx="11"/>
          </p:nvPr>
        </p:nvSpPr>
        <p:spPr/>
        <p:txBody>
          <a:bodyPr/>
          <a:lstStyle/>
          <a:p>
            <a:r>
              <a:rPr lang="en-US" dirty="0"/>
              <a:t>*Data collected from Canada at a Glance 2011</a:t>
            </a:r>
          </a:p>
        </p:txBody>
      </p:sp>
    </p:spTree>
    <p:extLst>
      <p:ext uri="{BB962C8B-B14F-4D97-AF65-F5344CB8AC3E}">
        <p14:creationId xmlns:p14="http://schemas.microsoft.com/office/powerpoint/2010/main" val="22221687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4025153" cy="3390453"/>
          </a:xfrm>
        </p:spPr>
        <p:txBody>
          <a:bodyPr>
            <a:normAutofit/>
          </a:bodyPr>
          <a:lstStyle/>
          <a:p>
            <a:r>
              <a:rPr lang="en-US" dirty="0" smtClean="0"/>
              <a:t>First Nations people can be related to the Indian tribes of the U.S.</a:t>
            </a:r>
          </a:p>
          <a:p>
            <a:pPr marL="0" indent="0">
              <a:buNone/>
            </a:pPr>
            <a:endParaRPr lang="en-US" dirty="0" smtClean="0"/>
          </a:p>
          <a:p>
            <a:r>
              <a:rPr lang="en-US" dirty="0" smtClean="0"/>
              <a:t>Inuit peoples of Canada are those who were previously known as the Eskimos</a:t>
            </a:r>
          </a:p>
          <a:p>
            <a:pPr lvl="1"/>
            <a:endParaRPr lang="en-US" dirty="0"/>
          </a:p>
        </p:txBody>
      </p:sp>
      <p:sp>
        <p:nvSpPr>
          <p:cNvPr id="3" name="Footer Placeholder 2"/>
          <p:cNvSpPr>
            <a:spLocks noGrp="1"/>
          </p:cNvSpPr>
          <p:nvPr>
            <p:ph type="ftr" sz="quarter" idx="11"/>
          </p:nvPr>
        </p:nvSpPr>
        <p:spPr/>
        <p:txBody>
          <a:bodyPr/>
          <a:lstStyle/>
          <a:p>
            <a:r>
              <a:rPr lang="en-US" dirty="0" smtClean="0"/>
              <a:t>Canada First Nations Photos, We are Canadians at Wordpress.com</a:t>
            </a:r>
          </a:p>
        </p:txBody>
      </p:sp>
      <p:sp>
        <p:nvSpPr>
          <p:cNvPr id="4" name="Title 3"/>
          <p:cNvSpPr>
            <a:spLocks noGrp="1"/>
          </p:cNvSpPr>
          <p:nvPr>
            <p:ph type="title"/>
          </p:nvPr>
        </p:nvSpPr>
        <p:spPr/>
        <p:txBody>
          <a:bodyPr/>
          <a:lstStyle/>
          <a:p>
            <a:r>
              <a:rPr lang="en-US" sz="4400" dirty="0" smtClean="0"/>
              <a:t>First Nations and Inuit Populations</a:t>
            </a:r>
            <a:endParaRPr lang="en-US" sz="4400" dirty="0"/>
          </a:p>
        </p:txBody>
      </p:sp>
      <p:pic>
        <p:nvPicPr>
          <p:cNvPr id="1026" name="Picture 2" descr="http://wearecanadians.files.wordpress.com/2011/03/inuit-people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4038600"/>
            <a:ext cx="2383339" cy="21290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First N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7969" y="2404630"/>
            <a:ext cx="19050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1535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7807" y="2362200"/>
            <a:ext cx="4101353" cy="3459162"/>
          </a:xfrm>
        </p:spPr>
        <p:txBody>
          <a:bodyPr/>
          <a:lstStyle/>
          <a:p>
            <a:r>
              <a:rPr lang="en-US" dirty="0"/>
              <a:t>Median Family Income:  $</a:t>
            </a:r>
            <a:r>
              <a:rPr lang="en-US" dirty="0" smtClean="0"/>
              <a:t>53,634.00</a:t>
            </a:r>
          </a:p>
          <a:p>
            <a:pPr marL="0" indent="0">
              <a:buNone/>
            </a:pPr>
            <a:endParaRPr lang="en-US" dirty="0"/>
          </a:p>
          <a:p>
            <a:r>
              <a:rPr lang="en-US" dirty="0"/>
              <a:t>Unemployment Rate: 6.6</a:t>
            </a:r>
            <a:r>
              <a:rPr lang="en-US" dirty="0" smtClean="0"/>
              <a:t>%</a:t>
            </a:r>
          </a:p>
          <a:p>
            <a:pPr marL="0" indent="0">
              <a:buNone/>
            </a:pPr>
            <a:endParaRPr lang="en-US" dirty="0"/>
          </a:p>
          <a:p>
            <a:r>
              <a:rPr lang="en-US" dirty="0"/>
              <a:t>Persons in Low Income: 15.3%</a:t>
            </a:r>
          </a:p>
          <a:p>
            <a:endParaRPr lang="en-US" dirty="0"/>
          </a:p>
        </p:txBody>
      </p:sp>
      <p:sp>
        <p:nvSpPr>
          <p:cNvPr id="3" name="Footer Placeholder 2"/>
          <p:cNvSpPr>
            <a:spLocks noGrp="1"/>
          </p:cNvSpPr>
          <p:nvPr>
            <p:ph type="ftr" sz="quarter" idx="11"/>
          </p:nvPr>
        </p:nvSpPr>
        <p:spPr/>
        <p:txBody>
          <a:bodyPr/>
          <a:lstStyle/>
          <a:p>
            <a:r>
              <a:rPr lang="en-US" dirty="0" smtClean="0"/>
              <a:t>Canada at a Glance 2011</a:t>
            </a:r>
          </a:p>
          <a:p>
            <a:endParaRPr lang="en-US" dirty="0"/>
          </a:p>
        </p:txBody>
      </p:sp>
      <p:sp>
        <p:nvSpPr>
          <p:cNvPr id="4" name="Title 3"/>
          <p:cNvSpPr>
            <a:spLocks noGrp="1"/>
          </p:cNvSpPr>
          <p:nvPr>
            <p:ph type="title"/>
          </p:nvPr>
        </p:nvSpPr>
        <p:spPr>
          <a:xfrm>
            <a:off x="685800" y="533400"/>
            <a:ext cx="7756263" cy="1054250"/>
          </a:xfrm>
        </p:spPr>
        <p:txBody>
          <a:bodyPr/>
          <a:lstStyle/>
          <a:p>
            <a:r>
              <a:rPr lang="en-US" sz="4400" dirty="0" smtClean="0"/>
              <a:t>Canadian Economic Status</a:t>
            </a:r>
            <a:endParaRPr lang="en-US" sz="4400" dirty="0"/>
          </a:p>
        </p:txBody>
      </p:sp>
      <p:pic>
        <p:nvPicPr>
          <p:cNvPr id="2051" name="Picture 3" descr="C:\Users\Owner\AppData\Local\Microsoft\Windows\Temporary Internet Files\Content.IE5\18EYPXIX\MP91021885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9160" y="2743200"/>
            <a:ext cx="3733800" cy="2506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7344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Lawfully insured persons include anyone who makes Canada their </a:t>
            </a:r>
            <a:r>
              <a:rPr lang="en-US" dirty="0" smtClean="0"/>
              <a:t>home </a:t>
            </a:r>
          </a:p>
          <a:p>
            <a:endParaRPr lang="en-US" sz="600" dirty="0" smtClean="0"/>
          </a:p>
          <a:p>
            <a:r>
              <a:rPr lang="en-US" dirty="0" smtClean="0"/>
              <a:t>Each of the 13 Provinces and Territories have created their own individual Health Care Plans</a:t>
            </a:r>
          </a:p>
          <a:p>
            <a:endParaRPr lang="en-US" sz="600" dirty="0" smtClean="0"/>
          </a:p>
          <a:p>
            <a:r>
              <a:rPr lang="en-US" dirty="0" smtClean="0"/>
              <a:t>It is illegal for anyone to sell private health insurance for profit for medically necessary procedures</a:t>
            </a:r>
          </a:p>
          <a:p>
            <a:endParaRPr lang="en-US" sz="600" dirty="0" smtClean="0"/>
          </a:p>
          <a:p>
            <a:r>
              <a:rPr lang="en-US" dirty="0" smtClean="0"/>
              <a:t>Coverage must include all medically necessary procedures, however “Medically necessary” is not always uniformly defined</a:t>
            </a:r>
          </a:p>
          <a:p>
            <a:endParaRPr lang="en-US" sz="600" dirty="0" smtClean="0"/>
          </a:p>
          <a:p>
            <a:r>
              <a:rPr lang="en-US" dirty="0" smtClean="0"/>
              <a:t>The “Wait Your Turn” Problem</a:t>
            </a:r>
          </a:p>
        </p:txBody>
      </p:sp>
      <p:sp>
        <p:nvSpPr>
          <p:cNvPr id="4" name="Footer Placeholder 3"/>
          <p:cNvSpPr>
            <a:spLocks noGrp="1"/>
          </p:cNvSpPr>
          <p:nvPr>
            <p:ph type="ftr" sz="quarter" idx="11"/>
          </p:nvPr>
        </p:nvSpPr>
        <p:spPr/>
        <p:txBody>
          <a:bodyPr/>
          <a:lstStyle/>
          <a:p>
            <a:r>
              <a:rPr lang="en-US" dirty="0" smtClean="0"/>
              <a:t>Registered Nurse Canada</a:t>
            </a:r>
            <a:endParaRPr lang="en-US" dirty="0"/>
          </a:p>
        </p:txBody>
      </p:sp>
      <p:sp>
        <p:nvSpPr>
          <p:cNvPr id="2" name="Title 1"/>
          <p:cNvSpPr>
            <a:spLocks noGrp="1"/>
          </p:cNvSpPr>
          <p:nvPr>
            <p:ph type="title"/>
          </p:nvPr>
        </p:nvSpPr>
        <p:spPr/>
        <p:txBody>
          <a:bodyPr>
            <a:noAutofit/>
          </a:bodyPr>
          <a:lstStyle/>
          <a:p>
            <a:r>
              <a:rPr lang="en-US" sz="4400" dirty="0" smtClean="0"/>
              <a:t>Canada’s Health Care System</a:t>
            </a:r>
            <a:endParaRPr lang="en-US" sz="4400" dirty="0"/>
          </a:p>
        </p:txBody>
      </p:sp>
    </p:spTree>
    <p:extLst>
      <p:ext uri="{BB962C8B-B14F-4D97-AF65-F5344CB8AC3E}">
        <p14:creationId xmlns:p14="http://schemas.microsoft.com/office/powerpoint/2010/main" val="10062707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Comparing the History of TB in Canada</a:t>
            </a:r>
            <a:endParaRPr lang="en-US" sz="4400" dirty="0"/>
          </a:p>
        </p:txBody>
      </p:sp>
      <p:sp>
        <p:nvSpPr>
          <p:cNvPr id="3" name="Text Placeholder 2"/>
          <p:cNvSpPr>
            <a:spLocks noGrp="1"/>
          </p:cNvSpPr>
          <p:nvPr>
            <p:ph type="body" idx="1"/>
          </p:nvPr>
        </p:nvSpPr>
        <p:spPr/>
        <p:txBody>
          <a:bodyPr>
            <a:normAutofit/>
          </a:bodyPr>
          <a:lstStyle/>
          <a:p>
            <a:r>
              <a:rPr lang="en-US" dirty="0" smtClean="0"/>
              <a:t>Past</a:t>
            </a:r>
            <a:endParaRPr lang="en-US" dirty="0"/>
          </a:p>
        </p:txBody>
      </p:sp>
      <p:sp>
        <p:nvSpPr>
          <p:cNvPr id="4" name="Content Placeholder 3"/>
          <p:cNvSpPr>
            <a:spLocks noGrp="1"/>
          </p:cNvSpPr>
          <p:nvPr>
            <p:ph sz="half" idx="2"/>
          </p:nvPr>
        </p:nvSpPr>
        <p:spPr>
          <a:xfrm>
            <a:off x="685800" y="2895600"/>
            <a:ext cx="3803904" cy="3172968"/>
          </a:xfrm>
        </p:spPr>
        <p:txBody>
          <a:bodyPr>
            <a:normAutofit/>
          </a:bodyPr>
          <a:lstStyle/>
          <a:p>
            <a:r>
              <a:rPr lang="en-US" sz="2000" dirty="0" smtClean="0"/>
              <a:t>14,000 New cases a year in 1940s</a:t>
            </a:r>
          </a:p>
          <a:p>
            <a:r>
              <a:rPr lang="en-US" sz="2000" dirty="0" smtClean="0"/>
              <a:t>120 cases per 100,000 people in 1940</a:t>
            </a:r>
          </a:p>
          <a:p>
            <a:r>
              <a:rPr lang="en-US" sz="2000" dirty="0" smtClean="0"/>
              <a:t>TB accounted for 7% of deaths in 1926</a:t>
            </a:r>
            <a:endParaRPr lang="en-US" sz="2000" dirty="0"/>
          </a:p>
        </p:txBody>
      </p:sp>
      <p:sp>
        <p:nvSpPr>
          <p:cNvPr id="5" name="Text Placeholder 4"/>
          <p:cNvSpPr>
            <a:spLocks noGrp="1"/>
          </p:cNvSpPr>
          <p:nvPr>
            <p:ph type="body" sz="quarter" idx="3"/>
          </p:nvPr>
        </p:nvSpPr>
        <p:spPr/>
        <p:txBody>
          <a:bodyPr>
            <a:normAutofit/>
          </a:bodyPr>
          <a:lstStyle/>
          <a:p>
            <a:r>
              <a:rPr lang="en-US" dirty="0" smtClean="0"/>
              <a:t>Present	</a:t>
            </a:r>
            <a:endParaRPr lang="en-US" dirty="0"/>
          </a:p>
        </p:txBody>
      </p:sp>
      <p:sp>
        <p:nvSpPr>
          <p:cNvPr id="6" name="Content Placeholder 5"/>
          <p:cNvSpPr>
            <a:spLocks noGrp="1"/>
          </p:cNvSpPr>
          <p:nvPr>
            <p:ph sz="quarter" idx="4"/>
          </p:nvPr>
        </p:nvSpPr>
        <p:spPr/>
        <p:txBody>
          <a:bodyPr>
            <a:normAutofit fontScale="85000" lnSpcReduction="20000"/>
          </a:bodyPr>
          <a:lstStyle/>
          <a:p>
            <a:r>
              <a:rPr lang="en-US" dirty="0" smtClean="0"/>
              <a:t>1,600 New cases a year</a:t>
            </a:r>
          </a:p>
          <a:p>
            <a:pPr marL="0" indent="0">
              <a:buNone/>
            </a:pPr>
            <a:endParaRPr lang="en-US" dirty="0" smtClean="0"/>
          </a:p>
          <a:p>
            <a:r>
              <a:rPr lang="en-US" dirty="0" smtClean="0"/>
              <a:t>5.3 cases per 100,00 people</a:t>
            </a:r>
          </a:p>
          <a:p>
            <a:pPr marL="0" indent="0">
              <a:buNone/>
            </a:pPr>
            <a:endParaRPr lang="en-US" dirty="0" smtClean="0"/>
          </a:p>
          <a:p>
            <a:r>
              <a:rPr lang="en-US" dirty="0" smtClean="0"/>
              <a:t>TB accounts for less than 1% of deaths</a:t>
            </a:r>
          </a:p>
          <a:p>
            <a:endParaRPr lang="en-US" dirty="0" smtClean="0"/>
          </a:p>
          <a:p>
            <a:r>
              <a:rPr lang="en-US" dirty="0" smtClean="0"/>
              <a:t>63% of TB cases in Canada occurred in people born outside the country in 2005</a:t>
            </a:r>
            <a:endParaRPr lang="en-US" dirty="0"/>
          </a:p>
        </p:txBody>
      </p:sp>
      <p:sp>
        <p:nvSpPr>
          <p:cNvPr id="7" name="Footer Placeholder 6"/>
          <p:cNvSpPr>
            <a:spLocks noGrp="1"/>
          </p:cNvSpPr>
          <p:nvPr>
            <p:ph type="ftr" sz="quarter" idx="11"/>
          </p:nvPr>
        </p:nvSpPr>
        <p:spPr/>
        <p:txBody>
          <a:bodyPr/>
          <a:lstStyle/>
          <a:p>
            <a:r>
              <a:rPr lang="en-US" dirty="0" smtClean="0"/>
              <a:t>www.lung.ca/tb</a:t>
            </a:r>
          </a:p>
          <a:p>
            <a:endParaRPr lang="en-US" dirty="0"/>
          </a:p>
        </p:txBody>
      </p:sp>
    </p:spTree>
    <p:extLst>
      <p:ext uri="{BB962C8B-B14F-4D97-AF65-F5344CB8AC3E}">
        <p14:creationId xmlns:p14="http://schemas.microsoft.com/office/powerpoint/2010/main" val="1267953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1,900 People are living with TB in 2010 </a:t>
            </a:r>
          </a:p>
          <a:p>
            <a:pPr marL="0" indent="0">
              <a:buNone/>
            </a:pPr>
            <a:endParaRPr lang="en-US" sz="1800" dirty="0" smtClean="0"/>
          </a:p>
          <a:p>
            <a:r>
              <a:rPr lang="en-US" dirty="0" smtClean="0"/>
              <a:t>1,600 New cases of TB are reported each year </a:t>
            </a:r>
          </a:p>
          <a:p>
            <a:pPr marL="0" indent="0">
              <a:buNone/>
            </a:pPr>
            <a:endParaRPr lang="en-US" sz="1800" dirty="0" smtClean="0"/>
          </a:p>
          <a:p>
            <a:r>
              <a:rPr lang="en-US" dirty="0" smtClean="0"/>
              <a:t>TB rates among First Nation people are 5x higher than overall Canadian TB rates</a:t>
            </a:r>
          </a:p>
          <a:p>
            <a:pPr marL="0" indent="0">
              <a:buNone/>
            </a:pPr>
            <a:endParaRPr lang="en-US" sz="1000" dirty="0" smtClean="0"/>
          </a:p>
          <a:p>
            <a:r>
              <a:rPr lang="en-US" dirty="0" smtClean="0"/>
              <a:t>For First Nation peoples living on reserve TB rates are  8-10x higher than overall Canadian rates</a:t>
            </a:r>
            <a:endParaRPr lang="en-US" dirty="0"/>
          </a:p>
        </p:txBody>
      </p:sp>
      <p:sp>
        <p:nvSpPr>
          <p:cNvPr id="4" name="Footer Placeholder 3"/>
          <p:cNvSpPr>
            <a:spLocks noGrp="1"/>
          </p:cNvSpPr>
          <p:nvPr>
            <p:ph type="ftr" sz="quarter" idx="11"/>
          </p:nvPr>
        </p:nvSpPr>
        <p:spPr>
          <a:xfrm>
            <a:off x="3124200" y="6324600"/>
            <a:ext cx="2895600" cy="365125"/>
          </a:xfrm>
        </p:spPr>
        <p:txBody>
          <a:bodyPr/>
          <a:lstStyle/>
          <a:p>
            <a:r>
              <a:rPr lang="en-US" dirty="0" smtClean="0"/>
              <a:t>Health Canada: It’s Your Health</a:t>
            </a:r>
          </a:p>
          <a:p>
            <a:r>
              <a:rPr lang="en-US" dirty="0" smtClean="0"/>
              <a:t>www.globalhealthfacts.org</a:t>
            </a:r>
          </a:p>
          <a:p>
            <a:endParaRPr lang="en-US" dirty="0" smtClean="0"/>
          </a:p>
          <a:p>
            <a:endParaRPr lang="en-US" dirty="0"/>
          </a:p>
        </p:txBody>
      </p:sp>
      <p:sp>
        <p:nvSpPr>
          <p:cNvPr id="2" name="Title 1"/>
          <p:cNvSpPr>
            <a:spLocks noGrp="1"/>
          </p:cNvSpPr>
          <p:nvPr>
            <p:ph type="title"/>
          </p:nvPr>
        </p:nvSpPr>
        <p:spPr/>
        <p:txBody>
          <a:bodyPr/>
          <a:lstStyle/>
          <a:p>
            <a:r>
              <a:rPr lang="en-US" sz="4400" dirty="0" smtClean="0"/>
              <a:t>Canadian TB Statistics</a:t>
            </a:r>
            <a:endParaRPr lang="en-US" sz="4400" dirty="0"/>
          </a:p>
        </p:txBody>
      </p:sp>
    </p:spTree>
    <p:extLst>
      <p:ext uri="{BB962C8B-B14F-4D97-AF65-F5344CB8AC3E}">
        <p14:creationId xmlns:p14="http://schemas.microsoft.com/office/powerpoint/2010/main" val="12896762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 2004 Canada spent $74 Million*</a:t>
            </a:r>
          </a:p>
          <a:p>
            <a:pPr marL="0" indent="0">
              <a:buNone/>
            </a:pPr>
            <a:endParaRPr lang="en-US" dirty="0" smtClean="0"/>
          </a:p>
          <a:p>
            <a:pPr lvl="1"/>
            <a:r>
              <a:rPr lang="en-US" dirty="0" smtClean="0"/>
              <a:t>This equates to $47,290 per diagnosed case that year</a:t>
            </a:r>
          </a:p>
          <a:p>
            <a:pPr lvl="1"/>
            <a:r>
              <a:rPr lang="en-US" dirty="0" smtClean="0"/>
              <a:t>$4.5 million (6%) was used for research</a:t>
            </a:r>
          </a:p>
          <a:p>
            <a:pPr lvl="1"/>
            <a:r>
              <a:rPr lang="en-US" dirty="0" smtClean="0"/>
              <a:t>$31 million was used for active cases</a:t>
            </a:r>
          </a:p>
          <a:p>
            <a:pPr lvl="1"/>
            <a:endParaRPr lang="en-US" dirty="0"/>
          </a:p>
          <a:p>
            <a:pPr lvl="1"/>
            <a:r>
              <a:rPr lang="en-US" dirty="0" smtClean="0"/>
              <a:t>60% went toward curative services</a:t>
            </a:r>
          </a:p>
          <a:p>
            <a:pPr lvl="1"/>
            <a:r>
              <a:rPr lang="en-US" dirty="0" smtClean="0"/>
              <a:t>40% went toward prevention and control services</a:t>
            </a:r>
          </a:p>
          <a:p>
            <a:endParaRPr lang="en-US" dirty="0" smtClean="0"/>
          </a:p>
          <a:p>
            <a:pPr lvl="1"/>
            <a:endParaRPr lang="en-US" dirty="0"/>
          </a:p>
          <a:p>
            <a:pPr lvl="1"/>
            <a:endParaRPr lang="en-US" dirty="0"/>
          </a:p>
        </p:txBody>
      </p:sp>
      <p:sp>
        <p:nvSpPr>
          <p:cNvPr id="2" name="Title 1"/>
          <p:cNvSpPr>
            <a:spLocks noGrp="1"/>
          </p:cNvSpPr>
          <p:nvPr>
            <p:ph type="title"/>
          </p:nvPr>
        </p:nvSpPr>
        <p:spPr/>
        <p:txBody>
          <a:bodyPr/>
          <a:lstStyle/>
          <a:p>
            <a:r>
              <a:rPr lang="en-US" sz="4800" dirty="0" smtClean="0"/>
              <a:t>Cost of TB in Canada</a:t>
            </a:r>
            <a:endParaRPr lang="en-US" sz="4800" dirty="0"/>
          </a:p>
        </p:txBody>
      </p:sp>
      <p:sp>
        <p:nvSpPr>
          <p:cNvPr id="4" name="Footer Placeholder 3"/>
          <p:cNvSpPr>
            <a:spLocks noGrp="1"/>
          </p:cNvSpPr>
          <p:nvPr>
            <p:ph type="ftr" sz="quarter" idx="11"/>
          </p:nvPr>
        </p:nvSpPr>
        <p:spPr/>
        <p:txBody>
          <a:bodyPr/>
          <a:lstStyle/>
          <a:p>
            <a:r>
              <a:rPr lang="en-US" dirty="0" smtClean="0"/>
              <a:t>*Canadian Journal of Public Health</a:t>
            </a:r>
          </a:p>
          <a:p>
            <a:endParaRPr lang="en-US" dirty="0"/>
          </a:p>
        </p:txBody>
      </p:sp>
    </p:spTree>
    <p:extLst>
      <p:ext uri="{BB962C8B-B14F-4D97-AF65-F5344CB8AC3E}">
        <p14:creationId xmlns:p14="http://schemas.microsoft.com/office/powerpoint/2010/main" val="34474022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309</TotalTime>
  <Words>1117</Words>
  <Application>Microsoft Office PowerPoint</Application>
  <PresentationFormat>On-screen Show (4:3)</PresentationFormat>
  <Paragraphs>186</Paragraphs>
  <Slides>14</Slides>
  <Notes>10</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Hardcover</vt:lpstr>
      <vt:lpstr>The People We Want to Stay North of the Border</vt:lpstr>
      <vt:lpstr>Snapshot of the Canadian Population*</vt:lpstr>
      <vt:lpstr>Demographics </vt:lpstr>
      <vt:lpstr>First Nations and Inuit Populations</vt:lpstr>
      <vt:lpstr>Canadian Economic Status</vt:lpstr>
      <vt:lpstr>Canada’s Health Care System</vt:lpstr>
      <vt:lpstr>Comparing the History of TB in Canada</vt:lpstr>
      <vt:lpstr>Canadian TB Statistics</vt:lpstr>
      <vt:lpstr>Cost of TB in Canada</vt:lpstr>
      <vt:lpstr>Treatment for TB in Canada</vt:lpstr>
      <vt:lpstr>Treatment – The DOT Program</vt:lpstr>
      <vt:lpstr>An Ounce of Prevention is Worth… </vt:lpstr>
      <vt:lpstr>Preventative Measures</vt:lpstr>
      <vt:lpstr>GOD SAVE THE QUEEN!!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People We Want to Stay North of the Border</dc:title>
  <dc:creator>Owner</dc:creator>
  <cp:lastModifiedBy>Owner</cp:lastModifiedBy>
  <cp:revision>43</cp:revision>
  <dcterms:created xsi:type="dcterms:W3CDTF">2012-01-16T01:23:41Z</dcterms:created>
  <dcterms:modified xsi:type="dcterms:W3CDTF">2012-01-23T18:23:42Z</dcterms:modified>
</cp:coreProperties>
</file>