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40" autoAdjust="0"/>
  </p:normalViewPr>
  <p:slideViewPr>
    <p:cSldViewPr>
      <p:cViewPr>
        <p:scale>
          <a:sx n="70" d="100"/>
          <a:sy n="70" d="100"/>
        </p:scale>
        <p:origin x="-129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sbn.org/Final_Sys_review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Tammy L. </a:t>
            </a:r>
            <a:r>
              <a:rPr lang="en-US" dirty="0" err="1" smtClean="0"/>
              <a:t>Duncil</a:t>
            </a:r>
            <a:r>
              <a:rPr lang="en-US" dirty="0" smtClean="0"/>
              <a:t>, SN, FRMC</a:t>
            </a:r>
            <a:br>
              <a:rPr lang="en-US" dirty="0" smtClean="0"/>
            </a:br>
            <a:r>
              <a:rPr lang="en-US" dirty="0" smtClean="0"/>
              <a:t>Andrea M. Flewelling, SN, FRMC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850064"/>
            <a:ext cx="8001000" cy="4550736"/>
          </a:xfrm>
        </p:spPr>
        <p:txBody>
          <a:bodyPr>
            <a:noAutofit/>
          </a:bodyPr>
          <a:lstStyle/>
          <a:p>
            <a:r>
              <a:rPr lang="en-US" sz="9000" dirty="0" smtClean="0"/>
              <a:t>GRADUATED COMPRESSION STOCKINGS</a:t>
            </a:r>
            <a:endParaRPr lang="en-US" sz="9000" dirty="0"/>
          </a:p>
        </p:txBody>
      </p:sp>
    </p:spTree>
    <p:extLst>
      <p:ext uri="{BB962C8B-B14F-4D97-AF65-F5344CB8AC3E}">
        <p14:creationId xmlns:p14="http://schemas.microsoft.com/office/powerpoint/2010/main" val="2434344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INTRODUCTION</a:t>
            </a:r>
            <a:endParaRPr lang="en-US" sz="4800" u="sn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35608" y="1676400"/>
            <a:ext cx="7498080" cy="4572000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2"/>
              </a:buClr>
            </a:pPr>
            <a:r>
              <a:rPr lang="en-US" dirty="0" smtClean="0"/>
              <a:t>Graduated compression stockings are used incorrectly in nearly 30% of patients, and are sized incorrectly in over 25% of all patients.  </a:t>
            </a:r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sz="1500" dirty="0" smtClean="0"/>
          </a:p>
          <a:p>
            <a:pPr>
              <a:buClr>
                <a:schemeClr val="accent2"/>
              </a:buClr>
            </a:pPr>
            <a:r>
              <a:rPr lang="en-US" dirty="0" smtClean="0"/>
              <a:t>20% of patients are lacking in education about proper use and purpose of graduated compression stockings.</a:t>
            </a:r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sz="900" dirty="0">
              <a:solidFill>
                <a:prstClr val="black"/>
              </a:solidFill>
            </a:endParaRPr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sz="900" dirty="0" smtClean="0">
              <a:solidFill>
                <a:prstClr val="black"/>
              </a:solidFill>
            </a:endParaRPr>
          </a:p>
          <a:p>
            <a:pPr marL="82296" indent="0">
              <a:buClr>
                <a:schemeClr val="accent2"/>
              </a:buClr>
              <a:buNone/>
            </a:pPr>
            <a:endParaRPr lang="en-US" sz="900" dirty="0">
              <a:solidFill>
                <a:prstClr val="black"/>
              </a:solidFill>
            </a:endParaRPr>
          </a:p>
          <a:p>
            <a:pPr marL="82296" indent="0">
              <a:buClr>
                <a:schemeClr val="accent2"/>
              </a:buClr>
              <a:buNone/>
            </a:pPr>
            <a:r>
              <a:rPr lang="en-US" sz="900" dirty="0" smtClean="0">
                <a:solidFill>
                  <a:prstClr val="black"/>
                </a:solidFill>
              </a:rPr>
              <a:t>	  Winslow</a:t>
            </a:r>
            <a:r>
              <a:rPr lang="en-US" sz="900" dirty="0">
                <a:solidFill>
                  <a:prstClr val="black"/>
                </a:solidFill>
              </a:rPr>
              <a:t>, E. H., &amp; </a:t>
            </a:r>
            <a:r>
              <a:rPr lang="en-US" sz="900" dirty="0" err="1">
                <a:solidFill>
                  <a:prstClr val="black"/>
                </a:solidFill>
              </a:rPr>
              <a:t>Brosz</a:t>
            </a:r>
            <a:r>
              <a:rPr lang="en-US" sz="900" dirty="0">
                <a:solidFill>
                  <a:prstClr val="black"/>
                </a:solidFill>
              </a:rPr>
              <a:t>, D.  L. (2008). Graduated compression stockings in hospitalized postoperative patients:                                                      	        Correctness of usage and site. </a:t>
            </a:r>
            <a:r>
              <a:rPr lang="en-US" sz="900" i="1" dirty="0">
                <a:solidFill>
                  <a:prstClr val="black"/>
                </a:solidFill>
              </a:rPr>
              <a:t>American Journal of Nursing</a:t>
            </a:r>
            <a:r>
              <a:rPr lang="en-US" sz="900" dirty="0">
                <a:solidFill>
                  <a:prstClr val="black"/>
                </a:solidFill>
              </a:rPr>
              <a:t>, </a:t>
            </a:r>
            <a:r>
              <a:rPr lang="en-US" sz="900" i="1" dirty="0">
                <a:solidFill>
                  <a:prstClr val="black"/>
                </a:solidFill>
              </a:rPr>
              <a:t>108</a:t>
            </a:r>
            <a:r>
              <a:rPr lang="en-US" sz="900" dirty="0">
                <a:solidFill>
                  <a:prstClr val="black"/>
                </a:solidFill>
              </a:rPr>
              <a:t>(9), 40-51. </a:t>
            </a:r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dirty="0" smtClean="0"/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dirty="0"/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611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DEFINITION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524000"/>
            <a:ext cx="7498080" cy="4724400"/>
          </a:xfrm>
        </p:spPr>
        <p:txBody>
          <a:bodyPr>
            <a:noAutofit/>
          </a:bodyPr>
          <a:lstStyle/>
          <a:p>
            <a:pPr marL="82296" indent="0" algn="ctr">
              <a:buClr>
                <a:schemeClr val="accent2"/>
              </a:buClr>
              <a:buNone/>
            </a:pPr>
            <a:r>
              <a:rPr lang="en-US" sz="3600" dirty="0" smtClean="0"/>
              <a:t>“Graduated Compression Stockings are not ordinary elastic support stockings.” They were developed to produce “the optimal amount of graduated compression for promoting blood flow and reducing the risk of thrombosis.”</a:t>
            </a:r>
          </a:p>
          <a:p>
            <a:pPr algn="ctr">
              <a:buClr>
                <a:schemeClr val="accent2"/>
              </a:buClr>
              <a:buFont typeface="Courier New" pitchFamily="49" charset="0"/>
              <a:buChar char="o"/>
            </a:pPr>
            <a:endParaRPr lang="en-US" sz="1200" dirty="0" smtClean="0"/>
          </a:p>
          <a:p>
            <a:pPr marL="82296" indent="0">
              <a:buClr>
                <a:schemeClr val="accent2"/>
              </a:buClr>
              <a:buNone/>
            </a:pPr>
            <a:r>
              <a:rPr lang="en-US" sz="1200" dirty="0" smtClean="0"/>
              <a:t>       Winslow, E. H., &amp; </a:t>
            </a:r>
            <a:r>
              <a:rPr lang="en-US" sz="1200" dirty="0" err="1" smtClean="0"/>
              <a:t>Brosz</a:t>
            </a:r>
            <a:r>
              <a:rPr lang="en-US" sz="1200" dirty="0" smtClean="0"/>
              <a:t>, D.  L. (2008). Graduated compression </a:t>
            </a:r>
            <a:r>
              <a:rPr lang="en-US" sz="1200" dirty="0"/>
              <a:t>s</a:t>
            </a:r>
            <a:r>
              <a:rPr lang="en-US" sz="1200" dirty="0" smtClean="0"/>
              <a:t>tockings in hospitalized postoperative patients:                                                      	Correctness of usage and site. </a:t>
            </a:r>
            <a:r>
              <a:rPr lang="en-US" sz="1200" i="1" dirty="0" smtClean="0"/>
              <a:t>American </a:t>
            </a:r>
            <a:r>
              <a:rPr lang="en-US" sz="1200" i="1" dirty="0"/>
              <a:t>Journal of </a:t>
            </a:r>
            <a:r>
              <a:rPr lang="en-US" sz="1200" i="1" dirty="0" smtClean="0"/>
              <a:t>Nursing</a:t>
            </a:r>
            <a:r>
              <a:rPr lang="en-US" sz="1200" dirty="0" smtClean="0"/>
              <a:t>, </a:t>
            </a:r>
            <a:r>
              <a:rPr lang="en-US" sz="1200" i="1" dirty="0" smtClean="0"/>
              <a:t>108</a:t>
            </a:r>
            <a:r>
              <a:rPr lang="en-US" sz="1200" dirty="0" smtClean="0"/>
              <a:t>(9), 40-51.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196314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953000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Compression stockings “should be removed at least once every 12 hours” to assess for: </a:t>
            </a:r>
          </a:p>
          <a:p>
            <a:pPr lvl="1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/>
              <a:t>C</a:t>
            </a:r>
            <a:r>
              <a:rPr lang="en-US" dirty="0" smtClean="0"/>
              <a:t>orrect fit</a:t>
            </a:r>
          </a:p>
          <a:p>
            <a:pPr lvl="1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/>
              <a:t>P</a:t>
            </a:r>
            <a:r>
              <a:rPr lang="en-US" dirty="0" smtClean="0"/>
              <a:t>roper usage </a:t>
            </a:r>
          </a:p>
          <a:p>
            <a:pPr lvl="1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/>
              <a:t>S</a:t>
            </a:r>
            <a:r>
              <a:rPr lang="en-US" dirty="0" smtClean="0"/>
              <a:t>kin integrity </a:t>
            </a:r>
          </a:p>
          <a:p>
            <a:pPr lvl="1">
              <a:buClr>
                <a:schemeClr val="accent2"/>
              </a:buClr>
              <a:buFont typeface="Arial" pitchFamily="34" charset="0"/>
              <a:buChar char="•"/>
            </a:pPr>
            <a:endParaRPr lang="en-US" sz="1100" dirty="0" smtClean="0"/>
          </a:p>
          <a:p>
            <a:pPr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This is especially important for patients with “swollen </a:t>
            </a:r>
            <a:r>
              <a:rPr lang="en-US" dirty="0"/>
              <a:t>or swelling legs, since changes in circumference can significantly change the amount of pressure exerted by the stocking and threaten tissue </a:t>
            </a:r>
            <a:r>
              <a:rPr lang="en-US" dirty="0" smtClean="0"/>
              <a:t>oxygenation.” (LOE = II)</a:t>
            </a:r>
            <a:endParaRPr lang="en-US" dirty="0"/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   </a:t>
            </a:r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	 Winslow</a:t>
            </a:r>
            <a:r>
              <a:rPr lang="en-US" sz="1200" dirty="0">
                <a:solidFill>
                  <a:prstClr val="black"/>
                </a:solidFill>
              </a:rPr>
              <a:t>, E. H., &amp; </a:t>
            </a:r>
            <a:r>
              <a:rPr lang="en-US" sz="1200" dirty="0" err="1">
                <a:solidFill>
                  <a:prstClr val="black"/>
                </a:solidFill>
              </a:rPr>
              <a:t>Brosz</a:t>
            </a:r>
            <a:r>
              <a:rPr lang="en-US" sz="1200" dirty="0">
                <a:solidFill>
                  <a:prstClr val="black"/>
                </a:solidFill>
              </a:rPr>
              <a:t>, D.  L. (2008). Graduated compression stockings in hospitalized postoperative patients: </a:t>
            </a:r>
            <a:r>
              <a:rPr lang="en-US" sz="1200" dirty="0" smtClean="0">
                <a:solidFill>
                  <a:prstClr val="black"/>
                </a:solidFill>
              </a:rPr>
              <a:t>                          </a:t>
            </a:r>
          </a:p>
          <a:p>
            <a:pPr marL="82296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	 </a:t>
            </a:r>
            <a:r>
              <a:rPr lang="en-US" sz="1200" dirty="0" smtClean="0">
                <a:solidFill>
                  <a:prstClr val="black"/>
                </a:solidFill>
              </a:rPr>
              <a:t>          Correctness </a:t>
            </a:r>
            <a:r>
              <a:rPr lang="en-US" sz="1200" dirty="0">
                <a:solidFill>
                  <a:prstClr val="black"/>
                </a:solidFill>
              </a:rPr>
              <a:t>of usage and site. </a:t>
            </a:r>
            <a:r>
              <a:rPr lang="en-US" sz="1200" i="1" dirty="0">
                <a:solidFill>
                  <a:prstClr val="black"/>
                </a:solidFill>
              </a:rPr>
              <a:t>American Journal of </a:t>
            </a:r>
            <a:r>
              <a:rPr lang="en-US" sz="1200" i="1" dirty="0" smtClean="0">
                <a:solidFill>
                  <a:prstClr val="black"/>
                </a:solidFill>
              </a:rPr>
              <a:t>Nursing</a:t>
            </a:r>
            <a:r>
              <a:rPr lang="en-US" sz="1200" dirty="0">
                <a:solidFill>
                  <a:prstClr val="black"/>
                </a:solidFill>
              </a:rPr>
              <a:t>, </a:t>
            </a:r>
            <a:r>
              <a:rPr lang="en-US" sz="1200" i="1" dirty="0">
                <a:solidFill>
                  <a:prstClr val="black"/>
                </a:solidFill>
              </a:rPr>
              <a:t>108</a:t>
            </a:r>
            <a:r>
              <a:rPr lang="en-US" sz="1200" dirty="0">
                <a:solidFill>
                  <a:prstClr val="black"/>
                </a:solidFill>
              </a:rPr>
              <a:t>(9), 40-51</a:t>
            </a:r>
            <a:r>
              <a:rPr lang="en-US" sz="1200" dirty="0" smtClean="0">
                <a:solidFill>
                  <a:prstClr val="black"/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010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POSSIBLY 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pPr>
              <a:buClr>
                <a:schemeClr val="accent2"/>
              </a:buClr>
              <a:buFont typeface="Arial" pitchFamily="34" charset="0"/>
              <a:buChar char="•"/>
            </a:pPr>
            <a:r>
              <a:rPr lang="en-US" dirty="0" smtClean="0"/>
              <a:t>It is recommended to switch from thigh-length to knee-length stockings for non-compliant patients. </a:t>
            </a:r>
          </a:p>
          <a:p>
            <a:pPr lvl="1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 smtClean="0"/>
              <a:t>“(P)</a:t>
            </a:r>
            <a:r>
              <a:rPr lang="en-US" dirty="0" err="1" smtClean="0"/>
              <a:t>atients</a:t>
            </a:r>
            <a:r>
              <a:rPr lang="en-US" dirty="0" smtClean="0"/>
              <a:t> who had worn both lengths found the knee-length stockings more tolerable; the knee-length stockings were also easier to put on and less expensive than the thigh-length stockings.” (LOE = II)</a:t>
            </a:r>
            <a:endParaRPr lang="en-US" dirty="0"/>
          </a:p>
          <a:p>
            <a:endParaRPr lang="en-US" dirty="0" smtClean="0"/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	</a:t>
            </a:r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	 </a:t>
            </a:r>
            <a:r>
              <a:rPr lang="en-US" sz="1200" dirty="0">
                <a:solidFill>
                  <a:prstClr val="black"/>
                </a:solidFill>
              </a:rPr>
              <a:t>Winslow, E. H., &amp; </a:t>
            </a:r>
            <a:r>
              <a:rPr lang="en-US" sz="1200" dirty="0" err="1">
                <a:solidFill>
                  <a:prstClr val="black"/>
                </a:solidFill>
              </a:rPr>
              <a:t>Brosz</a:t>
            </a:r>
            <a:r>
              <a:rPr lang="en-US" sz="1200" dirty="0">
                <a:solidFill>
                  <a:prstClr val="black"/>
                </a:solidFill>
              </a:rPr>
              <a:t>, D.  L. (2008). Graduated compression stockings in hospitalized postoperative patients:                                                      	</a:t>
            </a:r>
            <a:r>
              <a:rPr lang="en-US" sz="1200" dirty="0" smtClean="0">
                <a:solidFill>
                  <a:prstClr val="black"/>
                </a:solidFill>
              </a:rPr>
              <a:t>        Correctness </a:t>
            </a:r>
            <a:r>
              <a:rPr lang="en-US" sz="1200" dirty="0">
                <a:solidFill>
                  <a:prstClr val="black"/>
                </a:solidFill>
              </a:rPr>
              <a:t>of usage and site. </a:t>
            </a:r>
            <a:r>
              <a:rPr lang="en-US" sz="1200" i="1" dirty="0">
                <a:solidFill>
                  <a:prstClr val="black"/>
                </a:solidFill>
              </a:rPr>
              <a:t>American Journal of Nursing</a:t>
            </a:r>
            <a:r>
              <a:rPr lang="en-US" sz="1200" dirty="0">
                <a:solidFill>
                  <a:prstClr val="black"/>
                </a:solidFill>
              </a:rPr>
              <a:t>, </a:t>
            </a:r>
            <a:r>
              <a:rPr lang="en-US" sz="1200" i="1" dirty="0">
                <a:solidFill>
                  <a:prstClr val="black"/>
                </a:solidFill>
              </a:rPr>
              <a:t>108</a:t>
            </a:r>
            <a:r>
              <a:rPr lang="en-US" sz="1200" dirty="0">
                <a:solidFill>
                  <a:prstClr val="black"/>
                </a:solidFill>
              </a:rPr>
              <a:t>(9), 40-51.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00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NOT 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905000"/>
            <a:ext cx="7498080" cy="4343400"/>
          </a:xfrm>
        </p:spPr>
        <p:txBody>
          <a:bodyPr>
            <a:normAutofit fontScale="92500"/>
          </a:bodyPr>
          <a:lstStyle/>
          <a:p>
            <a:pPr>
              <a:buClr>
                <a:schemeClr val="accent2"/>
              </a:buClr>
            </a:pPr>
            <a:r>
              <a:rPr lang="en-US" dirty="0" smtClean="0"/>
              <a:t>Some of the most common usage problems of compression stockings include:</a:t>
            </a:r>
            <a:r>
              <a:rPr lang="en-US" sz="3500" dirty="0" smtClean="0"/>
              <a:t> </a:t>
            </a:r>
          </a:p>
          <a:p>
            <a:pPr lvl="1">
              <a:buClr>
                <a:schemeClr val="accent2"/>
              </a:buClr>
            </a:pPr>
            <a:r>
              <a:rPr lang="en-US" sz="2900" dirty="0" smtClean="0"/>
              <a:t>Being rolled down</a:t>
            </a:r>
          </a:p>
          <a:p>
            <a:pPr lvl="1">
              <a:buClr>
                <a:schemeClr val="accent2"/>
              </a:buClr>
            </a:pPr>
            <a:r>
              <a:rPr lang="en-US" sz="2900" dirty="0" smtClean="0"/>
              <a:t>Binding</a:t>
            </a:r>
          </a:p>
          <a:p>
            <a:pPr lvl="1">
              <a:buClr>
                <a:schemeClr val="accent2"/>
              </a:buClr>
            </a:pPr>
            <a:r>
              <a:rPr lang="en-US" sz="2900" dirty="0" smtClean="0"/>
              <a:t>Wrinkled</a:t>
            </a:r>
          </a:p>
          <a:p>
            <a:pPr lvl="1">
              <a:buClr>
                <a:schemeClr val="accent2"/>
              </a:buClr>
            </a:pPr>
            <a:r>
              <a:rPr lang="en-US" sz="2900" dirty="0"/>
              <a:t>L</a:t>
            </a:r>
            <a:r>
              <a:rPr lang="en-US" sz="2900" dirty="0" smtClean="0"/>
              <a:t>oose (LOE = II)</a:t>
            </a:r>
            <a:endParaRPr lang="en-US" sz="2900" dirty="0"/>
          </a:p>
          <a:p>
            <a:pPr marL="82296" indent="0">
              <a:buNone/>
            </a:pPr>
            <a:endParaRPr lang="en-US" sz="1200" dirty="0">
              <a:solidFill>
                <a:prstClr val="black"/>
              </a:solidFill>
            </a:endParaRPr>
          </a:p>
          <a:p>
            <a:pPr marL="82296" indent="0">
              <a:buNone/>
            </a:pPr>
            <a:endParaRPr lang="en-US" sz="12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endParaRPr lang="en-US" sz="12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	</a:t>
            </a:r>
            <a:r>
              <a:rPr lang="en-US" sz="1000" dirty="0" smtClean="0">
                <a:solidFill>
                  <a:prstClr val="black"/>
                </a:solidFill>
              </a:rPr>
              <a:t>Winslow</a:t>
            </a:r>
            <a:r>
              <a:rPr lang="en-US" sz="1000" dirty="0">
                <a:solidFill>
                  <a:prstClr val="black"/>
                </a:solidFill>
              </a:rPr>
              <a:t>, E. H., &amp; </a:t>
            </a:r>
            <a:r>
              <a:rPr lang="en-US" sz="1000" dirty="0" err="1">
                <a:solidFill>
                  <a:prstClr val="black"/>
                </a:solidFill>
              </a:rPr>
              <a:t>Brosz</a:t>
            </a:r>
            <a:r>
              <a:rPr lang="en-US" sz="1000" dirty="0">
                <a:solidFill>
                  <a:prstClr val="black"/>
                </a:solidFill>
              </a:rPr>
              <a:t>, D.  L. (2008). Graduated compression stockings in hospitalized postoperative </a:t>
            </a:r>
            <a:r>
              <a:rPr lang="en-US" sz="1000" dirty="0" smtClean="0">
                <a:solidFill>
                  <a:prstClr val="black"/>
                </a:solidFill>
              </a:rPr>
              <a:t>	   	           	         patients</a:t>
            </a:r>
            <a:r>
              <a:rPr lang="en-US" sz="1000" dirty="0">
                <a:solidFill>
                  <a:prstClr val="black"/>
                </a:solidFill>
              </a:rPr>
              <a:t>: </a:t>
            </a:r>
            <a:r>
              <a:rPr lang="en-US" sz="1000" dirty="0" smtClean="0">
                <a:solidFill>
                  <a:prstClr val="black"/>
                </a:solidFill>
              </a:rPr>
              <a:t>Correctness </a:t>
            </a:r>
            <a:r>
              <a:rPr lang="en-US" sz="1000" dirty="0">
                <a:solidFill>
                  <a:prstClr val="black"/>
                </a:solidFill>
              </a:rPr>
              <a:t>of usage and site. </a:t>
            </a:r>
            <a:r>
              <a:rPr lang="en-US" sz="1000" i="1" dirty="0">
                <a:solidFill>
                  <a:prstClr val="black"/>
                </a:solidFill>
              </a:rPr>
              <a:t>American Journal of Nursing</a:t>
            </a:r>
            <a:r>
              <a:rPr lang="en-US" sz="1000" dirty="0">
                <a:solidFill>
                  <a:prstClr val="black"/>
                </a:solidFill>
              </a:rPr>
              <a:t>, </a:t>
            </a:r>
            <a:r>
              <a:rPr lang="en-US" sz="1000" i="1" dirty="0">
                <a:solidFill>
                  <a:prstClr val="black"/>
                </a:solidFill>
              </a:rPr>
              <a:t>108</a:t>
            </a:r>
            <a:r>
              <a:rPr lang="en-US" sz="1000" dirty="0">
                <a:solidFill>
                  <a:prstClr val="black"/>
                </a:solidFill>
              </a:rPr>
              <a:t>(9), 40-51</a:t>
            </a:r>
            <a:r>
              <a:rPr lang="en-US" sz="1400" dirty="0">
                <a:solidFill>
                  <a:prstClr val="black"/>
                </a:solidFill>
              </a:rPr>
              <a:t>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729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POSSIBLY HARMFUL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>
              <a:buClr>
                <a:schemeClr val="accent2"/>
              </a:buClr>
            </a:pPr>
            <a:r>
              <a:rPr lang="en-US" sz="3000" dirty="0" smtClean="0"/>
              <a:t>Incorrect Sizing</a:t>
            </a:r>
          </a:p>
          <a:p>
            <a:pPr lvl="1">
              <a:buClr>
                <a:schemeClr val="accent2"/>
              </a:buClr>
            </a:pPr>
            <a:r>
              <a:rPr lang="en-US" sz="2700" dirty="0" smtClean="0"/>
              <a:t>Use of thigh-length stocking for patients whose thigh circumference is greater than 25”</a:t>
            </a:r>
          </a:p>
          <a:p>
            <a:pPr lvl="1">
              <a:buClr>
                <a:schemeClr val="accent2"/>
              </a:buClr>
            </a:pPr>
            <a:r>
              <a:rPr lang="en-US" sz="2700" dirty="0" smtClean="0"/>
              <a:t>“Most of those who were wearing incorrectly sized stockings had been given a larger size than they should have.”</a:t>
            </a:r>
            <a:r>
              <a:rPr lang="en-US" sz="3500" dirty="0" smtClean="0"/>
              <a:t> </a:t>
            </a:r>
            <a:r>
              <a:rPr lang="en-US" sz="2700" dirty="0" smtClean="0"/>
              <a:t>(LOE = II)</a:t>
            </a:r>
          </a:p>
          <a:p>
            <a:pPr marL="82296" indent="0">
              <a:buNone/>
            </a:pPr>
            <a:r>
              <a:rPr lang="en-US" sz="2300" dirty="0" smtClean="0">
                <a:solidFill>
                  <a:prstClr val="black"/>
                </a:solidFill>
              </a:rPr>
              <a:t> </a:t>
            </a:r>
            <a:r>
              <a:rPr lang="en-US" sz="2300" dirty="0">
                <a:solidFill>
                  <a:prstClr val="black"/>
                </a:solidFill>
              </a:rPr>
              <a:t>	</a:t>
            </a:r>
          </a:p>
          <a:p>
            <a:pPr marL="82296" indent="0">
              <a:buNone/>
            </a:pPr>
            <a:endParaRPr lang="en-US" sz="9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endParaRPr lang="en-US" sz="900" dirty="0">
              <a:solidFill>
                <a:prstClr val="black"/>
              </a:solidFill>
            </a:endParaRPr>
          </a:p>
          <a:p>
            <a:pPr marL="82296" indent="0">
              <a:buNone/>
            </a:pPr>
            <a:r>
              <a:rPr lang="en-US" sz="900" dirty="0" smtClean="0">
                <a:solidFill>
                  <a:prstClr val="black"/>
                </a:solidFill>
              </a:rPr>
              <a:t>	Winslow</a:t>
            </a:r>
            <a:r>
              <a:rPr lang="en-US" sz="900" dirty="0">
                <a:solidFill>
                  <a:prstClr val="black"/>
                </a:solidFill>
              </a:rPr>
              <a:t>, E. H., &amp; </a:t>
            </a:r>
            <a:r>
              <a:rPr lang="en-US" sz="900" dirty="0" err="1">
                <a:solidFill>
                  <a:prstClr val="black"/>
                </a:solidFill>
              </a:rPr>
              <a:t>Brosz</a:t>
            </a:r>
            <a:r>
              <a:rPr lang="en-US" sz="900" dirty="0">
                <a:solidFill>
                  <a:prstClr val="black"/>
                </a:solidFill>
              </a:rPr>
              <a:t>, D.  L. (2008). Graduated compression stockings in hospitalized postoperative patients:   </a:t>
            </a:r>
            <a:r>
              <a:rPr lang="en-US" sz="900" dirty="0" smtClean="0">
                <a:solidFill>
                  <a:prstClr val="black"/>
                </a:solidFill>
              </a:rPr>
              <a:t>Correctness </a:t>
            </a:r>
            <a:r>
              <a:rPr lang="en-US" sz="900" dirty="0">
                <a:solidFill>
                  <a:prstClr val="black"/>
                </a:solidFill>
              </a:rPr>
              <a:t>of usage </a:t>
            </a:r>
            <a:r>
              <a:rPr lang="en-US" sz="900" dirty="0" smtClean="0">
                <a:solidFill>
                  <a:prstClr val="black"/>
                </a:solidFill>
              </a:rPr>
              <a:t>	                     	             and </a:t>
            </a:r>
            <a:r>
              <a:rPr lang="en-US" sz="900" dirty="0">
                <a:solidFill>
                  <a:prstClr val="black"/>
                </a:solidFill>
              </a:rPr>
              <a:t>site. </a:t>
            </a:r>
            <a:r>
              <a:rPr lang="en-US" sz="900" i="1" dirty="0">
                <a:solidFill>
                  <a:prstClr val="black"/>
                </a:solidFill>
              </a:rPr>
              <a:t>American Journal of Nursing</a:t>
            </a:r>
            <a:r>
              <a:rPr lang="en-US" sz="900" dirty="0">
                <a:solidFill>
                  <a:prstClr val="black"/>
                </a:solidFill>
              </a:rPr>
              <a:t>, </a:t>
            </a:r>
            <a:r>
              <a:rPr lang="en-US" sz="900" i="1" dirty="0">
                <a:solidFill>
                  <a:prstClr val="black"/>
                </a:solidFill>
              </a:rPr>
              <a:t>108</a:t>
            </a:r>
            <a:r>
              <a:rPr lang="en-US" sz="900" dirty="0">
                <a:solidFill>
                  <a:prstClr val="black"/>
                </a:solidFill>
              </a:rPr>
              <a:t>(9), 40-51. 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82390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LEVEL OF EVIDENCE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876800"/>
          </a:xfrm>
        </p:spPr>
        <p:txBody>
          <a:bodyPr>
            <a:normAutofit lnSpcReduction="10000"/>
          </a:bodyPr>
          <a:lstStyle/>
          <a:p>
            <a:pPr>
              <a:buClr>
                <a:srgbClr val="D2610C"/>
              </a:buClr>
              <a:buFont typeface="Arial" pitchFamily="34" charset="0"/>
              <a:buChar char="•"/>
            </a:pPr>
            <a:r>
              <a:rPr lang="en-US" sz="2400" dirty="0" smtClean="0"/>
              <a:t>Level 1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Randomized controlled trial, systematic review or meta-analysis</a:t>
            </a:r>
          </a:p>
          <a:p>
            <a:pPr>
              <a:buClr>
                <a:srgbClr val="D2610C"/>
              </a:buClr>
              <a:buFont typeface="Arial" pitchFamily="34" charset="0"/>
              <a:buChar char="•"/>
            </a:pPr>
            <a:r>
              <a:rPr lang="en-US" sz="2400" dirty="0" smtClean="0"/>
              <a:t>Level II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Other studies, such as quasi-experimental, correlational, 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/>
              <a:t> </a:t>
            </a:r>
            <a:r>
              <a:rPr lang="en-US" sz="2000" dirty="0" smtClean="0"/>
              <a:t>  descriptive, survey, evaluation, and qualitative</a:t>
            </a:r>
          </a:p>
          <a:p>
            <a:pPr>
              <a:buClr>
                <a:srgbClr val="D2610C"/>
              </a:buClr>
              <a:buFont typeface="Arial" pitchFamily="34" charset="0"/>
              <a:buChar char="•"/>
            </a:pPr>
            <a:r>
              <a:rPr lang="en-US" sz="2400" dirty="0" smtClean="0"/>
              <a:t>Level III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Expert opinions or consensus statements</a:t>
            </a:r>
          </a:p>
          <a:p>
            <a:pPr>
              <a:buClr>
                <a:srgbClr val="D2610C"/>
              </a:buClr>
              <a:buFont typeface="Arial" pitchFamily="34" charset="0"/>
              <a:buChar char="•"/>
            </a:pPr>
            <a:r>
              <a:rPr lang="en-US" sz="2400" dirty="0" smtClean="0"/>
              <a:t>Level IV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Case reports and low-levels case-control and cohort studies</a:t>
            </a:r>
          </a:p>
          <a:p>
            <a:pPr>
              <a:buClr>
                <a:srgbClr val="D2610C"/>
              </a:buClr>
              <a:buFont typeface="Arial" pitchFamily="34" charset="0"/>
              <a:buChar char="•"/>
            </a:pPr>
            <a:r>
              <a:rPr lang="en-US" sz="2400" dirty="0" smtClean="0"/>
              <a:t>Level V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Expert opinion or consensus based on experience</a:t>
            </a:r>
          </a:p>
          <a:p>
            <a:pPr marL="402336" lvl="1" indent="0">
              <a:buNone/>
            </a:pPr>
            <a:endParaRPr lang="en-US" sz="900" dirty="0"/>
          </a:p>
          <a:p>
            <a:pPr marL="402336" lvl="1" indent="0">
              <a:buNone/>
            </a:pPr>
            <a:r>
              <a:rPr lang="en-US" sz="1200" dirty="0" smtClean="0"/>
              <a:t>National Council of State Boards of Nursing. (April 2006). Systematic review of studies of nursing education 	outcomes: An evolving review. Retrieved March 1, 2009 from</a:t>
            </a:r>
            <a:r>
              <a:rPr lang="en-US" sz="1200" dirty="0" smtClean="0">
                <a:solidFill>
                  <a:schemeClr val="accent5"/>
                </a:solidFill>
              </a:rPr>
              <a:t> </a:t>
            </a:r>
            <a:r>
              <a:rPr lang="en-US" sz="12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  <a:hlinkClick r:id="rId2"/>
              </a:rPr>
              <a:t>www.ncsbn.org/Final_Sys_review</a:t>
            </a:r>
            <a:r>
              <a:rPr lang="en-US" sz="12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. 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54170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SUMMARY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76400"/>
            <a:ext cx="7498080" cy="4572000"/>
          </a:xfrm>
        </p:spPr>
        <p:txBody>
          <a:bodyPr>
            <a:normAutofit fontScale="92500" lnSpcReduction="10000"/>
          </a:bodyPr>
          <a:lstStyle/>
          <a:p>
            <a:pPr marL="82296" indent="0" algn="ctr">
              <a:buNone/>
            </a:pPr>
            <a:r>
              <a:rPr lang="en-US" dirty="0" smtClean="0"/>
              <a:t>“RNs should work with physicians and NPs to ensure that knee-length rather than thigh-</a:t>
            </a:r>
            <a:r>
              <a:rPr lang="en-US" dirty="0"/>
              <a:t>l</a:t>
            </a:r>
            <a:r>
              <a:rPr lang="en-US" dirty="0" smtClean="0"/>
              <a:t>ength stockings are prescribed.”</a:t>
            </a:r>
          </a:p>
          <a:p>
            <a:pPr marL="82296" indent="0" algn="ctr">
              <a:buNone/>
            </a:pPr>
            <a:endParaRPr lang="en-US" dirty="0" smtClean="0"/>
          </a:p>
          <a:p>
            <a:pPr marL="82296" indent="0" algn="ctr">
              <a:buNone/>
            </a:pPr>
            <a:r>
              <a:rPr lang="en-US" dirty="0" smtClean="0"/>
              <a:t>Evidence supports that knee-length stockings are less likely to have “improper usage, incorrect size, discomfort, and skin problems among patients” when compared to </a:t>
            </a:r>
            <a:r>
              <a:rPr lang="en-US" dirty="0" smtClean="0"/>
              <a:t>thigh-length </a:t>
            </a:r>
            <a:r>
              <a:rPr lang="en-US" dirty="0" smtClean="0"/>
              <a:t>stockings. </a:t>
            </a:r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 </a:t>
            </a:r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	Winslow</a:t>
            </a:r>
            <a:r>
              <a:rPr lang="en-US" sz="1200" dirty="0">
                <a:solidFill>
                  <a:prstClr val="black"/>
                </a:solidFill>
              </a:rPr>
              <a:t>, E. H., &amp; </a:t>
            </a:r>
            <a:r>
              <a:rPr lang="en-US" sz="1200" dirty="0" err="1">
                <a:solidFill>
                  <a:prstClr val="black"/>
                </a:solidFill>
              </a:rPr>
              <a:t>Brosz</a:t>
            </a:r>
            <a:r>
              <a:rPr lang="en-US" sz="1200" dirty="0">
                <a:solidFill>
                  <a:prstClr val="black"/>
                </a:solidFill>
              </a:rPr>
              <a:t>, D.  L. (2008). Graduated compression stockings in hospitalized postoperative patients:                                                      	</a:t>
            </a:r>
            <a:r>
              <a:rPr lang="en-US" sz="1200" dirty="0" smtClean="0">
                <a:solidFill>
                  <a:prstClr val="black"/>
                </a:solidFill>
              </a:rPr>
              <a:t>      Correctness </a:t>
            </a:r>
            <a:r>
              <a:rPr lang="en-US" sz="1200" dirty="0">
                <a:solidFill>
                  <a:prstClr val="black"/>
                </a:solidFill>
              </a:rPr>
              <a:t>of usage and site. </a:t>
            </a:r>
            <a:r>
              <a:rPr lang="en-US" sz="1200" i="1" dirty="0">
                <a:solidFill>
                  <a:prstClr val="black"/>
                </a:solidFill>
              </a:rPr>
              <a:t>American Journal of Nursing</a:t>
            </a:r>
            <a:r>
              <a:rPr lang="en-US" sz="1200" dirty="0">
                <a:solidFill>
                  <a:prstClr val="black"/>
                </a:solidFill>
              </a:rPr>
              <a:t>, </a:t>
            </a:r>
            <a:r>
              <a:rPr lang="en-US" sz="1200" i="1" dirty="0">
                <a:solidFill>
                  <a:prstClr val="black"/>
                </a:solidFill>
              </a:rPr>
              <a:t>108</a:t>
            </a:r>
            <a:r>
              <a:rPr lang="en-US" sz="1200" dirty="0">
                <a:solidFill>
                  <a:prstClr val="black"/>
                </a:solidFill>
              </a:rPr>
              <a:t>(9), 40-51.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82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239</TotalTime>
  <Words>435</Words>
  <Application>Microsoft Office PowerPoint</Application>
  <PresentationFormat>On-screen Show (4:3)</PresentationFormat>
  <Paragraphs>71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Tammy L. Duncil, SN, FRMC Andrea M. Flewelling, SN, FRMC</vt:lpstr>
      <vt:lpstr>INTRODUCTION</vt:lpstr>
      <vt:lpstr>DEFINITION</vt:lpstr>
      <vt:lpstr>EFFECTIVE</vt:lpstr>
      <vt:lpstr>POSSIBLY EFFECTIVE</vt:lpstr>
      <vt:lpstr>NOT EFFECTIVE</vt:lpstr>
      <vt:lpstr>POSSIBLY HARMFUL</vt:lpstr>
      <vt:lpstr>LEVEL OF EVIDENCE</vt:lpstr>
      <vt:lpstr>SUMMARY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Owner</dc:creator>
  <cp:lastModifiedBy>Owner</cp:lastModifiedBy>
  <cp:revision>40</cp:revision>
  <dcterms:created xsi:type="dcterms:W3CDTF">2012-03-20T14:14:21Z</dcterms:created>
  <dcterms:modified xsi:type="dcterms:W3CDTF">2012-03-23T18:01:36Z</dcterms:modified>
</cp:coreProperties>
</file>