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>
        <p:scale>
          <a:sx n="80" d="100"/>
          <a:sy n="80" d="100"/>
        </p:scale>
        <p:origin x="-1074" y="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95DEDC-86E5-4328-A464-907EB6D6C0DF}" type="datetimeFigureOut">
              <a:rPr lang="en-US" smtClean="0"/>
              <a:t>3/23/2012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Tammy L. </a:t>
            </a:r>
            <a:r>
              <a:rPr lang="en-US" dirty="0" err="1" smtClean="0"/>
              <a:t>Duncil</a:t>
            </a:r>
            <a:r>
              <a:rPr lang="en-US" dirty="0" smtClean="0"/>
              <a:t>, RN, SN</a:t>
            </a:r>
            <a:br>
              <a:rPr lang="en-US" dirty="0" smtClean="0"/>
            </a:br>
            <a:r>
              <a:rPr lang="en-US" dirty="0" smtClean="0"/>
              <a:t>Andrea M. Flewelling, RN, SN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850064"/>
            <a:ext cx="8001000" cy="4550736"/>
          </a:xfrm>
        </p:spPr>
        <p:txBody>
          <a:bodyPr>
            <a:noAutofit/>
          </a:bodyPr>
          <a:lstStyle/>
          <a:p>
            <a:r>
              <a:rPr lang="en-US" sz="9000" dirty="0" smtClean="0"/>
              <a:t>GRADUATED COMPRESSION STOCKINGS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243434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INTRODUCTION</a:t>
            </a:r>
            <a:endParaRPr lang="en-US" sz="4800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Graduated compression stockings are used incorrectly in nearly 30% of patients, and are sized incorrectly in over 25% of all patients.  </a:t>
            </a:r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20% of patients are lacking in education about graduated compression stockings that is lacking in use, and purpose……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DEFINITION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600" dirty="0" smtClean="0"/>
              <a:t>“Graduated Compression Stockings are not ordinary elastic support stockings.” They were developed to produce “the optimal amount of graduated compression for promoting blood flow and reducing the risk of thrombosis.”</a:t>
            </a:r>
          </a:p>
          <a:p>
            <a:pPr algn="ctr">
              <a:buClr>
                <a:schemeClr val="accent2"/>
              </a:buClr>
              <a:buFont typeface="Courier New" pitchFamily="49" charset="0"/>
              <a:buChar char="o"/>
            </a:pPr>
            <a:endParaRPr lang="en-US" sz="1200" dirty="0" smtClean="0"/>
          </a:p>
          <a:p>
            <a:pPr marL="82296" indent="0">
              <a:buClr>
                <a:schemeClr val="accent2"/>
              </a:buClr>
              <a:buNone/>
            </a:pPr>
            <a:r>
              <a:rPr lang="en-US" sz="1200" dirty="0" smtClean="0"/>
              <a:t>       Winslow, E. H., &amp; </a:t>
            </a:r>
            <a:r>
              <a:rPr lang="en-US" sz="1200" dirty="0" err="1" smtClean="0"/>
              <a:t>Brosz</a:t>
            </a:r>
            <a:r>
              <a:rPr lang="en-US" sz="1200" dirty="0" smtClean="0"/>
              <a:t>, D.  L. (2008). Graduated compression </a:t>
            </a:r>
            <a:r>
              <a:rPr lang="en-US" sz="1200" dirty="0"/>
              <a:t>s</a:t>
            </a:r>
            <a:r>
              <a:rPr lang="en-US" sz="1200" dirty="0" smtClean="0"/>
              <a:t>tockings in hospitalized postoperative patients:                                                      	Correctness of usage and site. </a:t>
            </a:r>
            <a:r>
              <a:rPr lang="en-US" sz="1200" i="1" dirty="0" smtClean="0"/>
              <a:t>American </a:t>
            </a:r>
            <a:r>
              <a:rPr lang="en-US" sz="1200" i="1" dirty="0"/>
              <a:t>Journal of </a:t>
            </a:r>
            <a:r>
              <a:rPr lang="en-US" sz="1200" i="1" dirty="0" smtClean="0"/>
              <a:t>Nursing</a:t>
            </a:r>
            <a:r>
              <a:rPr lang="en-US" sz="1200" dirty="0" smtClean="0"/>
              <a:t>, </a:t>
            </a:r>
            <a:r>
              <a:rPr lang="en-US" sz="1200" i="1" dirty="0" smtClean="0"/>
              <a:t>108</a:t>
            </a:r>
            <a:r>
              <a:rPr lang="en-US" sz="1200" dirty="0" smtClean="0"/>
              <a:t>(9), 40-51.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9631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Compression stockings “should be removed at least once every 12 hours” to assess for: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orrect fit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roper usage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kin integrity </a:t>
            </a:r>
          </a:p>
          <a:p>
            <a:r>
              <a:rPr lang="en-US" dirty="0" smtClean="0"/>
              <a:t>This is especially important for patients with “swollen </a:t>
            </a:r>
            <a:r>
              <a:rPr lang="en-US" dirty="0"/>
              <a:t>or swelling legs, since changes in circumference can significantly change the amount of pressure exerted by the stocking and threaten tissue oxygenation</a:t>
            </a:r>
            <a:r>
              <a:rPr lang="en-US" dirty="0" smtClean="0"/>
              <a:t>” (LOE = II)</a:t>
            </a:r>
            <a:endParaRPr lang="en-US" dirty="0"/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        </a:t>
            </a:r>
            <a:r>
              <a:rPr lang="en-US" sz="1200" dirty="0" smtClean="0">
                <a:solidFill>
                  <a:prstClr val="black"/>
                </a:solidFill>
              </a:rPr>
              <a:t>Winslow</a:t>
            </a:r>
            <a:r>
              <a:rPr lang="en-US" sz="1200" dirty="0">
                <a:solidFill>
                  <a:prstClr val="black"/>
                </a:solidFill>
              </a:rPr>
              <a:t>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</a:t>
            </a:r>
            <a:r>
              <a:rPr lang="en-US" sz="1200" dirty="0" smtClean="0">
                <a:solidFill>
                  <a:prstClr val="black"/>
                </a:solidFill>
              </a:rPr>
              <a:t>                          </a:t>
            </a: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	Correctness 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/>
              <a:t>It is recommended to switch from thigh-length to knee-length stockings for non-compliant patients. “(P)</a:t>
            </a:r>
            <a:r>
              <a:rPr lang="en-US" dirty="0" err="1" smtClean="0"/>
              <a:t>atients</a:t>
            </a:r>
            <a:r>
              <a:rPr lang="en-US" dirty="0" smtClean="0"/>
              <a:t> who had worn both lengths found the knee-length stockings more tolerable; the knee-length stockings were also easier to put on and less expensive than the thigh-length stockings.” (LOE = II)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 </a:t>
            </a:r>
            <a:r>
              <a:rPr lang="en-US" sz="1200" dirty="0">
                <a:solidFill>
                  <a:prstClr val="black"/>
                </a:solidFill>
              </a:rPr>
              <a:t>Winslow,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</a:t>
            </a:r>
            <a:r>
              <a:rPr lang="en-US" sz="1200" dirty="0" smtClean="0">
                <a:solidFill>
                  <a:prstClr val="black"/>
                </a:solidFill>
              </a:rPr>
              <a:t>        Correctness </a:t>
            </a:r>
            <a:r>
              <a:rPr lang="en-US" sz="1200" dirty="0">
                <a:solidFill>
                  <a:prstClr val="black"/>
                </a:solidFill>
              </a:rPr>
              <a:t>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04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NOT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6700" dirty="0"/>
              <a:t>Incorrect Sizing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6700" dirty="0" smtClean="0"/>
              <a:t>Correct measuring of the leg should be done per manufacture’s instructions. </a:t>
            </a:r>
            <a:r>
              <a:rPr lang="en-US" sz="6700" dirty="0"/>
              <a:t>“Most of those who were wearing incorrectly sized stockings had been given a larger size than they should have.” </a:t>
            </a:r>
            <a:r>
              <a:rPr lang="en-US" sz="6700" dirty="0" smtClean="0"/>
              <a:t>(LOE = II)</a:t>
            </a:r>
            <a:endParaRPr lang="en-US" sz="6700" dirty="0"/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endParaRPr lang="en-US" dirty="0" smtClean="0"/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	</a:t>
            </a:r>
            <a:r>
              <a:rPr lang="en-US" sz="1900" dirty="0" smtClean="0">
                <a:solidFill>
                  <a:prstClr val="black"/>
                </a:solidFill>
              </a:rPr>
              <a:t>Winslow</a:t>
            </a:r>
            <a:r>
              <a:rPr lang="en-US" sz="1900" dirty="0">
                <a:solidFill>
                  <a:prstClr val="black"/>
                </a:solidFill>
              </a:rPr>
              <a:t>, E. H., &amp; </a:t>
            </a:r>
            <a:r>
              <a:rPr lang="en-US" sz="1900" dirty="0" err="1">
                <a:solidFill>
                  <a:prstClr val="black"/>
                </a:solidFill>
              </a:rPr>
              <a:t>Brosz</a:t>
            </a:r>
            <a:r>
              <a:rPr lang="en-US" sz="1900" dirty="0">
                <a:solidFill>
                  <a:prstClr val="black"/>
                </a:solidFill>
              </a:rPr>
              <a:t>, D.  L. (2008). Graduated compression stockings in hospitalized postoperative patients: </a:t>
            </a:r>
            <a:r>
              <a:rPr lang="en-US" sz="1900" dirty="0" smtClean="0">
                <a:solidFill>
                  <a:prstClr val="black"/>
                </a:solidFill>
              </a:rPr>
              <a:t>                                            </a:t>
            </a:r>
            <a:r>
              <a:rPr lang="en-US" sz="1900" dirty="0">
                <a:solidFill>
                  <a:prstClr val="black"/>
                </a:solidFill>
              </a:rPr>
              <a:t>	</a:t>
            </a:r>
            <a:r>
              <a:rPr lang="en-US" sz="1900" dirty="0" smtClean="0">
                <a:solidFill>
                  <a:prstClr val="black"/>
                </a:solidFill>
              </a:rPr>
              <a:t>       Correctness </a:t>
            </a:r>
            <a:r>
              <a:rPr lang="en-US" sz="1900" dirty="0">
                <a:solidFill>
                  <a:prstClr val="black"/>
                </a:solidFill>
              </a:rPr>
              <a:t>of usage and site. </a:t>
            </a:r>
            <a:r>
              <a:rPr lang="en-US" sz="1900" i="1" dirty="0">
                <a:solidFill>
                  <a:prstClr val="black"/>
                </a:solidFill>
              </a:rPr>
              <a:t>American Journal of Nursing</a:t>
            </a:r>
            <a:r>
              <a:rPr lang="en-US" sz="1900" dirty="0">
                <a:solidFill>
                  <a:prstClr val="black"/>
                </a:solidFill>
              </a:rPr>
              <a:t>, </a:t>
            </a:r>
            <a:r>
              <a:rPr lang="en-US" sz="1900" i="1" dirty="0">
                <a:solidFill>
                  <a:prstClr val="black"/>
                </a:solidFill>
              </a:rPr>
              <a:t>108</a:t>
            </a:r>
            <a:r>
              <a:rPr lang="en-US" sz="1900" dirty="0">
                <a:solidFill>
                  <a:prstClr val="black"/>
                </a:solidFill>
              </a:rPr>
              <a:t>(9), 40-51. 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37296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HARMFUL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pPr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5100" dirty="0" smtClean="0"/>
              <a:t>Incorrect Sizing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5100" dirty="0" smtClean="0"/>
              <a:t>Use of thigh-length stocking for patients whose thigh circumference greater than 25”</a:t>
            </a:r>
          </a:p>
          <a:p>
            <a:pPr lvl="1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5100" dirty="0" smtClean="0"/>
              <a:t>“Most of those who were wearing incorrectly sized stockings had been given a larger size than they should have</a:t>
            </a:r>
            <a:r>
              <a:rPr lang="en-US" sz="5100" dirty="0" smtClean="0"/>
              <a:t>.” </a:t>
            </a:r>
          </a:p>
          <a:p>
            <a:pPr marL="82296" indent="0">
              <a:buNone/>
            </a:pPr>
            <a:r>
              <a:rPr lang="en-US" sz="2300" dirty="0" smtClean="0">
                <a:solidFill>
                  <a:prstClr val="black"/>
                </a:solidFill>
              </a:rPr>
              <a:t> 	</a:t>
            </a:r>
          </a:p>
          <a:p>
            <a:pPr marL="82296" indent="0">
              <a:buNone/>
            </a:pPr>
            <a:r>
              <a:rPr lang="en-US" sz="2300" dirty="0">
                <a:solidFill>
                  <a:prstClr val="black"/>
                </a:solidFill>
              </a:rPr>
              <a:t>	</a:t>
            </a:r>
            <a:r>
              <a:rPr lang="en-US" sz="1400" dirty="0" smtClean="0">
                <a:solidFill>
                  <a:prstClr val="black"/>
                </a:solidFill>
              </a:rPr>
              <a:t>Winslow</a:t>
            </a:r>
            <a:r>
              <a:rPr lang="en-US" sz="1400" dirty="0">
                <a:solidFill>
                  <a:prstClr val="black"/>
                </a:solidFill>
              </a:rPr>
              <a:t>, E. H., &amp; </a:t>
            </a:r>
            <a:r>
              <a:rPr lang="en-US" sz="1400" dirty="0" err="1">
                <a:solidFill>
                  <a:prstClr val="black"/>
                </a:solidFill>
              </a:rPr>
              <a:t>Brosz</a:t>
            </a:r>
            <a:r>
              <a:rPr lang="en-US" sz="14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</a:t>
            </a:r>
            <a:r>
              <a:rPr lang="en-US" sz="1400" dirty="0" smtClean="0">
                <a:solidFill>
                  <a:prstClr val="black"/>
                </a:solidFill>
              </a:rPr>
              <a:t>	        Correctness </a:t>
            </a:r>
            <a:r>
              <a:rPr lang="en-US" sz="1400" dirty="0">
                <a:solidFill>
                  <a:prstClr val="black"/>
                </a:solidFill>
              </a:rPr>
              <a:t>of usage and site. </a:t>
            </a:r>
            <a:r>
              <a:rPr lang="en-US" sz="1400" i="1" dirty="0">
                <a:solidFill>
                  <a:prstClr val="black"/>
                </a:solidFill>
              </a:rPr>
              <a:t>American Journal of Nursing</a:t>
            </a:r>
            <a:r>
              <a:rPr lang="en-US" sz="1400" dirty="0">
                <a:solidFill>
                  <a:prstClr val="black"/>
                </a:solidFill>
              </a:rPr>
              <a:t>, </a:t>
            </a:r>
            <a:r>
              <a:rPr lang="en-US" sz="1400" i="1" dirty="0">
                <a:solidFill>
                  <a:prstClr val="black"/>
                </a:solidFill>
              </a:rPr>
              <a:t>108</a:t>
            </a:r>
            <a:r>
              <a:rPr lang="en-US" sz="1400" dirty="0">
                <a:solidFill>
                  <a:prstClr val="black"/>
                </a:solidFill>
              </a:rPr>
              <a:t>(9), 40-51.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2390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LEVEL OF EVIDENCE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1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Randomized controlled trial, systematic review or meta-analysis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Other studies, such as quasi-experimental, correlational, 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descriptive, survey, evaluation, and qualitative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opinions or consensus statements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Case reports and low-levels case-control and cohort studies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 or consensus based on experience</a:t>
            </a:r>
          </a:p>
          <a:p>
            <a:pPr marL="402336" lvl="1" indent="0">
              <a:buNone/>
            </a:pPr>
            <a:endParaRPr lang="en-US" sz="900" dirty="0"/>
          </a:p>
          <a:p>
            <a:pPr marL="402336" lvl="1" indent="0">
              <a:buNone/>
            </a:pPr>
            <a:r>
              <a:rPr lang="en-US" sz="1200" dirty="0" smtClean="0"/>
              <a:t>National Council of State Boards of Nursing. (April 2006). Systematic review of studies of nursing education 	outcomes: An evolving review. Retrieved March 1, 2009 from</a:t>
            </a:r>
            <a:r>
              <a:rPr lang="en-US" sz="1200" dirty="0" smtClean="0">
                <a:solidFill>
                  <a:schemeClr val="accent5"/>
                </a:solidFill>
              </a:rPr>
              <a:t> 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hlinkClick r:id="rId2"/>
              </a:rPr>
              <a:t>www.ncsbn.org/Final_Sys_review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41702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SUMMARY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</a:t>
            </a:r>
            <a:endParaRPr lang="en-US" sz="1200" dirty="0" smtClean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82296" indent="0">
              <a:buNone/>
            </a:pPr>
            <a:r>
              <a:rPr lang="en-US" sz="1200" dirty="0" smtClean="0">
                <a:solidFill>
                  <a:prstClr val="black"/>
                </a:solidFill>
              </a:rPr>
              <a:t>Winslow</a:t>
            </a:r>
            <a:r>
              <a:rPr lang="en-US" sz="1200" dirty="0">
                <a:solidFill>
                  <a:prstClr val="black"/>
                </a:solidFill>
              </a:rPr>
              <a:t>, E. H., &amp; </a:t>
            </a:r>
            <a:r>
              <a:rPr lang="en-US" sz="1200" dirty="0" err="1">
                <a:solidFill>
                  <a:prstClr val="black"/>
                </a:solidFill>
              </a:rPr>
              <a:t>Brosz</a:t>
            </a:r>
            <a:r>
              <a:rPr lang="en-US" sz="1200" dirty="0">
                <a:solidFill>
                  <a:prstClr val="black"/>
                </a:solidFill>
              </a:rPr>
              <a:t>, D.  L. (2008). Graduated compression stockings in hospitalized postoperative patients:                                                      	Correctness of usage and site. </a:t>
            </a:r>
            <a:r>
              <a:rPr lang="en-US" sz="1200" i="1" dirty="0">
                <a:solidFill>
                  <a:prstClr val="black"/>
                </a:solidFill>
              </a:rPr>
              <a:t>American Journal of Nursing</a:t>
            </a:r>
            <a:r>
              <a:rPr lang="en-US" sz="1200" dirty="0">
                <a:solidFill>
                  <a:prstClr val="black"/>
                </a:solidFill>
              </a:rPr>
              <a:t>, </a:t>
            </a:r>
            <a:r>
              <a:rPr lang="en-US" sz="1200" i="1" dirty="0">
                <a:solidFill>
                  <a:prstClr val="black"/>
                </a:solidFill>
              </a:rPr>
              <a:t>108</a:t>
            </a:r>
            <a:r>
              <a:rPr lang="en-US" sz="1200" dirty="0">
                <a:solidFill>
                  <a:prstClr val="black"/>
                </a:solidFill>
              </a:rPr>
              <a:t>(9), 40-51.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24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163</TotalTime>
  <Words>447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Tammy L. Duncil, RN, SN Andrea M. Flewelling, RN, SN</vt:lpstr>
      <vt:lpstr>INTRODUCTION</vt:lpstr>
      <vt:lpstr>DEFINITION</vt:lpstr>
      <vt:lpstr>EFFECTIVE</vt:lpstr>
      <vt:lpstr>POSSIBLY EFFECTIVE</vt:lpstr>
      <vt:lpstr>NOT EFFECTIVE</vt:lpstr>
      <vt:lpstr>POSSIBLY HARMFUL</vt:lpstr>
      <vt:lpstr>LEVEL OF EVIDENCE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25</cp:revision>
  <dcterms:created xsi:type="dcterms:W3CDTF">2012-03-20T14:14:21Z</dcterms:created>
  <dcterms:modified xsi:type="dcterms:W3CDTF">2012-03-23T16:41:30Z</dcterms:modified>
</cp:coreProperties>
</file>