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7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8BCFC-52AF-4AC5-805F-C4E46A45DCF6}" type="datetimeFigureOut">
              <a:rPr lang="en-US" smtClean="0"/>
              <a:t>7/22/2012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4885A-A63E-4976-8024-F6F6381C245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8BCFC-52AF-4AC5-805F-C4E46A45DCF6}" type="datetimeFigureOut">
              <a:rPr lang="en-US" smtClean="0"/>
              <a:t>7/22/2012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4885A-A63E-4976-8024-F6F6381C24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8BCFC-52AF-4AC5-805F-C4E46A45DCF6}" type="datetimeFigureOut">
              <a:rPr lang="en-US" smtClean="0"/>
              <a:t>7/22/2012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4885A-A63E-4976-8024-F6F6381C24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8BCFC-52AF-4AC5-805F-C4E46A45DCF6}" type="datetimeFigureOut">
              <a:rPr lang="en-US" smtClean="0"/>
              <a:t>7/22/2012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4885A-A63E-4976-8024-F6F6381C245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8BCFC-52AF-4AC5-805F-C4E46A45DCF6}" type="datetimeFigureOut">
              <a:rPr lang="en-US" smtClean="0"/>
              <a:t>7/22/2012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4885A-A63E-4976-8024-F6F6381C24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8BCFC-52AF-4AC5-805F-C4E46A45DCF6}" type="datetimeFigureOut">
              <a:rPr lang="en-US" smtClean="0"/>
              <a:t>7/22/2012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4885A-A63E-4976-8024-F6F6381C245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8BCFC-52AF-4AC5-805F-C4E46A45DCF6}" type="datetimeFigureOut">
              <a:rPr lang="en-US" smtClean="0"/>
              <a:t>7/22/2012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4885A-A63E-4976-8024-F6F6381C245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8BCFC-52AF-4AC5-805F-C4E46A45DCF6}" type="datetimeFigureOut">
              <a:rPr lang="en-US" smtClean="0"/>
              <a:t>7/22/2012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4885A-A63E-4976-8024-F6F6381C24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8BCFC-52AF-4AC5-805F-C4E46A45DCF6}" type="datetimeFigureOut">
              <a:rPr lang="en-US" smtClean="0"/>
              <a:t>7/22/2012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4885A-A63E-4976-8024-F6F6381C24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8BCFC-52AF-4AC5-805F-C4E46A45DCF6}" type="datetimeFigureOut">
              <a:rPr lang="en-US" smtClean="0"/>
              <a:t>7/22/2012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4885A-A63E-4976-8024-F6F6381C24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8BCFC-52AF-4AC5-805F-C4E46A45DCF6}" type="datetimeFigureOut">
              <a:rPr lang="en-US" smtClean="0"/>
              <a:t>7/22/2012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4885A-A63E-4976-8024-F6F6381C245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B8BCFC-52AF-4AC5-805F-C4E46A45DCF6}" type="datetimeFigureOut">
              <a:rPr lang="en-US" smtClean="0"/>
              <a:t>7/22/2012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5E4885A-A63E-4976-8024-F6F6381C245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tionmaster.com/red/country/fr-france/hea-health&amp;all=1" TargetMode="External"/><Relationship Id="rId2" Type="http://schemas.openxmlformats.org/officeDocument/2006/relationships/hyperlink" Target="http://www.guardian.co.uk/news/datablog/2011/jan/24/worldwide-cancer-rates-uk-rate-drop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worldwidebreastcancer.com/" TargetMode="External"/><Relationship Id="rId5" Type="http://schemas.openxmlformats.org/officeDocument/2006/relationships/hyperlink" Target="http://www.breastcancercare.org.uk/" TargetMode="External"/><Relationship Id="rId4" Type="http://schemas.openxmlformats.org/officeDocument/2006/relationships/hyperlink" Target="http://prostatecanceruk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52800" y="5052545"/>
            <a:ext cx="4038600" cy="882119"/>
          </a:xfrm>
        </p:spPr>
        <p:txBody>
          <a:bodyPr>
            <a:norm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en-US" sz="2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 Rounded MT Bold" pitchFamily="34" charset="0"/>
              </a:rPr>
              <a:t>June Baker &amp; Libby Fannin</a:t>
            </a:r>
            <a:endParaRPr lang="en-US" sz="20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Arial Rounded MT Bold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182880" indent="0">
              <a:buNone/>
            </a:pPr>
            <a:r>
              <a:rPr lang="en-US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France: </a:t>
            </a:r>
            <a:br>
              <a:rPr lang="en-US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</a:br>
            <a:r>
              <a:rPr lang="en-US" sz="3600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B</a:t>
            </a:r>
            <a:r>
              <a:rPr lang="en-US" sz="3600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reast &amp; Prostate cancer</a:t>
            </a:r>
            <a:endParaRPr lang="en-US" sz="3600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68542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1" y="609600"/>
            <a:ext cx="7696200" cy="4315857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2800" b="0" dirty="0" smtClean="0">
                <a:solidFill>
                  <a:schemeClr val="tx1"/>
                </a:solidFill>
                <a:effectLst/>
                <a:latin typeface="Arial Rounded MT Bold" pitchFamily="34" charset="0"/>
              </a:rPr>
              <a:t>FRANCE</a:t>
            </a:r>
            <a:br>
              <a:rPr lang="en-US" sz="2800" b="0" dirty="0" smtClean="0">
                <a:solidFill>
                  <a:schemeClr val="tx1"/>
                </a:solidFill>
                <a:effectLst/>
                <a:latin typeface="Arial Rounded MT Bold" pitchFamily="34" charset="0"/>
              </a:rPr>
            </a:br>
            <a:r>
              <a:rPr lang="en-US" sz="2800" b="0" dirty="0" smtClean="0">
                <a:solidFill>
                  <a:schemeClr val="tx1"/>
                </a:solidFill>
                <a:effectLst/>
                <a:latin typeface="Arial Rounded MT Bold" pitchFamily="34" charset="0"/>
              </a:rPr>
              <a:t/>
            </a:r>
            <a:br>
              <a:rPr lang="en-US" sz="2800" b="0" dirty="0" smtClean="0">
                <a:solidFill>
                  <a:schemeClr val="tx1"/>
                </a:solidFill>
                <a:effectLst/>
                <a:latin typeface="Arial Rounded MT Bold" pitchFamily="34" charset="0"/>
              </a:rPr>
            </a:br>
            <a:r>
              <a:rPr lang="en-US" sz="2000" b="0" dirty="0">
                <a:solidFill>
                  <a:schemeClr val="tx1"/>
                </a:solidFill>
                <a:effectLst/>
                <a:latin typeface="Arial Rounded MT Bold" pitchFamily="34" charset="0"/>
              </a:rPr>
              <a:t>- </a:t>
            </a:r>
            <a:r>
              <a:rPr lang="en-US" sz="1800" b="0" dirty="0">
                <a:solidFill>
                  <a:schemeClr val="tx1"/>
                </a:solidFill>
                <a:effectLst/>
                <a:latin typeface="Arial Rounded MT Bold" pitchFamily="34" charset="0"/>
              </a:rPr>
              <a:t>Population  65,312,249 </a:t>
            </a:r>
            <a:r>
              <a:rPr lang="en-US" sz="1400" b="0" dirty="0">
                <a:solidFill>
                  <a:schemeClr val="tx1"/>
                </a:solidFill>
                <a:effectLst/>
                <a:latin typeface="Arial Rounded MT Bold" pitchFamily="34" charset="0"/>
              </a:rPr>
              <a:t>(July 2011 est.)</a:t>
            </a:r>
            <a:br>
              <a:rPr lang="en-US" sz="1400" b="0" dirty="0">
                <a:solidFill>
                  <a:schemeClr val="tx1"/>
                </a:solidFill>
                <a:effectLst/>
                <a:latin typeface="Arial Rounded MT Bold" pitchFamily="34" charset="0"/>
              </a:rPr>
            </a:br>
            <a:r>
              <a:rPr lang="en-US" sz="1800" b="0" dirty="0">
                <a:solidFill>
                  <a:schemeClr val="tx1"/>
                </a:solidFill>
                <a:effectLst/>
                <a:latin typeface="Arial Rounded MT Bold" pitchFamily="34" charset="0"/>
              </a:rPr>
              <a:t>- Median </a:t>
            </a:r>
            <a:r>
              <a:rPr lang="en-US" sz="1800" b="0" dirty="0" smtClean="0">
                <a:solidFill>
                  <a:schemeClr val="tx1"/>
                </a:solidFill>
                <a:effectLst/>
                <a:latin typeface="Arial Rounded MT Bold" pitchFamily="34" charset="0"/>
              </a:rPr>
              <a:t>age </a:t>
            </a:r>
            <a:r>
              <a:rPr lang="en-US" sz="1800" b="0" dirty="0">
                <a:solidFill>
                  <a:schemeClr val="tx1"/>
                </a:solidFill>
                <a:effectLst/>
                <a:latin typeface="Arial Rounded MT Bold" pitchFamily="34" charset="0"/>
              </a:rPr>
              <a:t>39.9 years </a:t>
            </a:r>
            <a:br>
              <a:rPr lang="en-US" sz="1800" b="0" dirty="0">
                <a:solidFill>
                  <a:schemeClr val="tx1"/>
                </a:solidFill>
                <a:effectLst/>
                <a:latin typeface="Arial Rounded MT Bold" pitchFamily="34" charset="0"/>
              </a:rPr>
            </a:br>
            <a:r>
              <a:rPr lang="en-US" sz="1800" b="0" dirty="0">
                <a:solidFill>
                  <a:schemeClr val="tx1"/>
                </a:solidFill>
                <a:effectLst/>
                <a:latin typeface="Arial Rounded MT Bold" pitchFamily="34" charset="0"/>
              </a:rPr>
              <a:t>- Birth </a:t>
            </a:r>
            <a:r>
              <a:rPr lang="en-US" sz="1800" b="0" dirty="0" smtClean="0">
                <a:solidFill>
                  <a:schemeClr val="tx1"/>
                </a:solidFill>
                <a:effectLst/>
                <a:latin typeface="Arial Rounded MT Bold" pitchFamily="34" charset="0"/>
              </a:rPr>
              <a:t>rate 12.29 </a:t>
            </a:r>
            <a:r>
              <a:rPr lang="en-US" sz="1800" b="0" dirty="0">
                <a:solidFill>
                  <a:schemeClr val="tx1"/>
                </a:solidFill>
                <a:effectLst/>
                <a:latin typeface="Arial Rounded MT Bold" pitchFamily="34" charset="0"/>
              </a:rPr>
              <a:t>births/1,000 population </a:t>
            </a:r>
            <a:r>
              <a:rPr lang="en-US" sz="1400" b="0" dirty="0">
                <a:solidFill>
                  <a:schemeClr val="tx1"/>
                </a:solidFill>
                <a:effectLst/>
                <a:latin typeface="Arial Rounded MT Bold" pitchFamily="34" charset="0"/>
              </a:rPr>
              <a:t>(2011 est.)</a:t>
            </a:r>
            <a:r>
              <a:rPr lang="en-US" sz="1800" b="0" dirty="0">
                <a:solidFill>
                  <a:schemeClr val="tx1"/>
                </a:solidFill>
                <a:effectLst/>
                <a:latin typeface="Arial Rounded MT Bold" pitchFamily="34" charset="0"/>
              </a:rPr>
              <a:t/>
            </a:r>
            <a:br>
              <a:rPr lang="en-US" sz="1800" b="0" dirty="0">
                <a:solidFill>
                  <a:schemeClr val="tx1"/>
                </a:solidFill>
                <a:effectLst/>
                <a:latin typeface="Arial Rounded MT Bold" pitchFamily="34" charset="0"/>
              </a:rPr>
            </a:br>
            <a:r>
              <a:rPr lang="en-US" sz="1800" b="0" dirty="0" smtClean="0">
                <a:solidFill>
                  <a:schemeClr val="tx1"/>
                </a:solidFill>
                <a:effectLst/>
                <a:latin typeface="Arial Rounded MT Bold" pitchFamily="34" charset="0"/>
              </a:rPr>
              <a:t>- Death rate 8.76 </a:t>
            </a:r>
            <a:r>
              <a:rPr lang="en-US" sz="1800" b="0" dirty="0">
                <a:solidFill>
                  <a:schemeClr val="tx1"/>
                </a:solidFill>
                <a:effectLst/>
                <a:latin typeface="Arial Rounded MT Bold" pitchFamily="34" charset="0"/>
              </a:rPr>
              <a:t>deaths/1,000 population </a:t>
            </a:r>
            <a:r>
              <a:rPr lang="en-US" sz="1400" b="0" dirty="0">
                <a:solidFill>
                  <a:schemeClr val="tx1"/>
                </a:solidFill>
                <a:effectLst/>
                <a:latin typeface="Arial Rounded MT Bold" pitchFamily="34" charset="0"/>
              </a:rPr>
              <a:t>(July 2011 est.)</a:t>
            </a:r>
            <a:br>
              <a:rPr lang="en-US" sz="1400" b="0" dirty="0">
                <a:solidFill>
                  <a:schemeClr val="tx1"/>
                </a:solidFill>
                <a:effectLst/>
                <a:latin typeface="Arial Rounded MT Bold" pitchFamily="34" charset="0"/>
              </a:rPr>
            </a:br>
            <a:r>
              <a:rPr lang="en-US" sz="1800" b="0" dirty="0">
                <a:solidFill>
                  <a:schemeClr val="tx1"/>
                </a:solidFill>
                <a:effectLst/>
                <a:latin typeface="Arial Rounded MT Bold" pitchFamily="34" charset="0"/>
              </a:rPr>
              <a:t>- Infant mortality </a:t>
            </a:r>
            <a:r>
              <a:rPr lang="en-US" sz="1800" b="0" dirty="0" smtClean="0">
                <a:solidFill>
                  <a:schemeClr val="tx1"/>
                </a:solidFill>
                <a:effectLst/>
                <a:latin typeface="Arial Rounded MT Bold" pitchFamily="34" charset="0"/>
              </a:rPr>
              <a:t>rate   3.29 </a:t>
            </a:r>
            <a:r>
              <a:rPr lang="en-US" sz="1800" b="0" dirty="0">
                <a:solidFill>
                  <a:schemeClr val="tx1"/>
                </a:solidFill>
                <a:effectLst/>
                <a:latin typeface="Arial Rounded MT Bold" pitchFamily="34" charset="0"/>
              </a:rPr>
              <a:t>deaths/1,000 live births </a:t>
            </a:r>
            <a:br>
              <a:rPr lang="en-US" sz="1800" b="0" dirty="0">
                <a:solidFill>
                  <a:schemeClr val="tx1"/>
                </a:solidFill>
                <a:effectLst/>
                <a:latin typeface="Arial Rounded MT Bold" pitchFamily="34" charset="0"/>
              </a:rPr>
            </a:br>
            <a:r>
              <a:rPr lang="en-US" sz="1800" b="0" dirty="0">
                <a:solidFill>
                  <a:schemeClr val="tx1"/>
                </a:solidFill>
                <a:effectLst/>
                <a:latin typeface="Arial Rounded MT Bold" pitchFamily="34" charset="0"/>
              </a:rPr>
              <a:t>- Life expectancy </a:t>
            </a:r>
            <a:r>
              <a:rPr lang="en-US" sz="1800" b="0" dirty="0" smtClean="0">
                <a:solidFill>
                  <a:schemeClr val="tx1"/>
                </a:solidFill>
                <a:effectLst/>
                <a:latin typeface="Arial Rounded MT Bold" pitchFamily="34" charset="0"/>
              </a:rPr>
              <a:t>Total </a:t>
            </a:r>
            <a:r>
              <a:rPr lang="en-US" sz="1800" b="0" dirty="0">
                <a:solidFill>
                  <a:schemeClr val="tx1"/>
                </a:solidFill>
                <a:effectLst/>
                <a:latin typeface="Arial Rounded MT Bold" pitchFamily="34" charset="0"/>
              </a:rPr>
              <a:t>population: 81.19 years </a:t>
            </a:r>
            <a:br>
              <a:rPr lang="en-US" sz="1800" b="0" dirty="0">
                <a:solidFill>
                  <a:schemeClr val="tx1"/>
                </a:solidFill>
                <a:effectLst/>
                <a:latin typeface="Arial Rounded MT Bold" pitchFamily="34" charset="0"/>
              </a:rPr>
            </a:br>
            <a:r>
              <a:rPr lang="en-US" sz="1800" b="0" dirty="0" smtClean="0">
                <a:solidFill>
                  <a:schemeClr val="tx1"/>
                </a:solidFill>
                <a:effectLst/>
                <a:latin typeface="Arial Rounded MT Bold" pitchFamily="34" charset="0"/>
              </a:rPr>
              <a:t>	      male</a:t>
            </a:r>
            <a:r>
              <a:rPr lang="en-US" sz="1800" b="0" dirty="0">
                <a:solidFill>
                  <a:schemeClr val="tx1"/>
                </a:solidFill>
                <a:effectLst/>
                <a:latin typeface="Arial Rounded MT Bold" pitchFamily="34" charset="0"/>
              </a:rPr>
              <a:t>: 78.02 years </a:t>
            </a:r>
            <a:r>
              <a:rPr lang="en-US" sz="1800" b="0" dirty="0" smtClean="0">
                <a:solidFill>
                  <a:schemeClr val="tx1"/>
                </a:solidFill>
                <a:effectLst/>
                <a:latin typeface="Arial Rounded MT Bold" pitchFamily="34" charset="0"/>
              </a:rPr>
              <a:t>	female</a:t>
            </a:r>
            <a:r>
              <a:rPr lang="en-US" sz="1800" b="0" dirty="0">
                <a:solidFill>
                  <a:schemeClr val="tx1"/>
                </a:solidFill>
                <a:effectLst/>
                <a:latin typeface="Arial Rounded MT Bold" pitchFamily="34" charset="0"/>
              </a:rPr>
              <a:t>: 84.54 years </a:t>
            </a:r>
            <a:r>
              <a:rPr lang="en-US" sz="1800" b="0" dirty="0" smtClean="0">
                <a:solidFill>
                  <a:schemeClr val="tx1"/>
                </a:solidFill>
                <a:effectLst/>
                <a:latin typeface="Arial Rounded MT Bold" pitchFamily="34" charset="0"/>
              </a:rPr>
              <a:t/>
            </a:r>
            <a:br>
              <a:rPr lang="en-US" sz="1800" b="0" dirty="0" smtClean="0">
                <a:solidFill>
                  <a:schemeClr val="tx1"/>
                </a:solidFill>
                <a:effectLst/>
                <a:latin typeface="Arial Rounded MT Bold" pitchFamily="34" charset="0"/>
              </a:rPr>
            </a:br>
            <a:r>
              <a:rPr lang="en-US" sz="1800" b="0" dirty="0" smtClean="0">
                <a:solidFill>
                  <a:schemeClr val="tx1"/>
                </a:solidFill>
                <a:effectLst/>
                <a:latin typeface="Arial Rounded MT Bold" pitchFamily="34" charset="0"/>
              </a:rPr>
              <a:t>- Religion, largely roman catholic</a:t>
            </a:r>
            <a:br>
              <a:rPr lang="en-US" sz="1800" b="0" dirty="0" smtClean="0">
                <a:solidFill>
                  <a:schemeClr val="tx1"/>
                </a:solidFill>
                <a:effectLst/>
                <a:latin typeface="Arial Rounded MT Bold" pitchFamily="34" charset="0"/>
              </a:rPr>
            </a:br>
            <a:r>
              <a:rPr lang="en-US" sz="1800" b="0" dirty="0" smtClean="0">
                <a:solidFill>
                  <a:schemeClr val="tx1"/>
                </a:solidFill>
                <a:effectLst/>
                <a:latin typeface="Arial Rounded MT Bold" pitchFamily="34" charset="0"/>
              </a:rPr>
              <a:t>- Primary Language French</a:t>
            </a:r>
            <a:br>
              <a:rPr lang="en-US" sz="1800" b="0" dirty="0" smtClean="0">
                <a:solidFill>
                  <a:schemeClr val="tx1"/>
                </a:solidFill>
                <a:effectLst/>
                <a:latin typeface="Arial Rounded MT Bold" pitchFamily="34" charset="0"/>
              </a:rPr>
            </a:br>
            <a:r>
              <a:rPr lang="en-US" sz="1400" b="0" dirty="0">
                <a:solidFill>
                  <a:schemeClr val="tx1"/>
                </a:solidFill>
                <a:effectLst/>
                <a:latin typeface="Arial Rounded MT Bold" pitchFamily="34" charset="0"/>
              </a:rPr>
              <a:t/>
            </a:r>
            <a:br>
              <a:rPr lang="en-US" sz="1400" b="0" dirty="0">
                <a:solidFill>
                  <a:schemeClr val="tx1"/>
                </a:solidFill>
                <a:effectLst/>
                <a:latin typeface="Arial Rounded MT Bold" pitchFamily="34" charset="0"/>
              </a:rPr>
            </a:br>
            <a:r>
              <a:rPr lang="en-US" sz="1400" b="0" dirty="0">
                <a:solidFill>
                  <a:schemeClr val="tx1"/>
                </a:solidFill>
                <a:effectLst/>
                <a:latin typeface="Arial Rounded MT Bold" pitchFamily="34" charset="0"/>
              </a:rPr>
              <a:t/>
            </a:r>
            <a:br>
              <a:rPr lang="en-US" sz="1400" b="0" dirty="0">
                <a:solidFill>
                  <a:schemeClr val="tx1"/>
                </a:solidFill>
                <a:effectLst/>
                <a:latin typeface="Arial Rounded MT Bold" pitchFamily="34" charset="0"/>
              </a:rPr>
            </a:br>
            <a:r>
              <a:rPr lang="en-US" sz="1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Rounded MT Bold" pitchFamily="34" charset="0"/>
              </a:rPr>
              <a:t/>
            </a:r>
            <a:br>
              <a:rPr lang="en-US" sz="1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Rounded MT Bold" pitchFamily="34" charset="0"/>
              </a:rPr>
            </a:br>
            <a:r>
              <a:rPr lang="en-US" sz="18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Rounded MT Bold" pitchFamily="34" charset="0"/>
              </a:rPr>
              <a:t/>
            </a:r>
            <a:br>
              <a:rPr lang="en-US" sz="18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Rounded MT Bold" pitchFamily="34" charset="0"/>
              </a:rPr>
            </a:br>
            <a:endParaRPr lang="en-US" sz="18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5347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817581" y="457200"/>
            <a:ext cx="7564419" cy="4468257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Health care</a:t>
            </a:r>
            <a:b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-US" sz="1400" b="0" dirty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/>
            </a:r>
            <a:br>
              <a:rPr lang="en-US" sz="1400" b="0" dirty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-US" sz="1400" b="0" dirty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- Health </a:t>
            </a:r>
            <a: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expenditures   11.6% </a:t>
            </a:r>
            <a:r>
              <a:rPr lang="en-US" sz="1400" b="0" dirty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of GDP (</a:t>
            </a:r>
            <a: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2010)</a:t>
            </a:r>
            <a:r>
              <a:rPr lang="en-US" sz="1400" b="0" dirty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/>
            </a:r>
            <a:br>
              <a:rPr lang="en-US" sz="1400" b="0" dirty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-US" sz="1400" b="0" dirty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- Physician’s </a:t>
            </a:r>
            <a: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density  3.497 </a:t>
            </a:r>
            <a:r>
              <a:rPr lang="en-US" sz="1400" b="0" dirty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physicians/1,000 population (2008)</a:t>
            </a:r>
            <a:br>
              <a:rPr lang="en-US" sz="1400" b="0" dirty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-US" sz="1400" b="0" dirty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- Hospital bed </a:t>
            </a:r>
            <a: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density 7.11 </a:t>
            </a:r>
            <a:r>
              <a:rPr lang="en-US" sz="1400" b="0" dirty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beds/1,000 population (2008)</a:t>
            </a:r>
            <a:br>
              <a:rPr lang="en-US" sz="1400" b="0" dirty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-US" sz="1400" b="0" dirty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- Obesity - adult prevalence </a:t>
            </a:r>
            <a: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rate </a:t>
            </a:r>
            <a:b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16.9</a:t>
            </a:r>
            <a:r>
              <a:rPr lang="en-US" sz="1400" b="0" dirty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% (2007</a:t>
            </a:r>
            <a: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)</a:t>
            </a:r>
            <a:b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-US" sz="1400" b="0" dirty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- Tobacco use(15+) </a:t>
            </a:r>
            <a: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Males 36% Females 27%</a:t>
            </a:r>
            <a:b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-US" sz="1400" b="0" dirty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- A patient can receive 100 percent coverage under certain conditions, such as having a chronic or acute medical condition (including cancer, insulin-dependent diabetes, heart disease…), requiring long-term care, having a long-standing condition, requiring a hospital stay of more than 30 days</a:t>
            </a:r>
            <a: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.</a:t>
            </a:r>
            <a:b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- Average out of pocket cost is 7% of total health care costs (2010)</a:t>
            </a:r>
            <a:r>
              <a:rPr lang="en-US" sz="1400" b="0" dirty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/>
            </a:r>
            <a:br>
              <a:rPr lang="en-US" sz="1400" b="0" dirty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- </a:t>
            </a:r>
            <a:r>
              <a:rPr lang="en-US" sz="1400" b="0" dirty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/>
            </a:r>
            <a:br>
              <a:rPr lang="en-US" sz="1400" b="0" dirty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-US" sz="1400" b="0" dirty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/>
            </a:r>
            <a:br>
              <a:rPr lang="en-US" sz="1400" b="0" dirty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005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817581" y="533400"/>
            <a:ext cx="7175351" cy="4392057"/>
          </a:xfrm>
        </p:spPr>
        <p:txBody>
          <a:bodyPr/>
          <a:lstStyle/>
          <a:p>
            <a:r>
              <a:rPr lang="en-US" sz="20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Cancer in France</a:t>
            </a:r>
            <a:br>
              <a:rPr lang="en-US" sz="20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-US" sz="2000" b="0" dirty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- </a:t>
            </a:r>
            <a:r>
              <a:rPr lang="en-US" sz="1400" b="0" dirty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Cancer is the main cause of premature (before the age of 65) death on the continent, and kills around 960,000 Europeans every year.(All are country averages</a:t>
            </a:r>
            <a: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)</a:t>
            </a:r>
            <a:b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- France (Martinique) ranks number one worldwide  for prostate cancer rates with 173.7 per 100,000 people and 4</a:t>
            </a:r>
            <a:r>
              <a:rPr lang="en-US" sz="1400" b="0" baseline="3000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th</a:t>
            </a:r>
            <a: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 for the metropolitan area with 118.3 per 100,000 people , the US ranks 18</a:t>
            </a:r>
            <a:r>
              <a:rPr lang="en-US" sz="1400" b="0" baseline="3000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th</a:t>
            </a:r>
            <a: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 with 83.8 per 100,000</a:t>
            </a:r>
            <a:b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- 286 deaths per 100,000 are the result of cancer.</a:t>
            </a:r>
            <a:b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- </a:t>
            </a:r>
            <a:endParaRPr lang="en-US" sz="1400" b="0" dirty="0">
              <a:solidFill>
                <a:schemeClr val="accent1">
                  <a:lumMod val="50000"/>
                </a:schemeClr>
              </a:solidFill>
              <a:latin typeface="Arial Rounded MT Bold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2895600"/>
            <a:ext cx="4493033" cy="3348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71867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419600" y="2590800"/>
            <a:ext cx="3733800" cy="3343864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The breast awareness 5-point code</a:t>
            </a:r>
          </a:p>
          <a:p>
            <a:endParaRPr lang="en-US" dirty="0"/>
          </a:p>
          <a:p>
            <a:r>
              <a:rPr lang="en-US" dirty="0"/>
              <a:t>You should know what is normal for you.</a:t>
            </a:r>
          </a:p>
          <a:p>
            <a:r>
              <a:rPr lang="en-US" dirty="0"/>
              <a:t>Know what changes to look for.</a:t>
            </a:r>
          </a:p>
          <a:p>
            <a:r>
              <a:rPr lang="en-US" dirty="0"/>
              <a:t>Look and feel.</a:t>
            </a:r>
          </a:p>
          <a:p>
            <a:r>
              <a:rPr lang="en-US" dirty="0"/>
              <a:t>Tell your GP about any changes straight away.</a:t>
            </a:r>
          </a:p>
          <a:p>
            <a:r>
              <a:rPr lang="en-US" dirty="0"/>
              <a:t>Go for breast screening when invited.</a:t>
            </a:r>
          </a:p>
          <a:p>
            <a:r>
              <a:rPr lang="en-US" dirty="0"/>
              <a:t>Guidance issued by the Department of Health, 2009.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817581" y="381000"/>
            <a:ext cx="7175351" cy="4544457"/>
          </a:xfrm>
        </p:spPr>
        <p:txBody>
          <a:bodyPr/>
          <a:lstStyle/>
          <a:p>
            <a:r>
              <a:rPr lang="en-US" sz="20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Breast Cancer </a:t>
            </a:r>
            <a:r>
              <a:rPr lang="en-US" sz="2000" b="0" dirty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in France</a:t>
            </a:r>
            <a:br>
              <a:rPr lang="en-US" sz="2000" b="0" dirty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-US" sz="2000" b="0" dirty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- </a:t>
            </a:r>
            <a:r>
              <a:rPr lang="en-US" sz="1400" b="0" dirty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Number of people impacted yearly</a:t>
            </a:r>
            <a:br>
              <a:rPr lang="en-US" sz="1400" b="0" dirty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	Breast </a:t>
            </a:r>
            <a:r>
              <a:rPr lang="en-US" sz="1400" b="0" dirty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cancer is the most common cancer amongst women in France, accounting for 35.5% of all cancers[3] and has the highest mortality rate of all cancers in </a:t>
            </a:r>
            <a: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France. It is estimated </a:t>
            </a:r>
            <a:r>
              <a:rPr lang="en-US" sz="1400" b="0" dirty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that there are approximately 13,400 new cases of metastatic breast cancer every year in </a:t>
            </a:r>
            <a: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France.</a:t>
            </a:r>
            <a:b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-US" sz="1400" b="0" dirty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- </a:t>
            </a:r>
            <a: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 </a:t>
            </a:r>
            <a:r>
              <a:rPr lang="en-US" sz="1400" b="0" dirty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France ranks 3rd worldwide in breast cancer rates with 99.7 per 100,000 people behind Belgium and Denmark, the US ranks 19th with 76 per 100,000 (2008</a:t>
            </a:r>
            <a: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)</a:t>
            </a:r>
            <a:b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- 125 new cases diagnosed per </a:t>
            </a:r>
            <a:b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-US" sz="1400" b="0" dirty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 </a:t>
            </a:r>
            <a: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  day</a:t>
            </a:r>
            <a:r>
              <a:rPr lang="en-US" sz="1400" b="0" dirty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/>
            </a:r>
            <a:br>
              <a:rPr lang="en-US" sz="1400" b="0" dirty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Treatment</a:t>
            </a:r>
            <a:b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- Chemotherapy</a:t>
            </a:r>
            <a:b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- Radiotherapy</a:t>
            </a:r>
            <a:b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- Hormone therapy</a:t>
            </a:r>
            <a:b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- Clinical trials</a:t>
            </a:r>
            <a:b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- Surgery</a:t>
            </a:r>
            <a:b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- Targeted medication therapy</a:t>
            </a:r>
            <a:r>
              <a:rPr lang="en-US" sz="1400" b="0" dirty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/>
            </a:r>
            <a:br>
              <a:rPr lang="en-US" sz="1400" b="0" dirty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/>
            </a:r>
            <a:b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-US" sz="1400" b="0" dirty="0">
                <a:latin typeface="Arial Rounded MT Bold" pitchFamily="34" charset="0"/>
              </a:rPr>
              <a:t/>
            </a:r>
            <a:br>
              <a:rPr lang="en-US" sz="1400" b="0" dirty="0">
                <a:latin typeface="Arial Rounded MT Bold" pitchFamily="34" charset="0"/>
              </a:rPr>
            </a:br>
            <a:endParaRPr lang="en-US" sz="1400" b="0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2732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817581" y="457200"/>
            <a:ext cx="7175351" cy="5867400"/>
          </a:xfrm>
        </p:spPr>
        <p:txBody>
          <a:bodyPr/>
          <a:lstStyle/>
          <a:p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Prostate Cancer Facts</a:t>
            </a:r>
            <a:b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- </a:t>
            </a:r>
            <a: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Prostate cancer kills 10,000 men in the UK each year</a:t>
            </a:r>
            <a:b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- over 40,00 in the UK are newly diagnosed each year</a:t>
            </a:r>
            <a:b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- </a:t>
            </a:r>
            <a: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 </a:t>
            </a:r>
            <a:r>
              <a:rPr lang="en-US" sz="1400" b="0" dirty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France (Martinique) ranks number one worldwide  for prostate cancer rates with 173.7 per 100,000 people and 4th for the metropolitan area with 118.3 per 100,000 people , the US ranks 18th with 83.8 per </a:t>
            </a:r>
            <a: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100,000</a:t>
            </a:r>
            <a:b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- 250,000 men are living in the UK with prostate cancer</a:t>
            </a:r>
            <a:b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-US" sz="1400" b="0" dirty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/>
            </a:r>
            <a:br>
              <a:rPr lang="en-US" sz="1400" b="0" dirty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Treatment</a:t>
            </a:r>
            <a:b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- </a:t>
            </a:r>
            <a:r>
              <a:rPr lang="en-US" sz="1400" b="0" dirty="0" err="1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cryotherapy</a:t>
            </a:r>
            <a: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/>
            </a:r>
            <a:b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- hormone therapy</a:t>
            </a:r>
            <a:b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- seed </a:t>
            </a:r>
            <a:r>
              <a:rPr lang="en-US" sz="1400" b="0" dirty="0" err="1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breachytherapy</a:t>
            </a:r>
            <a: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/>
            </a:r>
            <a:b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- high dose brachytherapy</a:t>
            </a:r>
            <a:b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- clinical trials</a:t>
            </a:r>
            <a:b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- surgery – prostatectomy</a:t>
            </a:r>
            <a:b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- High intensity focused ultrasound</a:t>
            </a:r>
            <a:b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- Radiotherapy</a:t>
            </a:r>
            <a:b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-US" sz="1400" b="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- Chemotherapy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6959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817581" y="609600"/>
            <a:ext cx="7175351" cy="4315857"/>
          </a:xfrm>
        </p:spPr>
        <p:txBody>
          <a:bodyPr/>
          <a:lstStyle/>
          <a:p>
            <a:r>
              <a:rPr lang="en-US" sz="2000" dirty="0" smtClean="0">
                <a:latin typeface="Arial Rounded MT Bold" pitchFamily="34" charset="0"/>
              </a:rPr>
              <a:t>Prevention</a:t>
            </a:r>
            <a:br>
              <a:rPr lang="en-US" sz="2000" dirty="0" smtClean="0">
                <a:latin typeface="Arial Rounded MT Bold" pitchFamily="34" charset="0"/>
              </a:rPr>
            </a:br>
            <a:r>
              <a:rPr lang="en-US" sz="1400" b="0" dirty="0">
                <a:latin typeface="Arial Rounded MT Bold" pitchFamily="34" charset="0"/>
              </a:rPr>
              <a:t>- In the UK, women between 50 and 70 are invited for breast screening every three years as part of the National Health Service Breast Screening </a:t>
            </a:r>
            <a:r>
              <a:rPr lang="en-US" sz="1400" b="0" dirty="0" err="1">
                <a:latin typeface="Arial Rounded MT Bold" pitchFamily="34" charset="0"/>
              </a:rPr>
              <a:t>Programme</a:t>
            </a:r>
            <a:r>
              <a:rPr lang="en-US" sz="1400" b="0" dirty="0">
                <a:latin typeface="Arial Rounded MT Bold" pitchFamily="34" charset="0"/>
              </a:rPr>
              <a:t> (NHSBSP)</a:t>
            </a:r>
            <a:br>
              <a:rPr lang="en-US" sz="1400" b="0" dirty="0">
                <a:latin typeface="Arial Rounded MT Bold" pitchFamily="34" charset="0"/>
              </a:rPr>
            </a:br>
            <a:r>
              <a:rPr lang="en-US" sz="1400" b="0" dirty="0">
                <a:latin typeface="Arial Rounded MT Bold" pitchFamily="34" charset="0"/>
              </a:rPr>
              <a:t>- In the UK and US, effective education and screening could save between 12 to 37 lives per </a:t>
            </a:r>
            <a:r>
              <a:rPr lang="en-US" sz="1400" b="0" dirty="0" smtClean="0">
                <a:latin typeface="Arial Rounded MT Bold" pitchFamily="34" charset="0"/>
              </a:rPr>
              <a:t>day</a:t>
            </a:r>
            <a:br>
              <a:rPr lang="en-US" sz="1400" b="0" dirty="0" smtClean="0">
                <a:latin typeface="Arial Rounded MT Bold" pitchFamily="34" charset="0"/>
              </a:rPr>
            </a:br>
            <a:r>
              <a:rPr lang="en-US" sz="1400" b="0" dirty="0" smtClean="0">
                <a:latin typeface="Arial Rounded MT Bold" pitchFamily="34" charset="0"/>
              </a:rPr>
              <a:t>- Smoking is banned in all public places in France </a:t>
            </a:r>
            <a:br>
              <a:rPr lang="en-US" sz="1400" b="0" dirty="0" smtClean="0">
                <a:latin typeface="Arial Rounded MT Bold" pitchFamily="34" charset="0"/>
              </a:rPr>
            </a:br>
            <a:r>
              <a:rPr lang="en-US" sz="1400" b="0" dirty="0" smtClean="0">
                <a:latin typeface="Arial Rounded MT Bold" pitchFamily="34" charset="0"/>
              </a:rPr>
              <a:t>- </a:t>
            </a:r>
            <a:endParaRPr lang="en-US" sz="2000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0682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" indent="0">
              <a:buNone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Resources</a:t>
            </a:r>
          </a:p>
          <a:p>
            <a:pPr marL="45720" indent="0">
              <a:buNone/>
            </a:pPr>
            <a:r>
              <a:rPr lang="en-US" sz="1000" dirty="0" smtClean="0">
                <a:hlinkClick r:id="rId2"/>
              </a:rPr>
              <a:t>http</a:t>
            </a:r>
            <a:r>
              <a:rPr lang="en-US" sz="1000" dirty="0">
                <a:hlinkClick r:id="rId2"/>
              </a:rPr>
              <a:t>://</a:t>
            </a:r>
            <a:r>
              <a:rPr lang="en-US" sz="1000" dirty="0" smtClean="0">
                <a:hlinkClick r:id="rId2"/>
              </a:rPr>
              <a:t>www.guardian.co.uk/news/datablog/2011/jan/24/worldwide-cancer-rates-uk-rate-drops</a:t>
            </a:r>
            <a:endParaRPr lang="en-US" sz="1000" dirty="0" smtClean="0"/>
          </a:p>
          <a:p>
            <a:pPr marL="45720" indent="0">
              <a:buNone/>
            </a:pPr>
            <a:r>
              <a:rPr lang="en-US" sz="1000" dirty="0">
                <a:hlinkClick r:id="rId3"/>
              </a:rPr>
              <a:t>http://</a:t>
            </a:r>
            <a:r>
              <a:rPr lang="en-US" sz="1000" dirty="0" smtClean="0">
                <a:hlinkClick r:id="rId3"/>
              </a:rPr>
              <a:t>www.nationmaster.com/red/country/fr-france/hea-health&amp;all=1</a:t>
            </a:r>
            <a:endParaRPr lang="en-US" sz="1000" dirty="0" smtClean="0"/>
          </a:p>
          <a:p>
            <a:pPr marL="45720" indent="0">
              <a:buNone/>
            </a:pPr>
            <a:r>
              <a:rPr lang="en-US" sz="1000" dirty="0">
                <a:hlinkClick r:id="rId4"/>
              </a:rPr>
              <a:t>http://prostatecanceruk.org</a:t>
            </a:r>
            <a:r>
              <a:rPr lang="en-US" sz="1000" dirty="0" smtClean="0">
                <a:hlinkClick r:id="rId4"/>
              </a:rPr>
              <a:t>/</a:t>
            </a:r>
            <a:endParaRPr lang="en-US" sz="1000" dirty="0" smtClean="0"/>
          </a:p>
          <a:p>
            <a:pPr marL="45720" indent="0">
              <a:buNone/>
            </a:pPr>
            <a:r>
              <a:rPr lang="en-US" sz="1000" dirty="0">
                <a:hlinkClick r:id="rId5"/>
              </a:rPr>
              <a:t>http://</a:t>
            </a:r>
            <a:r>
              <a:rPr lang="en-US" sz="1000" dirty="0" smtClean="0">
                <a:hlinkClick r:id="rId5"/>
              </a:rPr>
              <a:t>www.breastcancercare.org.uk</a:t>
            </a:r>
            <a:endParaRPr lang="en-US" sz="1000" dirty="0" smtClean="0"/>
          </a:p>
          <a:p>
            <a:pPr marL="45720" indent="0">
              <a:buNone/>
            </a:pPr>
            <a:r>
              <a:rPr lang="en-US" sz="1000" dirty="0">
                <a:hlinkClick r:id="rId6"/>
              </a:rPr>
              <a:t>http://</a:t>
            </a:r>
            <a:r>
              <a:rPr lang="en-US" sz="1000" dirty="0" smtClean="0">
                <a:hlinkClick r:id="rId6"/>
              </a:rPr>
              <a:t>www.worldwidebreastcancer.com</a:t>
            </a:r>
            <a:endParaRPr lang="en-US" sz="1000" dirty="0" smtClean="0"/>
          </a:p>
          <a:p>
            <a:pPr marL="45720" indent="0">
              <a:buNone/>
            </a:pPr>
            <a:endParaRPr lang="en-US" sz="1000" dirty="0" smtClean="0"/>
          </a:p>
          <a:p>
            <a:pPr marL="45720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236615560"/>
      </p:ext>
    </p:extLst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1465</TotalTime>
  <Words>89</Words>
  <Application>Microsoft Office PowerPoint</Application>
  <PresentationFormat>On-screen Show (4:3)</PresentationFormat>
  <Paragraphs>24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Slipstream</vt:lpstr>
      <vt:lpstr>France:  Breast &amp; Prostate cancer</vt:lpstr>
      <vt:lpstr>FRANCE  - Population  65,312,249 (July 2011 est.) - Median age 39.9 years  - Birth rate 12.29 births/1,000 population (2011 est.) - Death rate 8.76 deaths/1,000 population (July 2011 est.) - Infant mortality rate   3.29 deaths/1,000 live births  - Life expectancy Total population: 81.19 years         male: 78.02 years  female: 84.54 years  - Religion, largely roman catholic - Primary Language French     </vt:lpstr>
      <vt:lpstr>Health care  - Health expenditures   11.6% of GDP (2010) - Physician’s density  3.497 physicians/1,000 population (2008) - Hospital bed density 7.11 beds/1,000 population (2008) - Obesity - adult prevalence rate  16.9% (2007) - Tobacco use(15+) Males 36% Females 27% - A patient can receive 100 percent coverage under certain conditions, such as having a chronic or acute medical condition (including cancer, insulin-dependent diabetes, heart disease…), requiring long-term care, having a long-standing condition, requiring a hospital stay of more than 30 days. - Average out of pocket cost is 7% of total health care costs (2010) -    </vt:lpstr>
      <vt:lpstr>Cancer in France - Cancer is the main cause of premature (before the age of 65) death on the continent, and kills around 960,000 Europeans every year.(All are country averages) - France (Martinique) ranks number one worldwide  for prostate cancer rates with 173.7 per 100,000 people and 4th for the metropolitan area with 118.3 per 100,000 people , the US ranks 18th with 83.8 per 100,000 - 286 deaths per 100,000 are the result of cancer. - </vt:lpstr>
      <vt:lpstr>Breast Cancer in France - Number of people impacted yearly  Breast cancer is the most common cancer amongst women in France, accounting for 35.5% of all cancers[3] and has the highest mortality rate of all cancers in France. It is estimated that there are approximately 13,400 new cases of metastatic breast cancer every year in France. -  France ranks 3rd worldwide in breast cancer rates with 99.7 per 100,000 people behind Belgium and Denmark, the US ranks 19th with 76 per 100,000 (2008) - 125 new cases diagnosed per     day Treatment - Chemotherapy - Radiotherapy - Hormone therapy - Clinical trials - Surgery - Targeted medication therapy   </vt:lpstr>
      <vt:lpstr>Prostate Cancer Facts - Prostate cancer kills 10,000 men in the UK each year - over 40,00 in the UK are newly diagnosed each year -  France (Martinique) ranks number one worldwide  for prostate cancer rates with 173.7 per 100,000 people and 4th for the metropolitan area with 118.3 per 100,000 people , the US ranks 18th with 83.8 per 100,000 - 250,000 men are living in the UK with prostate cancer  Treatment - cryotherapy - hormone therapy - seed breachytherapy - high dose brachytherapy - clinical trials - surgery – prostatectomy - High intensity focused ultrasound - Radiotherapy - Chemotherapy</vt:lpstr>
      <vt:lpstr>Prevention - In the UK, women between 50 and 70 are invited for breast screening every three years as part of the National Health Service Breast Screening Programme (NHSBSP) - In the UK and US, effective education and screening could save between 12 to 37 lives per day - Smoking is banned in all public places in France  - 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France</dc:title>
  <dc:creator>libfannin</dc:creator>
  <cp:lastModifiedBy>libfannin</cp:lastModifiedBy>
  <cp:revision>18</cp:revision>
  <dcterms:created xsi:type="dcterms:W3CDTF">2012-07-22T18:15:12Z</dcterms:created>
  <dcterms:modified xsi:type="dcterms:W3CDTF">2012-07-23T18:40:29Z</dcterms:modified>
</cp:coreProperties>
</file>