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3"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17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EB8BCFC-52AF-4AC5-805F-C4E46A45DCF6}"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4885A-A63E-4976-8024-F6F6381C2456}"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B8BCFC-52AF-4AC5-805F-C4E46A45DCF6}"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4885A-A63E-4976-8024-F6F6381C245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B8BCFC-52AF-4AC5-805F-C4E46A45DCF6}"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4885A-A63E-4976-8024-F6F6381C245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EB8BCFC-52AF-4AC5-805F-C4E46A45DCF6}"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4885A-A63E-4976-8024-F6F6381C245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B8BCFC-52AF-4AC5-805F-C4E46A45DCF6}" type="datetimeFigureOut">
              <a:rPr lang="en-US" smtClean="0"/>
              <a:t>7/22/2012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4885A-A63E-4976-8024-F6F6381C245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EB8BCFC-52AF-4AC5-805F-C4E46A45DCF6}" type="datetimeFigureOut">
              <a:rPr lang="en-US" smtClean="0"/>
              <a:t>7/22/2012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4885A-A63E-4976-8024-F6F6381C245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EB8BCFC-52AF-4AC5-805F-C4E46A45DCF6}" type="datetimeFigureOut">
              <a:rPr lang="en-US" smtClean="0"/>
              <a:t>7/22/2012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E4885A-A63E-4976-8024-F6F6381C2456}"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B8BCFC-52AF-4AC5-805F-C4E46A45DCF6}" type="datetimeFigureOut">
              <a:rPr lang="en-US" smtClean="0"/>
              <a:t>7/22/2012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E4885A-A63E-4976-8024-F6F6381C245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B8BCFC-52AF-4AC5-805F-C4E46A45DCF6}" type="datetimeFigureOut">
              <a:rPr lang="en-US" smtClean="0"/>
              <a:t>7/22/2012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E4885A-A63E-4976-8024-F6F6381C245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8BCFC-52AF-4AC5-805F-C4E46A45DCF6}" type="datetimeFigureOut">
              <a:rPr lang="en-US" smtClean="0"/>
              <a:t>7/22/2012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4885A-A63E-4976-8024-F6F6381C245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8BCFC-52AF-4AC5-805F-C4E46A45DCF6}" type="datetimeFigureOut">
              <a:rPr lang="en-US" smtClean="0"/>
              <a:t>7/22/2012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4885A-A63E-4976-8024-F6F6381C2456}"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EB8BCFC-52AF-4AC5-805F-C4E46A45DCF6}" type="datetimeFigureOut">
              <a:rPr lang="en-US" smtClean="0"/>
              <a:t>7/22/2012</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5E4885A-A63E-4976-8024-F6F6381C245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www.presseportal.de/pm/64962/2286190/new-breast-cancer-treatment-available-in-france" TargetMode="External"/><Relationship Id="rId3" Type="http://schemas.openxmlformats.org/officeDocument/2006/relationships/hyperlink" Target="http://www.nationmaster.com/red/country/fr-france/hea-health&amp;all=1" TargetMode="External"/><Relationship Id="rId7" Type="http://schemas.openxmlformats.org/officeDocument/2006/relationships/hyperlink" Target="https://cia.gov/library/publications/the-world-factbook/geos/fr.html" TargetMode="External"/><Relationship Id="rId2" Type="http://schemas.openxmlformats.org/officeDocument/2006/relationships/hyperlink" Target="http://www.guardian.co.uk/news/datablog/2011/jan/24/worldwide-cancer-rates-uk-rate-drops" TargetMode="External"/><Relationship Id="rId1" Type="http://schemas.openxmlformats.org/officeDocument/2006/relationships/slideLayout" Target="../slideLayouts/slideLayout2.xml"/><Relationship Id="rId6" Type="http://schemas.openxmlformats.org/officeDocument/2006/relationships/hyperlink" Target="http://www.worldwidebreastcancer.com/" TargetMode="External"/><Relationship Id="rId5" Type="http://schemas.openxmlformats.org/officeDocument/2006/relationships/hyperlink" Target="http://www.breastcancercare.org.uk/" TargetMode="External"/><Relationship Id="rId4" Type="http://schemas.openxmlformats.org/officeDocument/2006/relationships/hyperlink" Target="http://prostatecanceruk.org/" TargetMode="External"/><Relationship Id="rId9" Type="http://schemas.openxmlformats.org/officeDocument/2006/relationships/hyperlink" Target="http://www.cdc.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52800" y="5052545"/>
            <a:ext cx="4038600" cy="882119"/>
          </a:xfrm>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2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Rounded MT Bold" pitchFamily="34" charset="0"/>
              </a:rPr>
              <a:t>June Baker &amp; Libby Fannin</a:t>
            </a:r>
            <a:endParaRPr lang="en-US" sz="2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Rounded MT Bold" pitchFamily="34" charset="0"/>
            </a:endParaRPr>
          </a:p>
        </p:txBody>
      </p:sp>
      <p:sp>
        <p:nvSpPr>
          <p:cNvPr id="2" name="Title 1"/>
          <p:cNvSpPr>
            <a:spLocks noGrp="1"/>
          </p:cNvSpPr>
          <p:nvPr>
            <p:ph type="ctrTitle"/>
          </p:nvPr>
        </p:nvSpPr>
        <p:spPr/>
        <p:txBody>
          <a:bodyPr/>
          <a:lstStyle/>
          <a:p>
            <a:pPr marL="182880" indent="0">
              <a:buNone/>
            </a:pPr>
            <a:r>
              <a:rPr lang="en-US"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France: </a:t>
            </a:r>
            <a:br>
              <a:rPr lang="en-US"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br>
            <a:r>
              <a:rPr lang="en-US" sz="36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B</a:t>
            </a:r>
            <a:r>
              <a:rPr lang="en-US" sz="36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reast &amp; Prostate cancer</a:t>
            </a:r>
            <a:endParaRPr lang="en-US" sz="36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406400"/>
            <a:ext cx="4829869"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8542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1" y="609600"/>
            <a:ext cx="7696200" cy="4315857"/>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800" b="0" dirty="0" smtClean="0">
                <a:solidFill>
                  <a:schemeClr val="tx1"/>
                </a:solidFill>
                <a:effectLst/>
                <a:latin typeface="Arial Rounded MT Bold" pitchFamily="34" charset="0"/>
              </a:rPr>
              <a:t>FRANCE</a:t>
            </a:r>
            <a:br>
              <a:rPr lang="en-US" sz="2800" b="0" dirty="0" smtClean="0">
                <a:solidFill>
                  <a:schemeClr val="tx1"/>
                </a:solidFill>
                <a:effectLst/>
                <a:latin typeface="Arial Rounded MT Bold" pitchFamily="34" charset="0"/>
              </a:rPr>
            </a:br>
            <a:r>
              <a:rPr lang="en-US" sz="2800" b="0" dirty="0" smtClean="0">
                <a:solidFill>
                  <a:schemeClr val="tx1"/>
                </a:solidFill>
                <a:effectLst/>
                <a:latin typeface="Arial Rounded MT Bold" pitchFamily="34" charset="0"/>
              </a:rPr>
              <a:t/>
            </a:r>
            <a:br>
              <a:rPr lang="en-US" sz="2800" b="0" dirty="0" smtClean="0">
                <a:solidFill>
                  <a:schemeClr val="tx1"/>
                </a:solidFill>
                <a:effectLst/>
                <a:latin typeface="Arial Rounded MT Bold" pitchFamily="34" charset="0"/>
              </a:rPr>
            </a:br>
            <a:r>
              <a:rPr lang="en-US" sz="2000" b="0" dirty="0">
                <a:solidFill>
                  <a:schemeClr val="tx1"/>
                </a:solidFill>
                <a:effectLst/>
                <a:latin typeface="Arial Rounded MT Bold" pitchFamily="34" charset="0"/>
              </a:rPr>
              <a:t>- </a:t>
            </a:r>
            <a:r>
              <a:rPr lang="en-US" sz="1800" b="0" dirty="0">
                <a:solidFill>
                  <a:schemeClr val="tx1"/>
                </a:solidFill>
                <a:effectLst/>
                <a:latin typeface="Arial Rounded MT Bold" pitchFamily="34" charset="0"/>
              </a:rPr>
              <a:t>Population  65,312,249 </a:t>
            </a:r>
            <a:r>
              <a:rPr lang="en-US" sz="1400" b="0" dirty="0">
                <a:solidFill>
                  <a:schemeClr val="tx1"/>
                </a:solidFill>
                <a:effectLst/>
                <a:latin typeface="Arial Rounded MT Bold" pitchFamily="34" charset="0"/>
              </a:rPr>
              <a:t>(July 2011 est.)</a:t>
            </a:r>
            <a:br>
              <a:rPr lang="en-US" sz="1400" b="0" dirty="0">
                <a:solidFill>
                  <a:schemeClr val="tx1"/>
                </a:solidFill>
                <a:effectLst/>
                <a:latin typeface="Arial Rounded MT Bold" pitchFamily="34" charset="0"/>
              </a:rPr>
            </a:br>
            <a:r>
              <a:rPr lang="en-US" sz="1800" b="0" dirty="0">
                <a:solidFill>
                  <a:schemeClr val="tx1"/>
                </a:solidFill>
                <a:effectLst/>
                <a:latin typeface="Arial Rounded MT Bold" pitchFamily="34" charset="0"/>
              </a:rPr>
              <a:t>- Median </a:t>
            </a:r>
            <a:r>
              <a:rPr lang="en-US" sz="1800" b="0" dirty="0" smtClean="0">
                <a:solidFill>
                  <a:schemeClr val="tx1"/>
                </a:solidFill>
                <a:effectLst/>
                <a:latin typeface="Arial Rounded MT Bold" pitchFamily="34" charset="0"/>
              </a:rPr>
              <a:t>age </a:t>
            </a:r>
            <a:r>
              <a:rPr lang="en-US" sz="1800" b="0" dirty="0">
                <a:solidFill>
                  <a:schemeClr val="tx1"/>
                </a:solidFill>
                <a:effectLst/>
                <a:latin typeface="Arial Rounded MT Bold" pitchFamily="34" charset="0"/>
              </a:rPr>
              <a:t>39.9 years </a:t>
            </a:r>
            <a:br>
              <a:rPr lang="en-US" sz="1800" b="0" dirty="0">
                <a:solidFill>
                  <a:schemeClr val="tx1"/>
                </a:solidFill>
                <a:effectLst/>
                <a:latin typeface="Arial Rounded MT Bold" pitchFamily="34" charset="0"/>
              </a:rPr>
            </a:br>
            <a:r>
              <a:rPr lang="en-US" sz="1800" b="0" dirty="0">
                <a:solidFill>
                  <a:schemeClr val="tx1"/>
                </a:solidFill>
                <a:effectLst/>
                <a:latin typeface="Arial Rounded MT Bold" pitchFamily="34" charset="0"/>
              </a:rPr>
              <a:t>- Birth </a:t>
            </a:r>
            <a:r>
              <a:rPr lang="en-US" sz="1800" b="0" dirty="0" smtClean="0">
                <a:solidFill>
                  <a:schemeClr val="tx1"/>
                </a:solidFill>
                <a:effectLst/>
                <a:latin typeface="Arial Rounded MT Bold" pitchFamily="34" charset="0"/>
              </a:rPr>
              <a:t>rate 12.29 </a:t>
            </a:r>
            <a:r>
              <a:rPr lang="en-US" sz="1800" b="0" dirty="0">
                <a:solidFill>
                  <a:schemeClr val="tx1"/>
                </a:solidFill>
                <a:effectLst/>
                <a:latin typeface="Arial Rounded MT Bold" pitchFamily="34" charset="0"/>
              </a:rPr>
              <a:t>births/1,000 population </a:t>
            </a:r>
            <a:r>
              <a:rPr lang="en-US" sz="1400" b="0" dirty="0">
                <a:solidFill>
                  <a:schemeClr val="tx1"/>
                </a:solidFill>
                <a:effectLst/>
                <a:latin typeface="Arial Rounded MT Bold" pitchFamily="34" charset="0"/>
              </a:rPr>
              <a:t>(2011 est.)</a:t>
            </a:r>
            <a:r>
              <a:rPr lang="en-US" sz="1800" b="0" dirty="0">
                <a:solidFill>
                  <a:schemeClr val="tx1"/>
                </a:solidFill>
                <a:effectLst/>
                <a:latin typeface="Arial Rounded MT Bold" pitchFamily="34" charset="0"/>
              </a:rPr>
              <a:t/>
            </a:r>
            <a:br>
              <a:rPr lang="en-US" sz="1800" b="0" dirty="0">
                <a:solidFill>
                  <a:schemeClr val="tx1"/>
                </a:solidFill>
                <a:effectLst/>
                <a:latin typeface="Arial Rounded MT Bold" pitchFamily="34" charset="0"/>
              </a:rPr>
            </a:br>
            <a:r>
              <a:rPr lang="en-US" sz="1800" b="0" dirty="0" smtClean="0">
                <a:solidFill>
                  <a:schemeClr val="tx1"/>
                </a:solidFill>
                <a:effectLst/>
                <a:latin typeface="Arial Rounded MT Bold" pitchFamily="34" charset="0"/>
              </a:rPr>
              <a:t>- Death rate 8.76 </a:t>
            </a:r>
            <a:r>
              <a:rPr lang="en-US" sz="1800" b="0" dirty="0">
                <a:solidFill>
                  <a:schemeClr val="tx1"/>
                </a:solidFill>
                <a:effectLst/>
                <a:latin typeface="Arial Rounded MT Bold" pitchFamily="34" charset="0"/>
              </a:rPr>
              <a:t>deaths/1,000 population </a:t>
            </a:r>
            <a:r>
              <a:rPr lang="en-US" sz="1400" b="0" dirty="0">
                <a:solidFill>
                  <a:schemeClr val="tx1"/>
                </a:solidFill>
                <a:effectLst/>
                <a:latin typeface="Arial Rounded MT Bold" pitchFamily="34" charset="0"/>
              </a:rPr>
              <a:t>(July 2011 est.)</a:t>
            </a:r>
            <a:br>
              <a:rPr lang="en-US" sz="1400" b="0" dirty="0">
                <a:solidFill>
                  <a:schemeClr val="tx1"/>
                </a:solidFill>
                <a:effectLst/>
                <a:latin typeface="Arial Rounded MT Bold" pitchFamily="34" charset="0"/>
              </a:rPr>
            </a:br>
            <a:r>
              <a:rPr lang="en-US" sz="1800" b="0" dirty="0">
                <a:solidFill>
                  <a:schemeClr val="tx1"/>
                </a:solidFill>
                <a:effectLst/>
                <a:latin typeface="Arial Rounded MT Bold" pitchFamily="34" charset="0"/>
              </a:rPr>
              <a:t>- Infant mortality </a:t>
            </a:r>
            <a:r>
              <a:rPr lang="en-US" sz="1800" b="0" dirty="0" smtClean="0">
                <a:solidFill>
                  <a:schemeClr val="tx1"/>
                </a:solidFill>
                <a:effectLst/>
                <a:latin typeface="Arial Rounded MT Bold" pitchFamily="34" charset="0"/>
              </a:rPr>
              <a:t>rate   3.29 </a:t>
            </a:r>
            <a:r>
              <a:rPr lang="en-US" sz="1800" b="0" dirty="0">
                <a:solidFill>
                  <a:schemeClr val="tx1"/>
                </a:solidFill>
                <a:effectLst/>
                <a:latin typeface="Arial Rounded MT Bold" pitchFamily="34" charset="0"/>
              </a:rPr>
              <a:t>deaths/1,000 live births </a:t>
            </a:r>
            <a:br>
              <a:rPr lang="en-US" sz="1800" b="0" dirty="0">
                <a:solidFill>
                  <a:schemeClr val="tx1"/>
                </a:solidFill>
                <a:effectLst/>
                <a:latin typeface="Arial Rounded MT Bold" pitchFamily="34" charset="0"/>
              </a:rPr>
            </a:br>
            <a:r>
              <a:rPr lang="en-US" sz="1800" b="0" dirty="0">
                <a:solidFill>
                  <a:schemeClr val="tx1"/>
                </a:solidFill>
                <a:effectLst/>
                <a:latin typeface="Arial Rounded MT Bold" pitchFamily="34" charset="0"/>
              </a:rPr>
              <a:t>- Life expectancy </a:t>
            </a:r>
            <a:r>
              <a:rPr lang="en-US" sz="1800" b="0" dirty="0" smtClean="0">
                <a:solidFill>
                  <a:schemeClr val="tx1"/>
                </a:solidFill>
                <a:effectLst/>
                <a:latin typeface="Arial Rounded MT Bold" pitchFamily="34" charset="0"/>
              </a:rPr>
              <a:t>Total </a:t>
            </a:r>
            <a:r>
              <a:rPr lang="en-US" sz="1800" b="0" dirty="0">
                <a:solidFill>
                  <a:schemeClr val="tx1"/>
                </a:solidFill>
                <a:effectLst/>
                <a:latin typeface="Arial Rounded MT Bold" pitchFamily="34" charset="0"/>
              </a:rPr>
              <a:t>population: 81.19 years </a:t>
            </a:r>
            <a:br>
              <a:rPr lang="en-US" sz="1800" b="0" dirty="0">
                <a:solidFill>
                  <a:schemeClr val="tx1"/>
                </a:solidFill>
                <a:effectLst/>
                <a:latin typeface="Arial Rounded MT Bold" pitchFamily="34" charset="0"/>
              </a:rPr>
            </a:br>
            <a:r>
              <a:rPr lang="en-US" sz="1800" b="0" dirty="0" smtClean="0">
                <a:solidFill>
                  <a:schemeClr val="tx1"/>
                </a:solidFill>
                <a:effectLst/>
                <a:latin typeface="Arial Rounded MT Bold" pitchFamily="34" charset="0"/>
              </a:rPr>
              <a:t>	      male</a:t>
            </a:r>
            <a:r>
              <a:rPr lang="en-US" sz="1800" b="0" dirty="0">
                <a:solidFill>
                  <a:schemeClr val="tx1"/>
                </a:solidFill>
                <a:effectLst/>
                <a:latin typeface="Arial Rounded MT Bold" pitchFamily="34" charset="0"/>
              </a:rPr>
              <a:t>: 78.02 years </a:t>
            </a:r>
            <a:r>
              <a:rPr lang="en-US" sz="1800" b="0" dirty="0" smtClean="0">
                <a:solidFill>
                  <a:schemeClr val="tx1"/>
                </a:solidFill>
                <a:effectLst/>
                <a:latin typeface="Arial Rounded MT Bold" pitchFamily="34" charset="0"/>
              </a:rPr>
              <a:t>	female</a:t>
            </a:r>
            <a:r>
              <a:rPr lang="en-US" sz="1800" b="0" dirty="0">
                <a:solidFill>
                  <a:schemeClr val="tx1"/>
                </a:solidFill>
                <a:effectLst/>
                <a:latin typeface="Arial Rounded MT Bold" pitchFamily="34" charset="0"/>
              </a:rPr>
              <a:t>: 84.54 years </a:t>
            </a:r>
            <a:r>
              <a:rPr lang="en-US" sz="1800" b="0" dirty="0" smtClean="0">
                <a:solidFill>
                  <a:schemeClr val="tx1"/>
                </a:solidFill>
                <a:effectLst/>
                <a:latin typeface="Arial Rounded MT Bold" pitchFamily="34" charset="0"/>
              </a:rPr>
              <a:t/>
            </a:r>
            <a:br>
              <a:rPr lang="en-US" sz="1800" b="0" dirty="0" smtClean="0">
                <a:solidFill>
                  <a:schemeClr val="tx1"/>
                </a:solidFill>
                <a:effectLst/>
                <a:latin typeface="Arial Rounded MT Bold" pitchFamily="34" charset="0"/>
              </a:rPr>
            </a:br>
            <a:r>
              <a:rPr lang="en-US" sz="1800" b="0" dirty="0" smtClean="0">
                <a:solidFill>
                  <a:schemeClr val="tx1"/>
                </a:solidFill>
                <a:effectLst/>
                <a:latin typeface="Arial Rounded MT Bold" pitchFamily="34" charset="0"/>
              </a:rPr>
              <a:t>- Religion, largely roman catholic</a:t>
            </a:r>
            <a:br>
              <a:rPr lang="en-US" sz="1800" b="0" dirty="0" smtClean="0">
                <a:solidFill>
                  <a:schemeClr val="tx1"/>
                </a:solidFill>
                <a:effectLst/>
                <a:latin typeface="Arial Rounded MT Bold" pitchFamily="34" charset="0"/>
              </a:rPr>
            </a:br>
            <a:r>
              <a:rPr lang="en-US" sz="1800" b="0" dirty="0" smtClean="0">
                <a:solidFill>
                  <a:schemeClr val="tx1"/>
                </a:solidFill>
                <a:effectLst/>
                <a:latin typeface="Arial Rounded MT Bold" pitchFamily="34" charset="0"/>
              </a:rPr>
              <a:t>- Primary Language French</a:t>
            </a:r>
            <a:br>
              <a:rPr lang="en-US" sz="1800" b="0" dirty="0" smtClean="0">
                <a:solidFill>
                  <a:schemeClr val="tx1"/>
                </a:solidFill>
                <a:effectLst/>
                <a:latin typeface="Arial Rounded MT Bold" pitchFamily="34" charset="0"/>
              </a:rPr>
            </a:br>
            <a:r>
              <a:rPr lang="en-US" sz="1400" b="0" dirty="0">
                <a:solidFill>
                  <a:schemeClr val="tx1"/>
                </a:solidFill>
                <a:effectLst/>
                <a:latin typeface="Arial Rounded MT Bold" pitchFamily="34" charset="0"/>
              </a:rPr>
              <a:t/>
            </a:r>
            <a:br>
              <a:rPr lang="en-US" sz="1400" b="0" dirty="0">
                <a:solidFill>
                  <a:schemeClr val="tx1"/>
                </a:solidFill>
                <a:effectLst/>
                <a:latin typeface="Arial Rounded MT Bold" pitchFamily="34" charset="0"/>
              </a:rPr>
            </a:br>
            <a:r>
              <a:rPr lang="en-US" sz="1400" b="0" dirty="0">
                <a:solidFill>
                  <a:schemeClr val="tx1"/>
                </a:solidFill>
                <a:effectLst/>
                <a:latin typeface="Arial Rounded MT Bold" pitchFamily="34" charset="0"/>
              </a:rPr>
              <a:t/>
            </a:r>
            <a:br>
              <a:rPr lang="en-US" sz="1400" b="0" dirty="0">
                <a:solidFill>
                  <a:schemeClr val="tx1"/>
                </a:solidFill>
                <a:effectLst/>
                <a:latin typeface="Arial Rounded MT Bold" pitchFamily="34" charset="0"/>
              </a:rPr>
            </a:br>
            <a:r>
              <a:rPr lang="en-US" sz="14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Rounded MT Bold" pitchFamily="34" charset="0"/>
              </a:rPr>
              <a:t/>
            </a:r>
            <a:br>
              <a:rPr lang="en-US" sz="14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Rounded MT Bold" pitchFamily="34" charset="0"/>
              </a:rPr>
            </a:br>
            <a:r>
              <a:rPr lang="en-US" sz="18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Rounded MT Bold" pitchFamily="34" charset="0"/>
              </a:rPr>
              <a:t/>
            </a:r>
            <a:br>
              <a:rPr lang="en-US" sz="18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Rounded MT Bold" pitchFamily="34" charset="0"/>
              </a:rPr>
            </a:br>
            <a:endParaRPr lang="en-US" sz="18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Rounded MT Bold"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3794760"/>
            <a:ext cx="2428875" cy="260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5347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17581" y="457200"/>
            <a:ext cx="7564419" cy="5715000"/>
          </a:xfrm>
        </p:spPr>
        <p:txBody>
          <a:bodyPr>
            <a:noAutofit/>
          </a:bodyPr>
          <a:lstStyle/>
          <a:p>
            <a:r>
              <a:rPr lang="en-US" sz="2800" dirty="0" smtClean="0">
                <a:solidFill>
                  <a:schemeClr val="accent1">
                    <a:lumMod val="50000"/>
                  </a:schemeClr>
                </a:solidFill>
                <a:latin typeface="Arial Rounded MT Bold" pitchFamily="34" charset="0"/>
              </a:rPr>
              <a:t>Health care</a:t>
            </a:r>
            <a:br>
              <a:rPr lang="en-US" sz="2800" dirty="0" smtClean="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-Universal health care plan – everyone is covered</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- 75% of total health costs paid by public health insurance companies</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a:t>
            </a:r>
            <a:r>
              <a:rPr lang="en-US" sz="1400" b="0" dirty="0" err="1" smtClean="0">
                <a:solidFill>
                  <a:schemeClr val="accent1">
                    <a:lumMod val="50000"/>
                  </a:schemeClr>
                </a:solidFill>
                <a:latin typeface="Arial Rounded MT Bold" pitchFamily="34" charset="0"/>
              </a:rPr>
              <a:t>remaning</a:t>
            </a:r>
            <a:r>
              <a:rPr lang="en-US" sz="1400" b="0" dirty="0" smtClean="0">
                <a:solidFill>
                  <a:schemeClr val="accent1">
                    <a:lumMod val="50000"/>
                  </a:schemeClr>
                </a:solidFill>
                <a:latin typeface="Arial Rounded MT Bold" pitchFamily="34" charset="0"/>
              </a:rPr>
              <a:t> balance split between patients and private health insurance companies</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- 97% of physicians conform to tariff references (set prices agreed upon between physician unions and insurance agencies)</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Most healthcare reimbursements are  for 70-95% of costs</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Health expenditures   11.6% </a:t>
            </a:r>
            <a:r>
              <a:rPr lang="en-US" sz="1400" b="0" dirty="0">
                <a:solidFill>
                  <a:schemeClr val="accent1">
                    <a:lumMod val="50000"/>
                  </a:schemeClr>
                </a:solidFill>
                <a:latin typeface="Arial Rounded MT Bold" pitchFamily="34" charset="0"/>
              </a:rPr>
              <a:t>of GDP (</a:t>
            </a:r>
            <a:r>
              <a:rPr lang="en-US" sz="1400" b="0" dirty="0" smtClean="0">
                <a:solidFill>
                  <a:schemeClr val="accent1">
                    <a:lumMod val="50000"/>
                  </a:schemeClr>
                </a:solidFill>
                <a:latin typeface="Arial Rounded MT Bold" pitchFamily="34" charset="0"/>
              </a:rPr>
              <a:t>2010)</a:t>
            </a: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Physician’s </a:t>
            </a:r>
            <a:r>
              <a:rPr lang="en-US" sz="1400" b="0" dirty="0" smtClean="0">
                <a:solidFill>
                  <a:schemeClr val="accent1">
                    <a:lumMod val="50000"/>
                  </a:schemeClr>
                </a:solidFill>
                <a:latin typeface="Arial Rounded MT Bold" pitchFamily="34" charset="0"/>
              </a:rPr>
              <a:t>density  3.497 </a:t>
            </a:r>
            <a:r>
              <a:rPr lang="en-US" sz="1400" b="0" dirty="0">
                <a:solidFill>
                  <a:schemeClr val="accent1">
                    <a:lumMod val="50000"/>
                  </a:schemeClr>
                </a:solidFill>
                <a:latin typeface="Arial Rounded MT Bold" pitchFamily="34" charset="0"/>
              </a:rPr>
              <a:t>physicians/1,000 population (2008)</a:t>
            </a:r>
            <a:br>
              <a:rPr lang="en-US" sz="1400" b="0" dirty="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Hospital bed </a:t>
            </a:r>
            <a:r>
              <a:rPr lang="en-US" sz="1400" b="0" dirty="0" smtClean="0">
                <a:solidFill>
                  <a:schemeClr val="accent1">
                    <a:lumMod val="50000"/>
                  </a:schemeClr>
                </a:solidFill>
                <a:latin typeface="Arial Rounded MT Bold" pitchFamily="34" charset="0"/>
              </a:rPr>
              <a:t>density 7.11 </a:t>
            </a:r>
            <a:r>
              <a:rPr lang="en-US" sz="1400" b="0" dirty="0">
                <a:solidFill>
                  <a:schemeClr val="accent1">
                    <a:lumMod val="50000"/>
                  </a:schemeClr>
                </a:solidFill>
                <a:latin typeface="Arial Rounded MT Bold" pitchFamily="34" charset="0"/>
              </a:rPr>
              <a:t>beds/1,000 population (2008)</a:t>
            </a:r>
            <a:br>
              <a:rPr lang="en-US" sz="1400" b="0" dirty="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Obesity - adult prevalence </a:t>
            </a:r>
            <a:r>
              <a:rPr lang="en-US" sz="1400" b="0" dirty="0" smtClean="0">
                <a:solidFill>
                  <a:schemeClr val="accent1">
                    <a:lumMod val="50000"/>
                  </a:schemeClr>
                </a:solidFill>
                <a:latin typeface="Arial Rounded MT Bold" pitchFamily="34" charset="0"/>
              </a:rPr>
              <a:t>rate </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16.9</a:t>
            </a:r>
            <a:r>
              <a:rPr lang="en-US" sz="1400" b="0" dirty="0">
                <a:solidFill>
                  <a:schemeClr val="accent1">
                    <a:lumMod val="50000"/>
                  </a:schemeClr>
                </a:solidFill>
                <a:latin typeface="Arial Rounded MT Bold" pitchFamily="34" charset="0"/>
              </a:rPr>
              <a:t>% (2007</a:t>
            </a:r>
            <a:r>
              <a:rPr lang="en-US" sz="1400" b="0" dirty="0" smtClean="0">
                <a:solidFill>
                  <a:schemeClr val="accent1">
                    <a:lumMod val="50000"/>
                  </a:schemeClr>
                </a:solidFill>
                <a:latin typeface="Arial Rounded MT Bold" pitchFamily="34" charset="0"/>
              </a:rPr>
              <a:t>)</a:t>
            </a:r>
            <a:br>
              <a:rPr lang="en-US" sz="1400" b="0" dirty="0" smtClean="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Tobacco use(15+) </a:t>
            </a:r>
            <a:r>
              <a:rPr lang="en-US" sz="1400" b="0" dirty="0" smtClean="0">
                <a:solidFill>
                  <a:schemeClr val="accent1">
                    <a:lumMod val="50000"/>
                  </a:schemeClr>
                </a:solidFill>
                <a:latin typeface="Arial Rounded MT Bold" pitchFamily="34" charset="0"/>
              </a:rPr>
              <a:t>Males 36% Females 27%</a:t>
            </a:r>
            <a:br>
              <a:rPr lang="en-US" sz="1400" b="0" dirty="0" smtClean="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A patient can receive 100 percent coverage under certain conditions, such as having a chronic or acute medical condition (including cancer, insulin-dependent diabetes, heart disease…), requiring long-term care, having a long-standing condition, requiring a hospital stay of more than 30 days</a:t>
            </a:r>
            <a:r>
              <a:rPr lang="en-US" sz="1400" b="0" dirty="0" smtClean="0">
                <a:solidFill>
                  <a:schemeClr val="accent1">
                    <a:lumMod val="50000"/>
                  </a:schemeClr>
                </a:solidFill>
                <a:latin typeface="Arial Rounded MT Bold" pitchFamily="34" charset="0"/>
              </a:rPr>
              <a:t>.</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Average out of pocket cost is 7% of total health care costs (2010)</a:t>
            </a: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a:t>
            </a: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dirty="0" smtClean="0"/>
              <a:t/>
            </a:r>
            <a:br>
              <a:rPr lang="en-US" dirty="0" smtClean="0"/>
            </a:br>
            <a:endParaRPr lang="en-US" dirty="0"/>
          </a:p>
        </p:txBody>
      </p:sp>
    </p:spTree>
    <p:extLst>
      <p:ext uri="{BB962C8B-B14F-4D97-AF65-F5344CB8AC3E}">
        <p14:creationId xmlns:p14="http://schemas.microsoft.com/office/powerpoint/2010/main" val="1766005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17581" y="533400"/>
            <a:ext cx="7175351" cy="4392057"/>
          </a:xfrm>
        </p:spPr>
        <p:txBody>
          <a:bodyPr/>
          <a:lstStyle/>
          <a:p>
            <a:r>
              <a:rPr lang="en-US" sz="2000" b="0" dirty="0" smtClean="0">
                <a:solidFill>
                  <a:schemeClr val="accent1">
                    <a:lumMod val="50000"/>
                  </a:schemeClr>
                </a:solidFill>
                <a:latin typeface="Arial Rounded MT Bold" pitchFamily="34" charset="0"/>
              </a:rPr>
              <a:t>Cancer in France</a:t>
            </a:r>
            <a:br>
              <a:rPr lang="en-US" sz="2000" b="0" dirty="0" smtClean="0">
                <a:solidFill>
                  <a:schemeClr val="accent1">
                    <a:lumMod val="50000"/>
                  </a:schemeClr>
                </a:solidFill>
                <a:latin typeface="Arial Rounded MT Bold" pitchFamily="34" charset="0"/>
              </a:rPr>
            </a:br>
            <a:r>
              <a:rPr lang="en-US" sz="2000" b="0" dirty="0">
                <a:solidFill>
                  <a:schemeClr val="accent1">
                    <a:lumMod val="50000"/>
                  </a:schemeClr>
                </a:solidFill>
                <a:latin typeface="Arial Rounded MT Bold" pitchFamily="34" charset="0"/>
              </a:rPr>
              <a:t>- </a:t>
            </a:r>
            <a:r>
              <a:rPr lang="en-US" sz="1400" b="0" dirty="0">
                <a:solidFill>
                  <a:schemeClr val="accent1">
                    <a:lumMod val="50000"/>
                  </a:schemeClr>
                </a:solidFill>
                <a:latin typeface="Arial Rounded MT Bold" pitchFamily="34" charset="0"/>
              </a:rPr>
              <a:t>Cancer is the main cause of premature (before the age of 65) death on the continent, and kills around 960,000 Europeans every year.(All are country averages</a:t>
            </a:r>
            <a:r>
              <a:rPr lang="en-US" sz="1400" b="0" dirty="0" smtClean="0">
                <a:solidFill>
                  <a:schemeClr val="accent1">
                    <a:lumMod val="50000"/>
                  </a:schemeClr>
                </a:solidFill>
                <a:latin typeface="Arial Rounded MT Bold" pitchFamily="34" charset="0"/>
              </a:rPr>
              <a:t>)</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The cost of cancer treatment yearly in the US is 41.6 billion and in the UK 94 million</a:t>
            </a:r>
            <a:br>
              <a:rPr lang="en-US" sz="1400" b="0" dirty="0" smtClean="0">
                <a:solidFill>
                  <a:schemeClr val="accent1">
                    <a:lumMod val="50000"/>
                  </a:schemeClr>
                </a:solidFill>
                <a:latin typeface="Arial Rounded MT Bold" pitchFamily="34" charset="0"/>
              </a:rPr>
            </a:br>
            <a:endParaRPr lang="en-US" sz="1400" b="0" dirty="0">
              <a:solidFill>
                <a:schemeClr val="accent1">
                  <a:lumMod val="50000"/>
                </a:schemeClr>
              </a:solidFill>
              <a:latin typeface="Arial Rounded MT Bold"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209800"/>
            <a:ext cx="5716978" cy="426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186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419600" y="2590800"/>
            <a:ext cx="3733800" cy="3343864"/>
          </a:xfrm>
        </p:spPr>
        <p:txBody>
          <a:bodyPr>
            <a:normAutofit fontScale="77500" lnSpcReduction="20000"/>
          </a:bodyPr>
          <a:lstStyle/>
          <a:p>
            <a:r>
              <a:rPr lang="en-US" dirty="0"/>
              <a:t>The breast awareness 5-point code</a:t>
            </a:r>
          </a:p>
          <a:p>
            <a:endParaRPr lang="en-US" dirty="0"/>
          </a:p>
          <a:p>
            <a:r>
              <a:rPr lang="en-US" dirty="0"/>
              <a:t>You should know what is normal for you.</a:t>
            </a:r>
          </a:p>
          <a:p>
            <a:r>
              <a:rPr lang="en-US" dirty="0"/>
              <a:t>Know what changes to look for.</a:t>
            </a:r>
          </a:p>
          <a:p>
            <a:r>
              <a:rPr lang="en-US" dirty="0"/>
              <a:t>Look and feel.</a:t>
            </a:r>
          </a:p>
          <a:p>
            <a:r>
              <a:rPr lang="en-US" dirty="0"/>
              <a:t>Tell your GP about any changes straight away.</a:t>
            </a:r>
          </a:p>
          <a:p>
            <a:r>
              <a:rPr lang="en-US" dirty="0"/>
              <a:t>Go for breast screening when invited.</a:t>
            </a:r>
          </a:p>
          <a:p>
            <a:r>
              <a:rPr lang="en-US" dirty="0"/>
              <a:t>Guidance issued by the Department of Health, 2009.</a:t>
            </a:r>
          </a:p>
        </p:txBody>
      </p:sp>
      <p:sp>
        <p:nvSpPr>
          <p:cNvPr id="3" name="Title 2"/>
          <p:cNvSpPr>
            <a:spLocks noGrp="1"/>
          </p:cNvSpPr>
          <p:nvPr>
            <p:ph type="ctrTitle"/>
          </p:nvPr>
        </p:nvSpPr>
        <p:spPr>
          <a:xfrm>
            <a:off x="817581" y="381000"/>
            <a:ext cx="7175351" cy="4953000"/>
          </a:xfrm>
        </p:spPr>
        <p:txBody>
          <a:bodyPr/>
          <a:lstStyle/>
          <a:p>
            <a:r>
              <a:rPr lang="en-US" sz="2000" b="0" dirty="0" smtClean="0">
                <a:solidFill>
                  <a:schemeClr val="accent1">
                    <a:lumMod val="50000"/>
                  </a:schemeClr>
                </a:solidFill>
                <a:latin typeface="Arial Rounded MT Bold" pitchFamily="34" charset="0"/>
              </a:rPr>
              <a:t>Breast Cancer </a:t>
            </a:r>
            <a:r>
              <a:rPr lang="en-US" sz="2000" b="0" dirty="0">
                <a:solidFill>
                  <a:schemeClr val="accent1">
                    <a:lumMod val="50000"/>
                  </a:schemeClr>
                </a:solidFill>
                <a:latin typeface="Arial Rounded MT Bold" pitchFamily="34" charset="0"/>
              </a:rPr>
              <a:t>in France</a:t>
            </a:r>
            <a:br>
              <a:rPr lang="en-US" sz="2000" b="0" dirty="0">
                <a:solidFill>
                  <a:schemeClr val="accent1">
                    <a:lumMod val="50000"/>
                  </a:schemeClr>
                </a:solidFill>
                <a:latin typeface="Arial Rounded MT Bold" pitchFamily="34" charset="0"/>
              </a:rPr>
            </a:br>
            <a:r>
              <a:rPr lang="en-US" sz="2000" b="0" dirty="0">
                <a:solidFill>
                  <a:schemeClr val="accent1">
                    <a:lumMod val="50000"/>
                  </a:schemeClr>
                </a:solidFill>
                <a:latin typeface="Arial Rounded MT Bold" pitchFamily="34" charset="0"/>
              </a:rPr>
              <a:t>- </a:t>
            </a:r>
            <a:r>
              <a:rPr lang="en-US" sz="1400" b="0" dirty="0">
                <a:solidFill>
                  <a:schemeClr val="accent1">
                    <a:lumMod val="50000"/>
                  </a:schemeClr>
                </a:solidFill>
                <a:latin typeface="Arial Rounded MT Bold" pitchFamily="34" charset="0"/>
              </a:rPr>
              <a:t>Number of people impacted yearly</a:t>
            </a:r>
            <a:br>
              <a:rPr lang="en-US" sz="1400" b="0" dirty="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Breast </a:t>
            </a:r>
            <a:r>
              <a:rPr lang="en-US" sz="1400" b="0" dirty="0">
                <a:solidFill>
                  <a:schemeClr val="accent1">
                    <a:lumMod val="50000"/>
                  </a:schemeClr>
                </a:solidFill>
                <a:latin typeface="Arial Rounded MT Bold" pitchFamily="34" charset="0"/>
              </a:rPr>
              <a:t>cancer is the most common cancer amongst women in France, accounting for 35.5% of all cancers[3] and has the highest mortality rate of all cancers in </a:t>
            </a:r>
            <a:r>
              <a:rPr lang="en-US" sz="1400" b="0" dirty="0" smtClean="0">
                <a:solidFill>
                  <a:schemeClr val="accent1">
                    <a:lumMod val="50000"/>
                  </a:schemeClr>
                </a:solidFill>
                <a:latin typeface="Arial Rounded MT Bold" pitchFamily="34" charset="0"/>
              </a:rPr>
              <a:t>France. It is estimated </a:t>
            </a:r>
            <a:r>
              <a:rPr lang="en-US" sz="1400" b="0" dirty="0">
                <a:solidFill>
                  <a:schemeClr val="accent1">
                    <a:lumMod val="50000"/>
                  </a:schemeClr>
                </a:solidFill>
                <a:latin typeface="Arial Rounded MT Bold" pitchFamily="34" charset="0"/>
              </a:rPr>
              <a:t>that there are approximately 13,400 new cases of metastatic breast cancer every year in </a:t>
            </a:r>
            <a:r>
              <a:rPr lang="en-US" sz="1400" b="0" dirty="0" smtClean="0">
                <a:solidFill>
                  <a:schemeClr val="accent1">
                    <a:lumMod val="50000"/>
                  </a:schemeClr>
                </a:solidFill>
                <a:latin typeface="Arial Rounded MT Bold" pitchFamily="34" charset="0"/>
              </a:rPr>
              <a:t>France.</a:t>
            </a:r>
            <a:br>
              <a:rPr lang="en-US" sz="1400" b="0" dirty="0" smtClean="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a:t>
            </a:r>
            <a:r>
              <a:rPr lang="en-US" sz="1400" b="0" dirty="0" smtClean="0">
                <a:solidFill>
                  <a:schemeClr val="accent1">
                    <a:lumMod val="50000"/>
                  </a:schemeClr>
                </a:solidFill>
                <a:latin typeface="Arial Rounded MT Bold" pitchFamily="34" charset="0"/>
              </a:rPr>
              <a:t> </a:t>
            </a:r>
            <a:r>
              <a:rPr lang="en-US" sz="1400" b="0" dirty="0">
                <a:solidFill>
                  <a:schemeClr val="accent1">
                    <a:lumMod val="50000"/>
                  </a:schemeClr>
                </a:solidFill>
                <a:latin typeface="Arial Rounded MT Bold" pitchFamily="34" charset="0"/>
              </a:rPr>
              <a:t>France ranks 3rd worldwide in breast cancer rates with 99.7 per 100,000 people behind Belgium and Denmark, the US ranks 19th with 76 per 100,000 (2008</a:t>
            </a:r>
            <a:r>
              <a:rPr lang="en-US" sz="1400" b="0" dirty="0" smtClean="0">
                <a:solidFill>
                  <a:schemeClr val="accent1">
                    <a:lumMod val="50000"/>
                  </a:schemeClr>
                </a:solidFill>
                <a:latin typeface="Arial Rounded MT Bold" pitchFamily="34" charset="0"/>
              </a:rPr>
              <a:t>)</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- 125 new cases diagnosed per </a:t>
            </a:r>
            <a:br>
              <a:rPr lang="en-US" sz="1400" b="0" dirty="0" smtClean="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a:t>
            </a:r>
            <a:r>
              <a:rPr lang="en-US" sz="1400" b="0" dirty="0" smtClean="0">
                <a:solidFill>
                  <a:schemeClr val="accent1">
                    <a:lumMod val="50000"/>
                  </a:schemeClr>
                </a:solidFill>
                <a:latin typeface="Arial Rounded MT Bold" pitchFamily="34" charset="0"/>
              </a:rPr>
              <a:t>  day</a:t>
            </a: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a:r>
            <a:br>
              <a:rPr lang="en-US" sz="1400" b="0" dirty="0" smtClean="0">
                <a:solidFill>
                  <a:schemeClr val="accent1">
                    <a:lumMod val="50000"/>
                  </a:schemeClr>
                </a:solidFill>
                <a:latin typeface="Arial Rounded MT Bold" pitchFamily="34" charset="0"/>
              </a:rPr>
            </a:br>
            <a:r>
              <a:rPr lang="en-US" sz="2000" dirty="0" smtClean="0">
                <a:solidFill>
                  <a:schemeClr val="accent1">
                    <a:lumMod val="50000"/>
                  </a:schemeClr>
                </a:solidFill>
                <a:latin typeface="Arial Rounded MT Bold" pitchFamily="34" charset="0"/>
              </a:rPr>
              <a:t>Treatment</a:t>
            </a:r>
            <a:br>
              <a:rPr lang="en-US" sz="200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Chemotherapy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Radiotherapy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Hormone therapy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Clinical trials</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Surgery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Targeted medication therapy</a:t>
            </a: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a:r>
            <a:br>
              <a:rPr lang="en-US" sz="1400" b="0" dirty="0" smtClean="0">
                <a:solidFill>
                  <a:schemeClr val="accent1">
                    <a:lumMod val="50000"/>
                  </a:schemeClr>
                </a:solidFill>
                <a:latin typeface="Arial Rounded MT Bold" pitchFamily="34" charset="0"/>
              </a:rPr>
            </a:br>
            <a:r>
              <a:rPr lang="en-US" sz="1400" b="0" dirty="0">
                <a:latin typeface="Arial Rounded MT Bold" pitchFamily="34" charset="0"/>
              </a:rPr>
              <a:t/>
            </a:r>
            <a:br>
              <a:rPr lang="en-US" sz="1400" b="0" dirty="0">
                <a:latin typeface="Arial Rounded MT Bold" pitchFamily="34" charset="0"/>
              </a:rPr>
            </a:br>
            <a:endParaRPr lang="en-US" sz="1400" b="0" dirty="0">
              <a:latin typeface="Arial Rounded MT Bold" pitchFamily="34" charset="0"/>
            </a:endParaRPr>
          </a:p>
        </p:txBody>
      </p:sp>
    </p:spTree>
    <p:extLst>
      <p:ext uri="{BB962C8B-B14F-4D97-AF65-F5344CB8AC3E}">
        <p14:creationId xmlns:p14="http://schemas.microsoft.com/office/powerpoint/2010/main" val="3752732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17581" y="457200"/>
            <a:ext cx="7175351" cy="5867400"/>
          </a:xfrm>
        </p:spPr>
        <p:txBody>
          <a:bodyPr/>
          <a:lstStyle/>
          <a:p>
            <a:r>
              <a:rPr lang="en-US" sz="2000" dirty="0" smtClean="0">
                <a:solidFill>
                  <a:schemeClr val="accent1">
                    <a:lumMod val="50000"/>
                  </a:schemeClr>
                </a:solidFill>
                <a:latin typeface="Arial Rounded MT Bold" pitchFamily="34" charset="0"/>
              </a:rPr>
              <a:t>Prostate Cancer Facts</a:t>
            </a:r>
            <a:br>
              <a:rPr lang="en-US" sz="2000" dirty="0" smtClean="0">
                <a:solidFill>
                  <a:schemeClr val="accent1">
                    <a:lumMod val="50000"/>
                  </a:schemeClr>
                </a:solidFill>
                <a:latin typeface="Arial Rounded MT Bold" pitchFamily="34" charset="0"/>
              </a:rPr>
            </a:br>
            <a:r>
              <a:rPr lang="en-US" sz="2000" dirty="0" smtClean="0">
                <a:solidFill>
                  <a:schemeClr val="accent1">
                    <a:lumMod val="50000"/>
                  </a:schemeClr>
                </a:solidFill>
                <a:latin typeface="Arial Rounded MT Bold" pitchFamily="34" charset="0"/>
              </a:rPr>
              <a:t>- </a:t>
            </a:r>
            <a:r>
              <a:rPr lang="en-US" sz="1400" b="0" dirty="0" smtClean="0">
                <a:solidFill>
                  <a:schemeClr val="accent1">
                    <a:lumMod val="50000"/>
                  </a:schemeClr>
                </a:solidFill>
                <a:latin typeface="Arial Rounded MT Bold" pitchFamily="34" charset="0"/>
              </a:rPr>
              <a:t>Prostate cancer kills 10,000 men in the UK each year</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over 40,00 in the UK are newly diagnosed each year</a:t>
            </a:r>
            <a:br>
              <a:rPr lang="en-US" sz="1400" b="0" dirty="0" smtClean="0">
                <a:solidFill>
                  <a:schemeClr val="accent1">
                    <a:lumMod val="50000"/>
                  </a:schemeClr>
                </a:solidFill>
                <a:latin typeface="Arial Rounded MT Bold" pitchFamily="34" charset="0"/>
              </a:rPr>
            </a:br>
            <a:r>
              <a:rPr lang="en-US" sz="2000" dirty="0" smtClean="0">
                <a:solidFill>
                  <a:schemeClr val="accent1">
                    <a:lumMod val="50000"/>
                  </a:schemeClr>
                </a:solidFill>
                <a:latin typeface="Arial Rounded MT Bold" pitchFamily="34" charset="0"/>
              </a:rPr>
              <a:t>- </a:t>
            </a:r>
            <a:r>
              <a:rPr lang="en-US" sz="1400" b="0" dirty="0" smtClean="0">
                <a:solidFill>
                  <a:schemeClr val="accent1">
                    <a:lumMod val="50000"/>
                  </a:schemeClr>
                </a:solidFill>
                <a:latin typeface="Arial Rounded MT Bold" pitchFamily="34" charset="0"/>
              </a:rPr>
              <a:t> </a:t>
            </a:r>
            <a:r>
              <a:rPr lang="en-US" sz="1400" b="0" dirty="0">
                <a:solidFill>
                  <a:schemeClr val="accent1">
                    <a:lumMod val="50000"/>
                  </a:schemeClr>
                </a:solidFill>
                <a:latin typeface="Arial Rounded MT Bold" pitchFamily="34" charset="0"/>
              </a:rPr>
              <a:t>France (Martinique) ranks number one worldwide  for prostate cancer rates with 173.7 per 100,000 people and 4th for the metropolitan area with 118.3 per 100,000 people , the US ranks 18th with 83.8 per </a:t>
            </a:r>
            <a:r>
              <a:rPr lang="en-US" sz="1400" b="0" dirty="0" smtClean="0">
                <a:solidFill>
                  <a:schemeClr val="accent1">
                    <a:lumMod val="50000"/>
                  </a:schemeClr>
                </a:solidFill>
                <a:latin typeface="Arial Rounded MT Bold" pitchFamily="34" charset="0"/>
              </a:rPr>
              <a:t>100,000</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- 250,000 men are living in the UK with prostate cancer</a:t>
            </a:r>
            <a:br>
              <a:rPr lang="en-US" sz="1400" b="0" dirty="0" smtClean="0">
                <a:solidFill>
                  <a:schemeClr val="accent1">
                    <a:lumMod val="50000"/>
                  </a:schemeClr>
                </a:solidFill>
                <a:latin typeface="Arial Rounded MT Bold" pitchFamily="34" charset="0"/>
              </a:rPr>
            </a:br>
            <a:r>
              <a:rPr lang="en-US" sz="1400" b="0" dirty="0">
                <a:solidFill>
                  <a:schemeClr val="accent1">
                    <a:lumMod val="50000"/>
                  </a:schemeClr>
                </a:solidFill>
                <a:latin typeface="Arial Rounded MT Bold" pitchFamily="34" charset="0"/>
              </a:rPr>
              <a:t/>
            </a:r>
            <a:br>
              <a:rPr lang="en-US" sz="1400" b="0" dirty="0">
                <a:solidFill>
                  <a:schemeClr val="accent1">
                    <a:lumMod val="50000"/>
                  </a:schemeClr>
                </a:solidFill>
                <a:latin typeface="Arial Rounded MT Bold" pitchFamily="34" charset="0"/>
              </a:rPr>
            </a:br>
            <a:r>
              <a:rPr lang="en-US" sz="2000" dirty="0" smtClean="0">
                <a:solidFill>
                  <a:schemeClr val="accent1">
                    <a:lumMod val="50000"/>
                  </a:schemeClr>
                </a:solidFill>
                <a:latin typeface="Arial Rounded MT Bold" pitchFamily="34" charset="0"/>
              </a:rPr>
              <a:t>Treatment</a:t>
            </a:r>
            <a:br>
              <a:rPr lang="en-US" sz="200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a:t>
            </a:r>
            <a:r>
              <a:rPr lang="en-US" sz="1400" b="0" dirty="0" err="1" smtClean="0">
                <a:solidFill>
                  <a:schemeClr val="accent1">
                    <a:lumMod val="50000"/>
                  </a:schemeClr>
                </a:solidFill>
                <a:latin typeface="Arial Rounded MT Bold" pitchFamily="34" charset="0"/>
              </a:rPr>
              <a:t>cryotherapy</a:t>
            </a:r>
            <a:r>
              <a:rPr lang="en-US" sz="1400" b="0" dirty="0" smtClean="0">
                <a:solidFill>
                  <a:schemeClr val="accent1">
                    <a:lumMod val="50000"/>
                  </a:schemeClr>
                </a:solidFill>
                <a:latin typeface="Arial Rounded MT Bold" pitchFamily="34" charset="0"/>
              </a:rPr>
              <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hormone therapy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seed </a:t>
            </a:r>
            <a:r>
              <a:rPr lang="en-US" sz="1400" b="0" dirty="0" err="1" smtClean="0">
                <a:solidFill>
                  <a:schemeClr val="accent1">
                    <a:lumMod val="50000"/>
                  </a:schemeClr>
                </a:solidFill>
                <a:latin typeface="Arial Rounded MT Bold" pitchFamily="34" charset="0"/>
              </a:rPr>
              <a:t>breachytherapy</a:t>
            </a:r>
            <a:r>
              <a:rPr lang="en-US" sz="1400" b="0" dirty="0" smtClean="0">
                <a:solidFill>
                  <a:schemeClr val="accent1">
                    <a:lumMod val="50000"/>
                  </a:schemeClr>
                </a:solidFill>
                <a:latin typeface="Arial Rounded MT Bold" pitchFamily="34" charset="0"/>
              </a:rPr>
              <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high dose brachytherapy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clinical trials</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surgery – prostatectomy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High intensity focused ultrasound</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Radiotherapy</a:t>
            </a:r>
            <a:br>
              <a:rPr lang="en-US" sz="1400" b="0" dirty="0" smtClean="0">
                <a:solidFill>
                  <a:schemeClr val="accent1">
                    <a:lumMod val="50000"/>
                  </a:schemeClr>
                </a:solidFill>
                <a:latin typeface="Arial Rounded MT Bold" pitchFamily="34" charset="0"/>
              </a:rPr>
            </a:br>
            <a:r>
              <a:rPr lang="en-US" sz="1400" b="0" dirty="0" smtClean="0">
                <a:solidFill>
                  <a:schemeClr val="accent1">
                    <a:lumMod val="50000"/>
                  </a:schemeClr>
                </a:solidFill>
                <a:latin typeface="Arial Rounded MT Bold" pitchFamily="34" charset="0"/>
              </a:rPr>
              <a:t>- Chemotherapy</a:t>
            </a:r>
            <a:endParaRPr lang="en-US" sz="2000" dirty="0">
              <a:solidFill>
                <a:schemeClr val="accent1">
                  <a:lumMod val="50000"/>
                </a:schemeClr>
              </a:solidFill>
              <a:latin typeface="Arial Rounded MT Bold" pitchFamily="34" charset="0"/>
            </a:endParaRPr>
          </a:p>
        </p:txBody>
      </p:sp>
    </p:spTree>
    <p:extLst>
      <p:ext uri="{BB962C8B-B14F-4D97-AF65-F5344CB8AC3E}">
        <p14:creationId xmlns:p14="http://schemas.microsoft.com/office/powerpoint/2010/main" val="2506959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17581" y="609600"/>
            <a:ext cx="7175351" cy="5715000"/>
          </a:xfrm>
        </p:spPr>
        <p:txBody>
          <a:bodyPr/>
          <a:lstStyle/>
          <a:p>
            <a:r>
              <a:rPr lang="en-US" sz="2000" dirty="0" smtClean="0">
                <a:latin typeface="Arial Rounded MT Bold" pitchFamily="34" charset="0"/>
              </a:rPr>
              <a:t>Prevention</a:t>
            </a:r>
            <a:br>
              <a:rPr lang="en-US" sz="2000" dirty="0" smtClean="0">
                <a:latin typeface="Arial Rounded MT Bold" pitchFamily="34" charset="0"/>
              </a:rPr>
            </a:br>
            <a:r>
              <a:rPr lang="en-US" sz="1400" b="0" dirty="0">
                <a:latin typeface="Arial Rounded MT Bold" pitchFamily="34" charset="0"/>
              </a:rPr>
              <a:t>- In the UK, women between 50 and 70 are invited for breast screening every three years as part of the National Health Service Breast Screening </a:t>
            </a:r>
            <a:r>
              <a:rPr lang="en-US" sz="1400" b="0" dirty="0" err="1">
                <a:latin typeface="Arial Rounded MT Bold" pitchFamily="34" charset="0"/>
              </a:rPr>
              <a:t>Programme</a:t>
            </a:r>
            <a:r>
              <a:rPr lang="en-US" sz="1400" b="0" dirty="0">
                <a:latin typeface="Arial Rounded MT Bold" pitchFamily="34" charset="0"/>
              </a:rPr>
              <a:t> (NHSBSP</a:t>
            </a:r>
            <a:r>
              <a:rPr lang="en-US" sz="1400" b="0" dirty="0" smtClean="0">
                <a:latin typeface="Arial Rounded MT Bold" pitchFamily="34" charset="0"/>
              </a:rPr>
              <a:t>)</a:t>
            </a:r>
            <a:br>
              <a:rPr lang="en-US" sz="1400" b="0" dirty="0" smtClean="0">
                <a:latin typeface="Arial Rounded MT Bold" pitchFamily="34" charset="0"/>
              </a:rPr>
            </a:br>
            <a:r>
              <a:rPr lang="en-US" sz="1400" b="0" dirty="0" smtClean="0">
                <a:latin typeface="Arial Rounded MT Bold" pitchFamily="34" charset="0"/>
              </a:rPr>
              <a:t>- Recommend yearly </a:t>
            </a:r>
            <a:r>
              <a:rPr lang="en-US" sz="1400" b="0" dirty="0">
                <a:latin typeface="Arial Rounded MT Bold" pitchFamily="34" charset="0"/>
              </a:rPr>
              <a:t/>
            </a:r>
            <a:br>
              <a:rPr lang="en-US" sz="1400" b="0" dirty="0">
                <a:latin typeface="Arial Rounded MT Bold" pitchFamily="34" charset="0"/>
              </a:rPr>
            </a:br>
            <a:r>
              <a:rPr lang="en-US" sz="1400" b="0" dirty="0">
                <a:latin typeface="Arial Rounded MT Bold" pitchFamily="34" charset="0"/>
              </a:rPr>
              <a:t>- In the UK and US, effective education and screening could save between 12 to 37 lives per </a:t>
            </a:r>
            <a:r>
              <a:rPr lang="en-US" sz="1400" b="0" dirty="0" smtClean="0">
                <a:latin typeface="Arial Rounded MT Bold" pitchFamily="34" charset="0"/>
              </a:rPr>
              <a:t>day</a:t>
            </a:r>
            <a:br>
              <a:rPr lang="en-US" sz="1400" b="0" dirty="0" smtClean="0">
                <a:latin typeface="Arial Rounded MT Bold" pitchFamily="34" charset="0"/>
              </a:rPr>
            </a:br>
            <a:r>
              <a:rPr lang="en-US" sz="1400" b="0" dirty="0" smtClean="0">
                <a:latin typeface="Arial Rounded MT Bold" pitchFamily="34" charset="0"/>
              </a:rPr>
              <a:t>- Smoking is banned in all public places in France </a:t>
            </a:r>
            <a:br>
              <a:rPr lang="en-US" sz="1400" b="0" dirty="0" smtClean="0">
                <a:latin typeface="Arial Rounded MT Bold" pitchFamily="34" charset="0"/>
              </a:rPr>
            </a:br>
            <a:r>
              <a:rPr lang="en-US" sz="1400" b="0" dirty="0" smtClean="0">
                <a:latin typeface="Arial Rounded MT Bold" pitchFamily="34" charset="0"/>
              </a:rPr>
              <a:t/>
            </a:r>
            <a:br>
              <a:rPr lang="en-US" sz="1400" b="0" dirty="0" smtClean="0">
                <a:latin typeface="Arial Rounded MT Bold" pitchFamily="34" charset="0"/>
              </a:rPr>
            </a:br>
            <a:r>
              <a:rPr lang="en-US" sz="1400" b="0" dirty="0" smtClean="0">
                <a:latin typeface="Arial Rounded MT Bold" pitchFamily="34" charset="0"/>
              </a:rPr>
              <a:t>- They encourage citizens to …</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Be as lean as possible without being underweight</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Be physically active for at least 30 min a day</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Avoid sugary drinks, limit calorie dense foods</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Consume a variety of vegetables, fruits, whole grains, and pulses</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limit consumption of red meat, avoid processed meats</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limit alcohol consumption to one per day for women, two for men</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limit sodium rich foods</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Do NOT take supplements to protect against cancer</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infants should be breastfed for 6months</a:t>
            </a:r>
            <a:br>
              <a:rPr lang="en-US" sz="1400" b="0" dirty="0" smtClean="0">
                <a:latin typeface="Arial Rounded MT Bold" pitchFamily="34" charset="0"/>
              </a:rPr>
            </a:br>
            <a:r>
              <a:rPr lang="en-US" sz="1400" b="0" dirty="0">
                <a:latin typeface="Arial Rounded MT Bold" pitchFamily="34" charset="0"/>
              </a:rPr>
              <a:t>	</a:t>
            </a:r>
            <a:r>
              <a:rPr lang="en-US" sz="1400" b="0" dirty="0" smtClean="0">
                <a:latin typeface="Arial Rounded MT Bold" pitchFamily="34" charset="0"/>
              </a:rPr>
              <a:t>After treatment of cancer follow recommendations for cancer prevention </a:t>
            </a:r>
            <a:endParaRPr lang="en-US" sz="2000" dirty="0">
              <a:latin typeface="Arial Rounded MT Bold" pitchFamily="34" charset="0"/>
            </a:endParaRPr>
          </a:p>
        </p:txBody>
      </p:sp>
    </p:spTree>
    <p:extLst>
      <p:ext uri="{BB962C8B-B14F-4D97-AF65-F5344CB8AC3E}">
        <p14:creationId xmlns:p14="http://schemas.microsoft.com/office/powerpoint/2010/main" val="510682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marL="45720" indent="0">
              <a:buNone/>
            </a:pPr>
            <a:r>
              <a:rPr lang="en-US" sz="2000" dirty="0" smtClean="0">
                <a:solidFill>
                  <a:schemeClr val="accent1">
                    <a:lumMod val="50000"/>
                  </a:schemeClr>
                </a:solidFill>
                <a:latin typeface="Arial Rounded MT Bold" pitchFamily="34" charset="0"/>
              </a:rPr>
              <a:t>Resources</a:t>
            </a:r>
          </a:p>
          <a:p>
            <a:pPr marL="45720" indent="0">
              <a:buNone/>
            </a:pPr>
            <a:r>
              <a:rPr lang="en-US" sz="1000" dirty="0" smtClean="0">
                <a:hlinkClick r:id="rId2"/>
              </a:rPr>
              <a:t>http</a:t>
            </a:r>
            <a:r>
              <a:rPr lang="en-US" sz="1000" dirty="0">
                <a:hlinkClick r:id="rId2"/>
              </a:rPr>
              <a:t>://</a:t>
            </a:r>
            <a:r>
              <a:rPr lang="en-US" sz="1000" dirty="0" smtClean="0">
                <a:hlinkClick r:id="rId2"/>
              </a:rPr>
              <a:t>www.guardian.co.uk/news/datablog/2011/jan/24/worldwide-cancer-rates-uk-rate-drops</a:t>
            </a:r>
            <a:endParaRPr lang="en-US" sz="1000" dirty="0" smtClean="0"/>
          </a:p>
          <a:p>
            <a:pPr marL="45720" indent="0">
              <a:buNone/>
            </a:pPr>
            <a:r>
              <a:rPr lang="en-US" sz="1000" dirty="0">
                <a:hlinkClick r:id="rId3"/>
              </a:rPr>
              <a:t>http://</a:t>
            </a:r>
            <a:r>
              <a:rPr lang="en-US" sz="1000" dirty="0" smtClean="0">
                <a:hlinkClick r:id="rId3"/>
              </a:rPr>
              <a:t>www.nationmaster.com/red/country/fr-france/hea-health&amp;all=1</a:t>
            </a:r>
            <a:endParaRPr lang="en-US" sz="1000" dirty="0" smtClean="0"/>
          </a:p>
          <a:p>
            <a:pPr marL="45720" indent="0">
              <a:buNone/>
            </a:pPr>
            <a:r>
              <a:rPr lang="en-US" sz="1000" dirty="0">
                <a:hlinkClick r:id="rId4"/>
              </a:rPr>
              <a:t>http://prostatecanceruk.org</a:t>
            </a:r>
            <a:r>
              <a:rPr lang="en-US" sz="1000" dirty="0" smtClean="0">
                <a:hlinkClick r:id="rId4"/>
              </a:rPr>
              <a:t>/</a:t>
            </a:r>
            <a:endParaRPr lang="en-US" sz="1000" dirty="0" smtClean="0"/>
          </a:p>
          <a:p>
            <a:pPr marL="45720" indent="0">
              <a:buNone/>
            </a:pPr>
            <a:r>
              <a:rPr lang="en-US" sz="1000" dirty="0">
                <a:hlinkClick r:id="rId5"/>
              </a:rPr>
              <a:t>http://</a:t>
            </a:r>
            <a:r>
              <a:rPr lang="en-US" sz="1000" dirty="0" smtClean="0">
                <a:hlinkClick r:id="rId5"/>
              </a:rPr>
              <a:t>www.breastcancercare.org.uk</a:t>
            </a:r>
            <a:endParaRPr lang="en-US" sz="1000" dirty="0" smtClean="0"/>
          </a:p>
          <a:p>
            <a:pPr marL="45720" indent="0">
              <a:buNone/>
            </a:pPr>
            <a:r>
              <a:rPr lang="en-US" sz="1000" dirty="0">
                <a:hlinkClick r:id="rId6"/>
              </a:rPr>
              <a:t>http://</a:t>
            </a:r>
            <a:r>
              <a:rPr lang="en-US" sz="1000" dirty="0" smtClean="0">
                <a:hlinkClick r:id="rId6"/>
              </a:rPr>
              <a:t>www.worldwidebreastcancer.com</a:t>
            </a:r>
            <a:endParaRPr lang="en-US" sz="1000" dirty="0" smtClean="0"/>
          </a:p>
          <a:p>
            <a:pPr marL="45720" indent="0">
              <a:buNone/>
            </a:pPr>
            <a:r>
              <a:rPr lang="en-US" sz="1000" dirty="0">
                <a:hlinkClick r:id="rId7"/>
              </a:rPr>
              <a:t>https://</a:t>
            </a:r>
            <a:r>
              <a:rPr lang="en-US" sz="1000" dirty="0" smtClean="0">
                <a:hlinkClick r:id="rId7"/>
              </a:rPr>
              <a:t>cia.gov/library/publications/the-world-factbook/geos/fr.html#Econ</a:t>
            </a:r>
            <a:endParaRPr lang="en-US" sz="1000" dirty="0" smtClean="0"/>
          </a:p>
          <a:p>
            <a:pPr marL="45720" indent="0">
              <a:buNone/>
            </a:pPr>
            <a:r>
              <a:rPr lang="en-US" sz="1000" dirty="0">
                <a:hlinkClick r:id="rId8"/>
              </a:rPr>
              <a:t>http://</a:t>
            </a:r>
            <a:r>
              <a:rPr lang="en-US" sz="1000" dirty="0" smtClean="0">
                <a:hlinkClick r:id="rId8"/>
              </a:rPr>
              <a:t>www.presseportal.de/pm/64962/2286190/new-breast-cancer-treatment-available-in-france</a:t>
            </a:r>
            <a:endParaRPr lang="en-US" sz="1000" dirty="0" smtClean="0"/>
          </a:p>
          <a:p>
            <a:pPr marL="45720" indent="0">
              <a:buNone/>
            </a:pPr>
            <a:r>
              <a:rPr lang="en-US" sz="1000">
                <a:hlinkClick r:id="rId9"/>
              </a:rPr>
              <a:t>http://</a:t>
            </a:r>
            <a:r>
              <a:rPr lang="en-US" sz="1000">
                <a:hlinkClick r:id="rId9"/>
              </a:rPr>
              <a:t>www.cdc.gov</a:t>
            </a:r>
            <a:r>
              <a:rPr lang="en-US" sz="1000" smtClean="0">
                <a:hlinkClick r:id="rId9"/>
              </a:rPr>
              <a:t>/</a:t>
            </a:r>
            <a:endParaRPr lang="en-US" sz="1000" smtClean="0"/>
          </a:p>
          <a:p>
            <a:pPr marL="45720" indent="0">
              <a:buNone/>
            </a:pPr>
            <a:endParaRPr lang="en-US" sz="1000" dirty="0" smtClean="0"/>
          </a:p>
          <a:p>
            <a:pPr marL="45720" indent="0">
              <a:buNone/>
            </a:pPr>
            <a:r>
              <a:rPr lang="en-US" dirty="0"/>
              <a:t>	</a:t>
            </a:r>
          </a:p>
        </p:txBody>
      </p:sp>
    </p:spTree>
    <p:extLst>
      <p:ext uri="{BB962C8B-B14F-4D97-AF65-F5344CB8AC3E}">
        <p14:creationId xmlns:p14="http://schemas.microsoft.com/office/powerpoint/2010/main" val="4236615560"/>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1590</TotalTime>
  <Words>99</Words>
  <Application>Microsoft Office PowerPoint</Application>
  <PresentationFormat>On-screen Show (4:3)</PresentationFormat>
  <Paragraphs>27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Slipstream</vt:lpstr>
      <vt:lpstr>France:  Breast &amp; Prostate cancer</vt:lpstr>
      <vt:lpstr>FRANCE  - Population  65,312,249 (July 2011 est.) - Median age 39.9 years  - Birth rate 12.29 births/1,000 population (2011 est.) - Death rate 8.76 deaths/1,000 population (July 2011 est.) - Infant mortality rate   3.29 deaths/1,000 live births  - Life expectancy Total population: 81.19 years         male: 78.02 years  female: 84.54 years  - Religion, largely roman catholic - Primary Language French     </vt:lpstr>
      <vt:lpstr>Health care  -Universal health care plan – everyone is covered - 75% of total health costs paid by public health insurance companies - remaning balance split between patients and private health insurance companies - 97% of physicians conform to tariff references (set prices agreed upon between physician unions and insurance agencies) - Most healthcare reimbursements are  for 70-95% of costs  - Health expenditures   11.6% of GDP (2010) - Physician’s density  3.497 physicians/1,000 population (2008) - Hospital bed density 7.11 beds/1,000 population (2008) - Obesity - adult prevalence rate  16.9% (2007) - Tobacco use(15+) Males 36% Females 27% - A patient can receive 100 percent coverage under certain conditions, such as having a chronic or acute medical condition (including cancer, insulin-dependent diabetes, heart disease…), requiring long-term care, having a long-standing condition, requiring a hospital stay of more than 30 days. - Average out of pocket cost is 7% of total health care costs (2010) -    </vt:lpstr>
      <vt:lpstr>Cancer in France - Cancer is the main cause of premature (before the age of 65) death on the continent, and kills around 960,000 Europeans every year.(All are country averages) - The cost of cancer treatment yearly in the US is 41.6 billion and in the UK 94 million </vt:lpstr>
      <vt:lpstr>Breast Cancer in France - Number of people impacted yearly  Breast cancer is the most common cancer amongst women in France, accounting for 35.5% of all cancers[3] and has the highest mortality rate of all cancers in France. It is estimated that there are approximately 13,400 new cases of metastatic breast cancer every year in France. -  France ranks 3rd worldwide in breast cancer rates with 99.7 per 100,000 people behind Belgium and Denmark, the US ranks 19th with 76 per 100,000 (2008) - 125 new cases diagnosed per     day  Treatment - Chemotherapy - Radiotherapy - Hormone therapy - Clinical trials - Surgery - Targeted medication therapy   </vt:lpstr>
      <vt:lpstr>Prostate Cancer Facts - Prostate cancer kills 10,000 men in the UK each year - over 40,00 in the UK are newly diagnosed each year -  France (Martinique) ranks number one worldwide  for prostate cancer rates with 173.7 per 100,000 people and 4th for the metropolitan area with 118.3 per 100,000 people , the US ranks 18th with 83.8 per 100,000 - 250,000 men are living in the UK with prostate cancer  Treatment - cryotherapy - hormone therapy - seed breachytherapy - high dose brachytherapy - clinical trials - surgery – prostatectomy - High intensity focused ultrasound - Radiotherapy - Chemotherapy</vt:lpstr>
      <vt:lpstr>Prevention - In the UK, women between 50 and 70 are invited for breast screening every three years as part of the National Health Service Breast Screening Programme (NHSBSP) - Recommend yearly  - In the UK and US, effective education and screening could save between 12 to 37 lives per day - Smoking is banned in all public places in France   - They encourage citizens to …  Be as lean as possible without being underweight  Be physically active for at least 30 min a day  Avoid sugary drinks, limit calorie dense foods  Consume a variety of vegetables, fruits, whole grains, and pulses  limit consumption of red meat, avoid processed meats  limit alcohol consumption to one per day for women, two for men  limit sodium rich foods  Do NOT take supplements to protect against cancer  infants should be breastfed for 6months  After treatment of cancer follow recommendations for cancer prevention </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France</dc:title>
  <dc:creator>libfannin</dc:creator>
  <cp:lastModifiedBy>libfannin</cp:lastModifiedBy>
  <cp:revision>25</cp:revision>
  <dcterms:created xsi:type="dcterms:W3CDTF">2012-07-22T18:15:12Z</dcterms:created>
  <dcterms:modified xsi:type="dcterms:W3CDTF">2012-07-23T20:45:33Z</dcterms:modified>
</cp:coreProperties>
</file>