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4" r:id="rId3"/>
    <p:sldId id="265" r:id="rId4"/>
    <p:sldId id="258" r:id="rId5"/>
    <p:sldId id="263" r:id="rId6"/>
    <p:sldId id="270" r:id="rId7"/>
    <p:sldId id="259" r:id="rId8"/>
    <p:sldId id="262" r:id="rId9"/>
    <p:sldId id="261" r:id="rId10"/>
    <p:sldId id="260" r:id="rId11"/>
    <p:sldId id="257" r:id="rId12"/>
    <p:sldId id="266" r:id="rId13"/>
    <p:sldId id="267" r:id="rId14"/>
    <p:sldId id="268" r:id="rId15"/>
    <p:sldId id="271"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180584-DEC0-4CFB-8961-FED1C2BCADC4}" type="datetimeFigureOut">
              <a:rPr lang="en-US" smtClean="0"/>
              <a:t>4/14/2013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55524E-BC5E-446A-A0C9-9C66313C9185}" type="slidenum">
              <a:rPr lang="en-US" smtClean="0"/>
              <a:t>‹#›</a:t>
            </a:fld>
            <a:endParaRPr lang="en-US"/>
          </a:p>
        </p:txBody>
      </p:sp>
    </p:spTree>
    <p:extLst>
      <p:ext uri="{BB962C8B-B14F-4D97-AF65-F5344CB8AC3E}">
        <p14:creationId xmlns:p14="http://schemas.microsoft.com/office/powerpoint/2010/main" val="254315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55524E-BC5E-446A-A0C9-9C66313C9185}" type="slidenum">
              <a:rPr lang="en-US" smtClean="0"/>
              <a:t>10</a:t>
            </a:fld>
            <a:endParaRPr lang="en-US"/>
          </a:p>
        </p:txBody>
      </p:sp>
    </p:spTree>
    <p:extLst>
      <p:ext uri="{BB962C8B-B14F-4D97-AF65-F5344CB8AC3E}">
        <p14:creationId xmlns:p14="http://schemas.microsoft.com/office/powerpoint/2010/main" val="3084531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279E71-682A-402A-8DD8-9AF7C9EE1738}"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79E71-682A-402A-8DD8-9AF7C9EE1738}"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279E71-682A-402A-8DD8-9AF7C9EE1738}"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279E71-682A-402A-8DD8-9AF7C9EE1738}" type="datetimeFigureOut">
              <a:rPr lang="en-US" smtClean="0"/>
              <a:t>4/14/2013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55645-C53C-41EC-8710-B9BB6FB2E486}"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279E71-682A-402A-8DD8-9AF7C9EE1738}" type="datetimeFigureOut">
              <a:rPr lang="en-US" smtClean="0"/>
              <a:t>4/14/2013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9E71-682A-402A-8DD8-9AF7C9EE1738}" type="datetimeFigureOut">
              <a:rPr lang="en-US" smtClean="0"/>
              <a:t>4/14/2013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6279E71-682A-402A-8DD8-9AF7C9EE1738}" type="datetimeFigureOut">
              <a:rPr lang="en-US" smtClean="0"/>
              <a:t>4/14/2013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A555645-C53C-41EC-8710-B9BB6FB2E486}"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id.oxfordjournals.org/cgi/pmidlookup?view=long&amp;pmid=2006403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id.oxfordjournals.org/content/49/5/773.full.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Practices:</a:t>
            </a:r>
            <a:endParaRPr lang="en-US" dirty="0"/>
          </a:p>
        </p:txBody>
      </p:sp>
      <p:sp>
        <p:nvSpPr>
          <p:cNvPr id="3" name="Subtitle 2"/>
          <p:cNvSpPr>
            <a:spLocks noGrp="1"/>
          </p:cNvSpPr>
          <p:nvPr>
            <p:ph type="subTitle" idx="1"/>
          </p:nvPr>
        </p:nvSpPr>
        <p:spPr/>
        <p:txBody>
          <a:bodyPr>
            <a:noAutofit/>
          </a:bodyPr>
          <a:lstStyle/>
          <a:p>
            <a:r>
              <a:rPr lang="en-US" sz="6000" dirty="0"/>
              <a:t>Influenza Prevention</a:t>
            </a:r>
          </a:p>
        </p:txBody>
      </p:sp>
      <p:sp>
        <p:nvSpPr>
          <p:cNvPr id="5" name="TextBox 4"/>
          <p:cNvSpPr txBox="1"/>
          <p:nvPr/>
        </p:nvSpPr>
        <p:spPr>
          <a:xfrm>
            <a:off x="1524000" y="6312932"/>
            <a:ext cx="6324600" cy="369332"/>
          </a:xfrm>
          <a:prstGeom prst="rect">
            <a:avLst/>
          </a:prstGeom>
          <a:noFill/>
        </p:spPr>
        <p:txBody>
          <a:bodyPr wrap="square" rtlCol="0">
            <a:spAutoFit/>
          </a:bodyPr>
          <a:lstStyle/>
          <a:p>
            <a:r>
              <a:rPr lang="en-US" dirty="0" smtClean="0"/>
              <a:t>By: M. </a:t>
            </a:r>
            <a:r>
              <a:rPr lang="en-US" dirty="0" smtClean="0"/>
              <a:t>Cuevas</a:t>
            </a:r>
            <a:r>
              <a:rPr lang="en-US" dirty="0" smtClean="0"/>
              <a:t>, K. Davis, T. </a:t>
            </a:r>
            <a:r>
              <a:rPr lang="en-US" dirty="0" err="1" smtClean="0"/>
              <a:t>Duncil</a:t>
            </a:r>
            <a:r>
              <a:rPr lang="en-US" dirty="0" smtClean="0"/>
              <a:t>, A. Flewelling, S. Paris </a:t>
            </a:r>
            <a:endParaRPr lang="en-US" dirty="0"/>
          </a:p>
        </p:txBody>
      </p:sp>
    </p:spTree>
    <p:extLst>
      <p:ext uri="{BB962C8B-B14F-4D97-AF65-F5344CB8AC3E}">
        <p14:creationId xmlns:p14="http://schemas.microsoft.com/office/powerpoint/2010/main" val="199672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924800" cy="5715000"/>
          </a:xfrm>
        </p:spPr>
        <p:txBody>
          <a:bodyPr>
            <a:normAutofit/>
          </a:bodyPr>
          <a:lstStyle/>
          <a:p>
            <a:pPr marL="0" indent="0" algn="ctr">
              <a:buNone/>
            </a:pPr>
            <a:endParaRPr lang="en-US" dirty="0"/>
          </a:p>
        </p:txBody>
      </p:sp>
    </p:spTree>
    <p:extLst>
      <p:ext uri="{BB962C8B-B14F-4D97-AF65-F5344CB8AC3E}">
        <p14:creationId xmlns:p14="http://schemas.microsoft.com/office/powerpoint/2010/main" val="579612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a:bodyPr>
          <a:lstStyle/>
          <a:p>
            <a:pPr marL="0" indent="0" algn="ctr">
              <a:buNone/>
            </a:pPr>
            <a:endParaRPr lang="en-US" dirty="0"/>
          </a:p>
        </p:txBody>
      </p:sp>
    </p:spTree>
    <p:extLst>
      <p:ext uri="{BB962C8B-B14F-4D97-AF65-F5344CB8AC3E}">
        <p14:creationId xmlns:p14="http://schemas.microsoft.com/office/powerpoint/2010/main" val="356054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7200" dirty="0" smtClean="0"/>
              <a:t>WHAT DOES FRMC SAY?</a:t>
            </a:r>
            <a:endParaRPr lang="en-US" sz="7200" dirty="0"/>
          </a:p>
        </p:txBody>
      </p:sp>
      <p:pic>
        <p:nvPicPr>
          <p:cNvPr id="4" name="MS900388518[1].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7696200" y="5562600"/>
            <a:ext cx="609600" cy="609600"/>
          </a:xfrm>
          <a:prstGeom prst="rect">
            <a:avLst/>
          </a:prstGeom>
        </p:spPr>
      </p:pic>
      <p:pic>
        <p:nvPicPr>
          <p:cNvPr id="7171" name="Picture 3" descr="C:\Users\Owner\AppData\Local\Microsoft\Windows\Temporary Internet Files\Content.IE5\WJCYP5ZW\MC900433824[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1777" y="4030807"/>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622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6234"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fontScale="85000" lnSpcReduction="10000"/>
          </a:bodyPr>
          <a:lstStyle/>
          <a:p>
            <a:pPr marL="0" indent="0" algn="ctr">
              <a:buNone/>
            </a:pPr>
            <a:r>
              <a:rPr lang="en-US" sz="4200" dirty="0" smtClean="0"/>
              <a:t>FRMC Addresses the Influenza Vaccine</a:t>
            </a:r>
          </a:p>
          <a:p>
            <a:pPr marL="0" indent="0" algn="ctr">
              <a:buNone/>
            </a:pPr>
            <a:r>
              <a:rPr lang="en-US" sz="4200" u="sng" dirty="0" smtClean="0"/>
              <a:t> in Several Policies</a:t>
            </a:r>
          </a:p>
          <a:p>
            <a:pPr marL="0" indent="0" algn="ctr">
              <a:buNone/>
            </a:pPr>
            <a:endParaRPr lang="en-US" sz="1600" u="sng" dirty="0" smtClean="0"/>
          </a:p>
          <a:p>
            <a:r>
              <a:rPr lang="en-US" sz="2800" dirty="0" smtClean="0"/>
              <a:t>Influenza (seasonal) and Pneumonia Immunization Policy and Procedure – Inpatient Adults</a:t>
            </a:r>
          </a:p>
          <a:p>
            <a:pPr lvl="1"/>
            <a:r>
              <a:rPr lang="en-US" sz="2600" dirty="0" smtClean="0"/>
              <a:t>“All adult patients, staff, and volunteers of our facility are candidates to receive the seasonal Influenza vaccine annually unless there is a documented contraindication.”</a:t>
            </a:r>
          </a:p>
          <a:p>
            <a:pPr lvl="1"/>
            <a:r>
              <a:rPr lang="en-US" sz="2600" dirty="0" smtClean="0"/>
              <a:t>“Beginning each September and going through March, all staff, physicians, and volunteers working in our facility will be offered the seasonal Influenza vaccine unless there is documentation of previous immunization for that year or there is a documented contraindication. If the staff member chooses not to take the vaccine a declination form will be signed and returned to the Corporate health Center by December 31</a:t>
            </a:r>
            <a:r>
              <a:rPr lang="en-US" sz="2600" baseline="30000" dirty="0" smtClean="0"/>
              <a:t>st</a:t>
            </a:r>
            <a:r>
              <a:rPr lang="en-US" sz="2600" dirty="0" smtClean="0"/>
              <a:t>. “</a:t>
            </a:r>
            <a:endParaRPr lang="en-US" dirty="0"/>
          </a:p>
        </p:txBody>
      </p:sp>
    </p:spTree>
    <p:extLst>
      <p:ext uri="{BB962C8B-B14F-4D97-AF65-F5344CB8AC3E}">
        <p14:creationId xmlns:p14="http://schemas.microsoft.com/office/powerpoint/2010/main" val="1898589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543800" cy="5638800"/>
          </a:xfrm>
        </p:spPr>
        <p:txBody>
          <a:bodyPr>
            <a:normAutofit lnSpcReduction="10000"/>
          </a:bodyPr>
          <a:lstStyle/>
          <a:p>
            <a:pPr marL="0" indent="0" algn="ctr">
              <a:buNone/>
            </a:pPr>
            <a:r>
              <a:rPr lang="en-US" sz="3600" dirty="0"/>
              <a:t>FRMC Addresses the Influenza Vaccine</a:t>
            </a:r>
          </a:p>
          <a:p>
            <a:pPr marL="0" indent="0" algn="ctr">
              <a:buNone/>
            </a:pPr>
            <a:r>
              <a:rPr lang="en-US" sz="3600" dirty="0"/>
              <a:t> </a:t>
            </a:r>
            <a:r>
              <a:rPr lang="en-US" sz="3600" u="sng" dirty="0"/>
              <a:t>in S</a:t>
            </a:r>
            <a:r>
              <a:rPr lang="en-US" sz="3600" u="sng" dirty="0" smtClean="0"/>
              <a:t>everal </a:t>
            </a:r>
            <a:r>
              <a:rPr lang="en-US" sz="3600" u="sng" dirty="0"/>
              <a:t>P</a:t>
            </a:r>
            <a:r>
              <a:rPr lang="en-US" sz="3600" u="sng" dirty="0" smtClean="0"/>
              <a:t>olicies</a:t>
            </a:r>
          </a:p>
          <a:p>
            <a:pPr marL="0" indent="0" algn="ctr">
              <a:buNone/>
            </a:pPr>
            <a:endParaRPr lang="en-US" sz="1600" u="sng" dirty="0"/>
          </a:p>
          <a:p>
            <a:r>
              <a:rPr lang="en-US" dirty="0" smtClean="0"/>
              <a:t>Employee </a:t>
            </a:r>
            <a:r>
              <a:rPr lang="en-US" dirty="0"/>
              <a:t>Mandatory Annual </a:t>
            </a:r>
            <a:r>
              <a:rPr lang="en-US" dirty="0" smtClean="0"/>
              <a:t>Requirements</a:t>
            </a:r>
          </a:p>
          <a:p>
            <a:pPr lvl="1"/>
            <a:r>
              <a:rPr lang="en-US" dirty="0" smtClean="0"/>
              <a:t>The Flu shot or a signed waiver are mandatory annually for employment </a:t>
            </a:r>
          </a:p>
          <a:p>
            <a:pPr lvl="1"/>
            <a:r>
              <a:rPr lang="en-US" dirty="0" smtClean="0"/>
              <a:t>If the requirements are not completed within a certain timeline the employee’s supervisor will put the employee on a 30 day Performance Improvement Plan, and will have 30 days to meet the requirement or endure disciplinary action or termination.</a:t>
            </a:r>
            <a:endParaRPr lang="en-US" dirty="0"/>
          </a:p>
          <a:p>
            <a:r>
              <a:rPr lang="en-US" dirty="0"/>
              <a:t>FRMC Infection Control Plan </a:t>
            </a:r>
            <a:r>
              <a:rPr lang="en-US" dirty="0" smtClean="0"/>
              <a:t>2013</a:t>
            </a:r>
          </a:p>
          <a:p>
            <a:pPr lvl="1"/>
            <a:r>
              <a:rPr lang="en-US" dirty="0" smtClean="0"/>
              <a:t>Infection </a:t>
            </a:r>
            <a:r>
              <a:rPr lang="en-US" dirty="0"/>
              <a:t>r</a:t>
            </a:r>
            <a:r>
              <a:rPr lang="en-US" dirty="0" smtClean="0"/>
              <a:t>isks at FRMC </a:t>
            </a:r>
            <a:endParaRPr lang="en-US" dirty="0" smtClean="0"/>
          </a:p>
          <a:p>
            <a:pPr lvl="2"/>
            <a:r>
              <a:rPr lang="en-US" dirty="0" smtClean="0"/>
              <a:t>include </a:t>
            </a:r>
            <a:r>
              <a:rPr lang="en-US" dirty="0" smtClean="0"/>
              <a:t>a </a:t>
            </a:r>
            <a:r>
              <a:rPr lang="en-US" dirty="0" smtClean="0"/>
              <a:t>decline </a:t>
            </a:r>
            <a:r>
              <a:rPr lang="en-US" dirty="0" smtClean="0"/>
              <a:t>in compliance with staff vaccination</a:t>
            </a:r>
          </a:p>
          <a:p>
            <a:pPr marL="0" indent="0">
              <a:buNone/>
            </a:pPr>
            <a:endParaRPr lang="en-US" dirty="0"/>
          </a:p>
        </p:txBody>
      </p:sp>
    </p:spTree>
    <p:extLst>
      <p:ext uri="{BB962C8B-B14F-4D97-AF65-F5344CB8AC3E}">
        <p14:creationId xmlns:p14="http://schemas.microsoft.com/office/powerpoint/2010/main" val="548237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Flu Shot Declination 2012 </a:t>
            </a:r>
            <a:endParaRPr lang="en-US" dirty="0"/>
          </a:p>
          <a:p>
            <a:pPr lvl="0"/>
            <a:r>
              <a:rPr lang="en-US" dirty="0" smtClean="0"/>
              <a:t>Reasons for declination</a:t>
            </a:r>
          </a:p>
          <a:p>
            <a:pPr lvl="1"/>
            <a:r>
              <a:rPr lang="en-US" dirty="0" smtClean="0"/>
              <a:t>Contraindication </a:t>
            </a:r>
            <a:r>
              <a:rPr lang="en-US" dirty="0"/>
              <a:t>or Allergy exists</a:t>
            </a:r>
          </a:p>
          <a:p>
            <a:pPr lvl="1"/>
            <a:r>
              <a:rPr lang="en-US" dirty="0"/>
              <a:t>Religious Reasons</a:t>
            </a:r>
          </a:p>
          <a:p>
            <a:pPr lvl="1"/>
            <a:r>
              <a:rPr lang="en-US" dirty="0"/>
              <a:t>Received elsewhere</a:t>
            </a:r>
          </a:p>
          <a:p>
            <a:pPr lvl="1"/>
            <a:r>
              <a:rPr lang="en-US" dirty="0"/>
              <a:t>Times / Locations Inconvenient</a:t>
            </a:r>
          </a:p>
          <a:p>
            <a:pPr lvl="1"/>
            <a:r>
              <a:rPr lang="en-US" dirty="0"/>
              <a:t>I do not like injections</a:t>
            </a:r>
          </a:p>
          <a:p>
            <a:pPr lvl="1"/>
            <a:r>
              <a:rPr lang="en-US" dirty="0"/>
              <a:t>I am concerned it will make me ill</a:t>
            </a:r>
          </a:p>
          <a:p>
            <a:endParaRPr lang="en-US" dirty="0"/>
          </a:p>
        </p:txBody>
      </p:sp>
    </p:spTree>
    <p:extLst>
      <p:ext uri="{BB962C8B-B14F-4D97-AF65-F5344CB8AC3E}">
        <p14:creationId xmlns:p14="http://schemas.microsoft.com/office/powerpoint/2010/main" val="2778035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10200"/>
          </a:xfrm>
        </p:spPr>
        <p:txBody>
          <a:bodyPr>
            <a:normAutofit fontScale="92500" lnSpcReduction="10000"/>
          </a:bodyPr>
          <a:lstStyle/>
          <a:p>
            <a:pPr marL="0" indent="0" algn="ctr">
              <a:buNone/>
            </a:pPr>
            <a:r>
              <a:rPr lang="en-US" sz="3600" dirty="0" smtClean="0"/>
              <a:t>Recommendations </a:t>
            </a:r>
          </a:p>
          <a:p>
            <a:pPr marL="0" indent="0" algn="ctr">
              <a:buNone/>
            </a:pPr>
            <a:endParaRPr lang="en-US" sz="1600" dirty="0" smtClean="0"/>
          </a:p>
          <a:p>
            <a:r>
              <a:rPr lang="en-US" dirty="0" smtClean="0"/>
              <a:t>Mandatory vaccination</a:t>
            </a:r>
          </a:p>
          <a:p>
            <a:pPr lvl="1"/>
            <a:r>
              <a:rPr lang="en-US" dirty="0" smtClean="0"/>
              <a:t>Other vaccination are already mandatory including MMR, </a:t>
            </a:r>
            <a:r>
              <a:rPr lang="en-US" dirty="0" err="1" smtClean="0"/>
              <a:t>Hep</a:t>
            </a:r>
            <a:r>
              <a:rPr lang="en-US" dirty="0" smtClean="0"/>
              <a:t> B</a:t>
            </a:r>
          </a:p>
          <a:p>
            <a:pPr lvl="1"/>
            <a:r>
              <a:rPr lang="en-US" dirty="0" smtClean="0"/>
              <a:t>Adequate warning of policy change to a mandatory vaccination</a:t>
            </a:r>
          </a:p>
          <a:p>
            <a:r>
              <a:rPr lang="en-US" dirty="0" smtClean="0"/>
              <a:t>Declination form should only be available for </a:t>
            </a:r>
          </a:p>
          <a:p>
            <a:pPr lvl="1"/>
            <a:r>
              <a:rPr lang="en-US" dirty="0" smtClean="0"/>
              <a:t>a signed physician statement of a contraindication or allergy, </a:t>
            </a:r>
          </a:p>
          <a:p>
            <a:pPr lvl="1"/>
            <a:r>
              <a:rPr lang="en-US" dirty="0" smtClean="0"/>
              <a:t>for a religious belief </a:t>
            </a:r>
          </a:p>
          <a:p>
            <a:pPr lvl="1"/>
            <a:r>
              <a:rPr lang="en-US" dirty="0" smtClean="0"/>
              <a:t>proof that vaccination was received elsewhere </a:t>
            </a:r>
          </a:p>
          <a:p>
            <a:r>
              <a:rPr lang="en-US" dirty="0" smtClean="0"/>
              <a:t>Education programs targeted to address the current declination options of:</a:t>
            </a:r>
          </a:p>
          <a:p>
            <a:pPr lvl="1"/>
            <a:r>
              <a:rPr lang="en-US" dirty="0" smtClean="0"/>
              <a:t>I don’t like shots….there are other methods of administration </a:t>
            </a:r>
          </a:p>
          <a:p>
            <a:pPr lvl="2"/>
            <a:r>
              <a:rPr lang="en-US" dirty="0" smtClean="0"/>
              <a:t>FRMC should make this available for people who fear needles</a:t>
            </a:r>
            <a:endParaRPr lang="en-US" dirty="0" smtClean="0"/>
          </a:p>
          <a:p>
            <a:pPr lvl="1"/>
            <a:r>
              <a:rPr lang="en-US" dirty="0" smtClean="0"/>
              <a:t>I am concerned it will make me ill…education on the why the flu shot does not make people ill</a:t>
            </a:r>
            <a:r>
              <a:rPr lang="en-US" dirty="0" smtClean="0"/>
              <a:t> </a:t>
            </a:r>
            <a:r>
              <a:rPr lang="en-US" dirty="0" smtClean="0"/>
              <a:t>	</a:t>
            </a:r>
          </a:p>
          <a:p>
            <a:endParaRPr lang="en-US" dirty="0"/>
          </a:p>
        </p:txBody>
      </p:sp>
    </p:spTree>
    <p:extLst>
      <p:ext uri="{BB962C8B-B14F-4D97-AF65-F5344CB8AC3E}">
        <p14:creationId xmlns:p14="http://schemas.microsoft.com/office/powerpoint/2010/main" val="31261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543800" cy="4343400"/>
          </a:xfrm>
        </p:spPr>
        <p:txBody>
          <a:bodyPr>
            <a:normAutofit/>
          </a:bodyPr>
          <a:lstStyle/>
          <a:p>
            <a:pPr marL="0" indent="0" algn="ctr">
              <a:buNone/>
            </a:pPr>
            <a:r>
              <a:rPr lang="en-US" sz="3200" dirty="0" smtClean="0"/>
              <a:t>“CDC</a:t>
            </a:r>
            <a:r>
              <a:rPr lang="en-US" sz="3200" dirty="0"/>
              <a:t>, the Advisory Committee on Immunization Practices (ACIP), and the Healthcare Infection Control Practices Advisory Committee (HICPAC) recommend that all U.S. health care workers get vaccinated annually </a:t>
            </a:r>
            <a:r>
              <a:rPr lang="en-US" sz="3200" dirty="0" smtClean="0"/>
              <a:t>against </a:t>
            </a:r>
            <a:r>
              <a:rPr lang="en-US" sz="3200" dirty="0"/>
              <a:t>influenza</a:t>
            </a:r>
            <a:r>
              <a:rPr lang="en-US" sz="3200" dirty="0" smtClean="0"/>
              <a:t>.”</a:t>
            </a:r>
          </a:p>
          <a:p>
            <a:pPr marL="0" indent="0" algn="ctr">
              <a:buNone/>
            </a:pPr>
            <a:endParaRPr lang="en-US" sz="1200" dirty="0" smtClean="0"/>
          </a:p>
          <a:p>
            <a:pPr marL="0" indent="0" algn="ctr">
              <a:buNone/>
            </a:pPr>
            <a:r>
              <a:rPr lang="en-US" sz="3200" dirty="0" smtClean="0"/>
              <a:t>- Centers for Disease Control &amp; Prevention</a:t>
            </a:r>
            <a:endParaRPr lang="en-US" sz="3200" dirty="0"/>
          </a:p>
        </p:txBody>
      </p:sp>
      <p:sp>
        <p:nvSpPr>
          <p:cNvPr id="4" name="TextBox 3"/>
          <p:cNvSpPr txBox="1"/>
          <p:nvPr/>
        </p:nvSpPr>
        <p:spPr>
          <a:xfrm>
            <a:off x="685800" y="5791200"/>
            <a:ext cx="7848600" cy="369332"/>
          </a:xfrm>
          <a:prstGeom prst="rect">
            <a:avLst/>
          </a:prstGeom>
          <a:noFill/>
        </p:spPr>
        <p:txBody>
          <a:bodyPr wrap="square" rtlCol="0">
            <a:spAutoFit/>
          </a:bodyPr>
          <a:lstStyle/>
          <a:p>
            <a:r>
              <a:rPr lang="en-US" dirty="0" smtClean="0"/>
              <a:t>http://www.cdc.gov/flu/healthcareworkers.htm</a:t>
            </a:r>
            <a:endParaRPr lang="en-US" dirty="0"/>
          </a:p>
        </p:txBody>
      </p:sp>
      <p:pic>
        <p:nvPicPr>
          <p:cNvPr id="6146" name="Picture 2" descr="C:\Users\Owner\AppData\Local\Microsoft\Windows\Temporary Internet Files\Content.IE5\KA0AMK63\MC90028075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4572000"/>
            <a:ext cx="1715642" cy="1687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025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914400"/>
          </a:xfrm>
        </p:spPr>
        <p:txBody>
          <a:bodyPr>
            <a:normAutofit/>
          </a:bodyPr>
          <a:lstStyle/>
          <a:p>
            <a:r>
              <a:rPr lang="en-US" sz="1400" dirty="0"/>
              <a:t>CDC, http://www.cdc.gov/flu/healthcareworkers.htm</a:t>
            </a:r>
          </a:p>
        </p:txBody>
      </p:sp>
      <p:sp>
        <p:nvSpPr>
          <p:cNvPr id="3" name="Content Placeholder 2"/>
          <p:cNvSpPr>
            <a:spLocks noGrp="1"/>
          </p:cNvSpPr>
          <p:nvPr>
            <p:ph idx="1"/>
          </p:nvPr>
        </p:nvSpPr>
        <p:spPr>
          <a:xfrm>
            <a:off x="762000" y="685800"/>
            <a:ext cx="7543800" cy="4572000"/>
          </a:xfrm>
        </p:spPr>
        <p:txBody>
          <a:bodyPr>
            <a:normAutofit fontScale="92500"/>
          </a:bodyPr>
          <a:lstStyle/>
          <a:p>
            <a:r>
              <a:rPr lang="en-US" dirty="0" smtClean="0"/>
              <a:t>“Health </a:t>
            </a:r>
            <a:r>
              <a:rPr lang="en-US" dirty="0"/>
              <a:t>care workers who get vaccinated help to reduce the following:</a:t>
            </a:r>
          </a:p>
          <a:p>
            <a:pPr lvl="1"/>
            <a:r>
              <a:rPr lang="en-US" dirty="0"/>
              <a:t>transmission of influenza</a:t>
            </a:r>
          </a:p>
          <a:p>
            <a:pPr lvl="1"/>
            <a:r>
              <a:rPr lang="en-US" dirty="0"/>
              <a:t>staff illness and absenteeism</a:t>
            </a:r>
          </a:p>
          <a:p>
            <a:pPr lvl="1"/>
            <a:r>
              <a:rPr lang="en-US" dirty="0"/>
              <a:t>influenza-related illness and death, especially among people at increased risk for severe influenza illness</a:t>
            </a:r>
          </a:p>
          <a:p>
            <a:r>
              <a:rPr lang="en-US" dirty="0"/>
              <a:t>Higher vaccination levels among staff have been associated with a lower risk of nosocomial (hospital-acquired) influenza cases.</a:t>
            </a:r>
          </a:p>
          <a:p>
            <a:r>
              <a:rPr lang="en-US" dirty="0"/>
              <a:t>Influenza outbreaks in hospitals and long-term care facilities have been attributed to low influenza vaccination coverage among health care workers in those facilities</a:t>
            </a:r>
            <a:r>
              <a:rPr lang="en-US" dirty="0" smtClean="0"/>
              <a:t>.”</a:t>
            </a:r>
            <a:endParaRPr lang="en-US" dirty="0"/>
          </a:p>
        </p:txBody>
      </p:sp>
    </p:spTree>
    <p:extLst>
      <p:ext uri="{BB962C8B-B14F-4D97-AF65-F5344CB8AC3E}">
        <p14:creationId xmlns:p14="http://schemas.microsoft.com/office/powerpoint/2010/main" val="139730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2667000"/>
          </a:xfrm>
        </p:spPr>
        <p:txBody>
          <a:bodyPr>
            <a:normAutofit/>
          </a:bodyPr>
          <a:lstStyle/>
          <a:p>
            <a:pPr marL="0" indent="0" algn="ctr">
              <a:buNone/>
            </a:pPr>
            <a:r>
              <a:rPr lang="en-US" sz="7200" dirty="0" smtClean="0"/>
              <a:t>WHAT DOES THE RESEARCH SAY?</a:t>
            </a:r>
            <a:endParaRPr lang="en-US" sz="7200" dirty="0"/>
          </a:p>
        </p:txBody>
      </p:sp>
      <p:pic>
        <p:nvPicPr>
          <p:cNvPr id="1026" name="Picture 2" descr="C:\Users\Owner\AppData\Local\Microsoft\Windows\Temporary Internet Files\Content.IE5\4E2Z5GCB\MC90028051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43746" y="3352800"/>
            <a:ext cx="2456507" cy="2617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001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86400"/>
          </a:xfrm>
        </p:spPr>
        <p:txBody>
          <a:bodyPr>
            <a:normAutofit/>
          </a:bodyPr>
          <a:lstStyle/>
          <a:p>
            <a:pPr marL="0" indent="0">
              <a:buNone/>
            </a:pPr>
            <a:r>
              <a:rPr lang="en-US" baseline="-25000" dirty="0"/>
              <a:t>Article Name: </a:t>
            </a:r>
            <a:r>
              <a:rPr lang="en-US" u="sng" baseline="-25000" dirty="0"/>
              <a:t>Mandatory Influenza Vaccination of Health Care Workers: Translating Policy to Practice</a:t>
            </a:r>
            <a:endParaRPr lang="en-US" sz="3200" baseline="-25000" dirty="0"/>
          </a:p>
          <a:p>
            <a:pPr marL="0" indent="0">
              <a:buNone/>
            </a:pPr>
            <a:r>
              <a:rPr lang="en-US" baseline="-25000" dirty="0"/>
              <a:t>Authors: Hilary M. Babcock, Nancy </a:t>
            </a:r>
            <a:r>
              <a:rPr lang="en-US" baseline="-25000" dirty="0" err="1"/>
              <a:t>Gemeinhart</a:t>
            </a:r>
            <a:r>
              <a:rPr lang="en-US" baseline="-25000" dirty="0"/>
              <a:t>, Marilyn Jones, W. Claiborne </a:t>
            </a:r>
            <a:r>
              <a:rPr lang="en-US" baseline="-25000" dirty="0" err="1"/>
              <a:t>Dunagan</a:t>
            </a:r>
            <a:r>
              <a:rPr lang="en-US" baseline="-25000" dirty="0"/>
              <a:t>, Keith </a:t>
            </a:r>
            <a:r>
              <a:rPr lang="en-US" baseline="-25000" dirty="0" err="1"/>
              <a:t>Woeltje</a:t>
            </a:r>
            <a:endParaRPr lang="en-US" sz="3200" baseline="-25000" dirty="0"/>
          </a:p>
          <a:p>
            <a:pPr marL="0" indent="0">
              <a:buNone/>
            </a:pPr>
            <a:r>
              <a:rPr lang="en-US" baseline="-25000" dirty="0"/>
              <a:t>Citation: </a:t>
            </a:r>
            <a:endParaRPr lang="en-US" sz="3200" baseline="-25000" dirty="0"/>
          </a:p>
          <a:p>
            <a:pPr marL="0" indent="0">
              <a:buNone/>
            </a:pPr>
            <a:r>
              <a:rPr lang="en-US" baseline="-25000" dirty="0"/>
              <a:t>Babcock, H.M, </a:t>
            </a:r>
            <a:r>
              <a:rPr lang="en-US" baseline="-25000" dirty="0" err="1"/>
              <a:t>Geimeinhart</a:t>
            </a:r>
            <a:r>
              <a:rPr lang="en-US" baseline="-25000" dirty="0"/>
              <a:t>, N., Jones, M., </a:t>
            </a:r>
            <a:r>
              <a:rPr lang="en-US" baseline="-25000" dirty="0" err="1"/>
              <a:t>Dunagan</a:t>
            </a:r>
            <a:r>
              <a:rPr lang="en-US" baseline="-25000" dirty="0"/>
              <a:t>, W.C., and </a:t>
            </a:r>
            <a:r>
              <a:rPr lang="en-US" baseline="-25000" dirty="0" err="1"/>
              <a:t>Woeltje</a:t>
            </a:r>
            <a:r>
              <a:rPr lang="en-US" baseline="-25000" dirty="0"/>
              <a:t>, K.F. (2010). Mandatory Influenza vaccination of health care workers: Translating policy to practice. </a:t>
            </a:r>
            <a:r>
              <a:rPr lang="en-US" i="1" baseline="-25000" dirty="0"/>
              <a:t>Clinical Infectious Diseases, 50(4),</a:t>
            </a:r>
            <a:r>
              <a:rPr lang="en-US" baseline="-25000" dirty="0"/>
              <a:t> 459-464. </a:t>
            </a:r>
            <a:r>
              <a:rPr lang="en-US" baseline="-25000" dirty="0" err="1"/>
              <a:t>Doi</a:t>
            </a:r>
            <a:r>
              <a:rPr lang="en-US" baseline="-25000" dirty="0"/>
              <a:t>: 10.1086/667370. </a:t>
            </a:r>
            <a:r>
              <a:rPr lang="en-US" u="sng" baseline="-25000" dirty="0">
                <a:hlinkClick r:id="rId2"/>
              </a:rPr>
              <a:t>http://www.cid.oxfordjournals.org/cgi/pmidlookup?view=long&amp;pmid=20064039</a:t>
            </a:r>
            <a:endParaRPr lang="en-US" sz="3200" baseline="-25000" dirty="0"/>
          </a:p>
          <a:p>
            <a:pPr marL="0" indent="0">
              <a:buNone/>
            </a:pPr>
            <a:r>
              <a:rPr lang="en-US" baseline="-25000" dirty="0"/>
              <a:t>	</a:t>
            </a:r>
            <a:endParaRPr lang="en-US" sz="3200" baseline="-25000" dirty="0"/>
          </a:p>
          <a:p>
            <a:pPr marL="0" indent="0">
              <a:buNone/>
            </a:pPr>
            <a:r>
              <a:rPr lang="en-US" baseline="-25000" dirty="0"/>
              <a:t>Article Summary: The article revolves around a study of BJC Healthcare performed in 2008. BJC is a large health care organization that has multiple hospitals and outpatient facilities that employs over 26,000 people. The hospital was concerned that their employee’s compliance rate with influenza vaccinations. One of the goals of the US National Health Objectives was to have a 60 percent overall vaccination rate for all US health care employees. The national average in 2007 was 44 percent. To increase the rate of vaccinations BJC decided to implement a mandatory influenza vaccination policy. It was also made a condition of employment. BJC states that the mandatory vaccine is a patient safety initiative as well. Influenza vaccination was made a condition of employment for all employees regardless of position. </a:t>
            </a:r>
            <a:endParaRPr lang="en-US" dirty="0" smtClean="0"/>
          </a:p>
          <a:p>
            <a:endParaRPr lang="en-US" dirty="0"/>
          </a:p>
        </p:txBody>
      </p:sp>
    </p:spTree>
    <p:extLst>
      <p:ext uri="{BB962C8B-B14F-4D97-AF65-F5344CB8AC3E}">
        <p14:creationId xmlns:p14="http://schemas.microsoft.com/office/powerpoint/2010/main" val="99305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334000"/>
          </a:xfrm>
        </p:spPr>
        <p:txBody>
          <a:bodyPr>
            <a:normAutofit fontScale="92500" lnSpcReduction="10000"/>
          </a:bodyPr>
          <a:lstStyle/>
          <a:p>
            <a:pPr marL="0" indent="0">
              <a:buNone/>
            </a:pPr>
            <a:r>
              <a:rPr lang="en-US" baseline="-25000" dirty="0"/>
              <a:t>The employees were informed of this mandatory policy through managers, standardized medical educational materials, letters mailed to employee’s homes, and their in house newsletter. Vaccines were offered at multiple locations and were offered as shots or inhalants. The vaccines were tagged and tracked so that the company could keep track of the amount used. Employees also were tracked by ID badges and entered into the company’s database. The employees were given from October 2008 to December 15, 2008 (if they were not vaccinated by this date the employee was suspended without pay) and if the employees were not vaccinated by January 15, 2009 the employees were then terminated. </a:t>
            </a:r>
            <a:endParaRPr lang="en-US" sz="3200" baseline="-25000" dirty="0"/>
          </a:p>
          <a:p>
            <a:pPr marL="0" indent="0">
              <a:buNone/>
            </a:pPr>
            <a:endParaRPr lang="en-US" baseline="-25000" dirty="0"/>
          </a:p>
          <a:p>
            <a:pPr marL="0" indent="0">
              <a:buNone/>
            </a:pPr>
            <a:r>
              <a:rPr lang="en-US" baseline="-25000" dirty="0" smtClean="0"/>
              <a:t>BJC </a:t>
            </a:r>
            <a:r>
              <a:rPr lang="en-US" baseline="-25000" dirty="0"/>
              <a:t>did have exemptions for employees from the vaccinations. Some of the exemptions included:</a:t>
            </a:r>
            <a:endParaRPr lang="en-US" sz="3200" baseline="-25000" dirty="0"/>
          </a:p>
          <a:p>
            <a:pPr marL="0" lvl="0" indent="0">
              <a:buNone/>
            </a:pPr>
            <a:endParaRPr lang="en-US" baseline="-25000" dirty="0" smtClean="0"/>
          </a:p>
          <a:p>
            <a:pPr marL="0" lvl="0" indent="0">
              <a:buNone/>
            </a:pPr>
            <a:r>
              <a:rPr lang="en-US" baseline="-25000" dirty="0" smtClean="0"/>
              <a:t>Medical </a:t>
            </a:r>
            <a:r>
              <a:rPr lang="en-US" baseline="-25000" dirty="0"/>
              <a:t>Exemptions- requires a letter from a doctor stating a contraindication. Some of the exemptions included hypersensitivity to eggs or a previous allergic reaction to a flu vaccine, pregnancy in some cases, or a history of </a:t>
            </a:r>
            <a:r>
              <a:rPr lang="en-US" baseline="-25000" dirty="0" err="1"/>
              <a:t>Guillan</a:t>
            </a:r>
            <a:r>
              <a:rPr lang="en-US" baseline="-25000" dirty="0"/>
              <a:t> </a:t>
            </a:r>
            <a:r>
              <a:rPr lang="en-US" baseline="-25000" dirty="0" err="1"/>
              <a:t>Barre</a:t>
            </a:r>
            <a:r>
              <a:rPr lang="en-US" baseline="-25000" dirty="0"/>
              <a:t> Syndrome. </a:t>
            </a:r>
            <a:endParaRPr lang="en-US" sz="3200" baseline="-25000" dirty="0"/>
          </a:p>
          <a:p>
            <a:pPr marL="0" lvl="0" indent="0">
              <a:buNone/>
            </a:pPr>
            <a:endParaRPr lang="en-US" baseline="-25000" dirty="0"/>
          </a:p>
          <a:p>
            <a:pPr marL="0" lvl="0" indent="0">
              <a:buNone/>
            </a:pPr>
            <a:r>
              <a:rPr lang="en-US" baseline="-25000" dirty="0" smtClean="0"/>
              <a:t>Religious </a:t>
            </a:r>
            <a:r>
              <a:rPr lang="en-US" baseline="-25000" dirty="0"/>
              <a:t>exemptions </a:t>
            </a:r>
            <a:endParaRPr lang="en-US" sz="3200" baseline="-25000" dirty="0"/>
          </a:p>
          <a:p>
            <a:pPr marL="0" lvl="0" indent="0">
              <a:buNone/>
            </a:pPr>
            <a:endParaRPr lang="en-US" baseline="-25000" dirty="0" smtClean="0"/>
          </a:p>
          <a:p>
            <a:pPr marL="0" lvl="0" indent="0">
              <a:buNone/>
            </a:pPr>
            <a:r>
              <a:rPr lang="en-US" baseline="-25000" dirty="0" smtClean="0"/>
              <a:t>Other </a:t>
            </a:r>
            <a:r>
              <a:rPr lang="en-US" baseline="-25000" dirty="0"/>
              <a:t>reasons were evaluated by medical personnel</a:t>
            </a:r>
            <a:endParaRPr lang="en-US" sz="3200" baseline="-25000" dirty="0"/>
          </a:p>
          <a:p>
            <a:pPr marL="0" indent="0">
              <a:buNone/>
            </a:pPr>
            <a:endParaRPr lang="en-US" baseline="-25000" dirty="0" smtClean="0"/>
          </a:p>
          <a:p>
            <a:pPr marL="0" indent="0">
              <a:buNone/>
            </a:pPr>
            <a:r>
              <a:rPr lang="en-US" baseline="-25000" dirty="0" smtClean="0"/>
              <a:t>All </a:t>
            </a:r>
            <a:r>
              <a:rPr lang="en-US" baseline="-25000" dirty="0"/>
              <a:t>exemptions had to be presented with an explanation depending on the case and the employee would be notified of the committee’s decision within 5 days. The employees that were granted exemptions were encouraged to wear isolation masks during the flu season. </a:t>
            </a:r>
            <a:endParaRPr lang="en-US" sz="3200" baseline="-25000" dirty="0"/>
          </a:p>
        </p:txBody>
      </p:sp>
    </p:spTree>
    <p:extLst>
      <p:ext uri="{BB962C8B-B14F-4D97-AF65-F5344CB8AC3E}">
        <p14:creationId xmlns:p14="http://schemas.microsoft.com/office/powerpoint/2010/main" val="1672021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10200"/>
          </a:xfrm>
        </p:spPr>
        <p:txBody>
          <a:bodyPr>
            <a:normAutofit fontScale="92500" lnSpcReduction="10000"/>
          </a:bodyPr>
          <a:lstStyle/>
          <a:p>
            <a:pPr marL="0" indent="0">
              <a:buNone/>
            </a:pPr>
            <a:r>
              <a:rPr lang="en-US" baseline="-25000" dirty="0"/>
              <a:t>The results of the BJC Mandatory Policy are as follows:</a:t>
            </a:r>
            <a:endParaRPr lang="en-US" sz="3200" baseline="-25000" dirty="0"/>
          </a:p>
          <a:p>
            <a:pPr marL="0" lvl="0" indent="0">
              <a:buNone/>
            </a:pPr>
            <a:r>
              <a:rPr lang="en-US" baseline="-25000" dirty="0"/>
              <a:t>Total Number of employees: 26,000</a:t>
            </a:r>
            <a:endParaRPr lang="en-US" sz="3200" baseline="-25000" dirty="0"/>
          </a:p>
          <a:p>
            <a:pPr marL="320040" lvl="1" indent="0">
              <a:buNone/>
            </a:pPr>
            <a:r>
              <a:rPr lang="en-US" sz="2400" baseline="-25000" dirty="0"/>
              <a:t>Total Vaccinated: 25, 561 (98.4 %)</a:t>
            </a:r>
            <a:endParaRPr lang="en-US" sz="3200" baseline="-25000" dirty="0"/>
          </a:p>
          <a:p>
            <a:pPr marL="320040" lvl="1" indent="0">
              <a:buNone/>
            </a:pPr>
            <a:r>
              <a:rPr lang="en-US" sz="2400" baseline="-25000" dirty="0"/>
              <a:t>Religious Exemptions: 90 (0.35 %)</a:t>
            </a:r>
            <a:endParaRPr lang="en-US" sz="3200" baseline="-25000" dirty="0"/>
          </a:p>
          <a:p>
            <a:pPr marL="320040" lvl="1" indent="0">
              <a:buNone/>
            </a:pPr>
            <a:r>
              <a:rPr lang="en-US" sz="2400" baseline="-25000" dirty="0"/>
              <a:t>Medical Exemptions: 324 (1.24%)</a:t>
            </a:r>
            <a:endParaRPr lang="en-US" sz="3200" baseline="-25000" dirty="0"/>
          </a:p>
          <a:p>
            <a:pPr marL="640080" lvl="2" indent="0">
              <a:buNone/>
            </a:pPr>
            <a:r>
              <a:rPr lang="en-US" baseline="-25000" dirty="0"/>
              <a:t>Egg Allergy- 107</a:t>
            </a:r>
            <a:endParaRPr lang="en-US" sz="2800" baseline="-25000" dirty="0"/>
          </a:p>
          <a:p>
            <a:pPr marL="640080" lvl="2" indent="0">
              <a:buNone/>
            </a:pPr>
            <a:r>
              <a:rPr lang="en-US" baseline="-25000" dirty="0"/>
              <a:t>Prior Reaction to vaccine- 83</a:t>
            </a:r>
            <a:endParaRPr lang="en-US" sz="2800" baseline="-25000" dirty="0"/>
          </a:p>
          <a:p>
            <a:pPr marL="640080" lvl="2" indent="0">
              <a:buNone/>
            </a:pPr>
            <a:r>
              <a:rPr lang="en-US" baseline="-25000" dirty="0"/>
              <a:t>History of </a:t>
            </a:r>
            <a:r>
              <a:rPr lang="en-US" baseline="-25000" dirty="0" err="1"/>
              <a:t>Guillan</a:t>
            </a:r>
            <a:r>
              <a:rPr lang="en-US" baseline="-25000" dirty="0"/>
              <a:t> </a:t>
            </a:r>
            <a:r>
              <a:rPr lang="en-US" baseline="-25000" dirty="0" err="1"/>
              <a:t>Barre</a:t>
            </a:r>
            <a:r>
              <a:rPr lang="en-US" baseline="-25000" dirty="0"/>
              <a:t>- 15</a:t>
            </a:r>
            <a:endParaRPr lang="en-US" sz="2800" baseline="-25000" dirty="0"/>
          </a:p>
          <a:p>
            <a:pPr marL="640080" lvl="2" indent="0">
              <a:buNone/>
            </a:pPr>
            <a:r>
              <a:rPr lang="en-US" baseline="-25000" dirty="0"/>
              <a:t>Other- 15</a:t>
            </a:r>
            <a:endParaRPr lang="en-US" sz="2800" baseline="-25000" dirty="0"/>
          </a:p>
          <a:p>
            <a:pPr marL="320040" lvl="1" indent="0">
              <a:buNone/>
            </a:pPr>
            <a:r>
              <a:rPr lang="en-US" sz="2400" baseline="-25000" dirty="0"/>
              <a:t>Policy Compliant: 25, 972 (99.96%)</a:t>
            </a:r>
            <a:endParaRPr lang="en-US" sz="3200" baseline="-25000" dirty="0"/>
          </a:p>
          <a:p>
            <a:pPr marL="320040" lvl="1" indent="0">
              <a:buNone/>
            </a:pPr>
            <a:r>
              <a:rPr lang="en-US" sz="2400" baseline="-25000" dirty="0"/>
              <a:t>Noncompliant (neither vaccinated or exempt): 8 (0.03%)</a:t>
            </a:r>
            <a:endParaRPr lang="en-US" sz="3200" baseline="-25000" dirty="0"/>
          </a:p>
          <a:p>
            <a:pPr marL="0" indent="0">
              <a:buNone/>
            </a:pPr>
            <a:endParaRPr lang="en-US" baseline="-25000" dirty="0"/>
          </a:p>
          <a:p>
            <a:pPr marL="0" indent="0">
              <a:buNone/>
            </a:pPr>
            <a:r>
              <a:rPr lang="en-US" baseline="-25000" dirty="0"/>
              <a:t>According to BJC their mandatory policy successfully increased vaccination rates at a very large health care company. In the past methods to increase vaccine rates had included free and easily available access, incentives, and leadership support. The mandatory policy requires you have to have the vaccine in order to attain or keep your employment. Other health care facilities such as the Virginia Mason Hospital implemented a mandatory policy and had compliance rates of over 98 percent. Overall the researchers concluded that mandatory policies at a large health care company increased vaccination rates. </a:t>
            </a:r>
            <a:endParaRPr lang="en-US" sz="3200" baseline="-25000" dirty="0"/>
          </a:p>
          <a:p>
            <a:pPr marL="0" indent="0">
              <a:buNone/>
            </a:pPr>
            <a:r>
              <a:rPr lang="en-US" baseline="-25000" dirty="0"/>
              <a:t> </a:t>
            </a:r>
            <a:endParaRPr lang="en-US" sz="3200" baseline="-25000" dirty="0"/>
          </a:p>
          <a:p>
            <a:pPr marL="0" indent="0">
              <a:buNone/>
            </a:pPr>
            <a:r>
              <a:rPr lang="en-US" baseline="-25000" dirty="0"/>
              <a:t>Conclusions: </a:t>
            </a:r>
            <a:r>
              <a:rPr lang="en-US" baseline="-25000" dirty="0" smtClean="0"/>
              <a:t>“A </a:t>
            </a:r>
            <a:r>
              <a:rPr lang="en-US" baseline="-25000" dirty="0"/>
              <a:t>mandatory </a:t>
            </a:r>
            <a:r>
              <a:rPr lang="en-US" baseline="-25000" dirty="0" smtClean="0"/>
              <a:t>influenza vaccination campaign successfully increased vaccination rates.” </a:t>
            </a:r>
            <a:endParaRPr lang="en-US" sz="3200" baseline="-25000" dirty="0"/>
          </a:p>
          <a:p>
            <a:pPr marL="0" indent="0">
              <a:buNone/>
            </a:pPr>
            <a:endParaRPr lang="en-US" dirty="0"/>
          </a:p>
          <a:p>
            <a:pPr marL="0" indent="0" algn="ctr">
              <a:buNone/>
            </a:pPr>
            <a:endParaRPr lang="en-US" sz="3200" dirty="0" smtClean="0"/>
          </a:p>
        </p:txBody>
      </p:sp>
    </p:spTree>
    <p:extLst>
      <p:ext uri="{BB962C8B-B14F-4D97-AF65-F5344CB8AC3E}">
        <p14:creationId xmlns:p14="http://schemas.microsoft.com/office/powerpoint/2010/main" val="97980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638800"/>
          </a:xfrm>
        </p:spPr>
        <p:txBody>
          <a:bodyPr>
            <a:normAutofit lnSpcReduction="10000"/>
          </a:bodyPr>
          <a:lstStyle/>
          <a:p>
            <a:pPr marL="0" indent="0">
              <a:buNone/>
            </a:pPr>
            <a:r>
              <a:rPr lang="en-US" sz="2000" baseline="-25000" dirty="0"/>
              <a:t>Article Name: </a:t>
            </a:r>
            <a:r>
              <a:rPr lang="en-US" sz="2000" u="sng" baseline="-25000" dirty="0"/>
              <a:t>Do Declination Statements Increase Health Care Worker Influenza Vaccination Rates?</a:t>
            </a:r>
            <a:endParaRPr lang="en-US" sz="2000" baseline="-25000" dirty="0"/>
          </a:p>
          <a:p>
            <a:pPr marL="0" indent="0">
              <a:buNone/>
            </a:pPr>
            <a:r>
              <a:rPr lang="en-US" sz="2000" baseline="-25000" dirty="0"/>
              <a:t>Authors: Thomas R. Talbot</a:t>
            </a:r>
          </a:p>
          <a:p>
            <a:pPr marL="0" indent="0">
              <a:buNone/>
            </a:pPr>
            <a:r>
              <a:rPr lang="en-US" sz="2000" baseline="-25000" dirty="0"/>
              <a:t>Citation: </a:t>
            </a:r>
          </a:p>
          <a:p>
            <a:pPr marL="0" indent="0">
              <a:buNone/>
            </a:pPr>
            <a:r>
              <a:rPr lang="en-US" sz="2000" baseline="-25000" dirty="0"/>
              <a:t>Talbot, T.R., (2009). Do Declination Statements Increase Health Care Worker Influenza Vaccination Rates?. </a:t>
            </a:r>
            <a:r>
              <a:rPr lang="en-US" sz="2000" i="1" baseline="-25000" dirty="0"/>
              <a:t>Healthcare Epidemiology, 49(9), </a:t>
            </a:r>
            <a:r>
              <a:rPr lang="en-US" sz="2000" baseline="-25000" dirty="0"/>
              <a:t>773-779. </a:t>
            </a:r>
            <a:r>
              <a:rPr lang="en-US" sz="2000" baseline="-25000" dirty="0" err="1"/>
              <a:t>Doi</a:t>
            </a:r>
            <a:r>
              <a:rPr lang="en-US" sz="2000" baseline="-25000" dirty="0"/>
              <a:t> 10.1086/605554. </a:t>
            </a:r>
            <a:r>
              <a:rPr lang="en-US" sz="2000" u="sng" baseline="-25000" dirty="0">
                <a:hlinkClick r:id="rId2"/>
              </a:rPr>
              <a:t>http://www.cid.oxfordjournals.org/content/49/5/773.full.pdf</a:t>
            </a:r>
            <a:endParaRPr lang="en-US" sz="2000" baseline="-25000" dirty="0"/>
          </a:p>
          <a:p>
            <a:pPr marL="0" indent="0">
              <a:buNone/>
            </a:pPr>
            <a:r>
              <a:rPr lang="en-US" sz="2000" baseline="-25000" dirty="0"/>
              <a:t> </a:t>
            </a:r>
          </a:p>
          <a:p>
            <a:pPr marL="0" indent="0">
              <a:buNone/>
            </a:pPr>
            <a:r>
              <a:rPr lang="en-US" sz="2000" baseline="-25000" dirty="0"/>
              <a:t>Article Summary: The author of this article is aiming to review the effect of declination statements on vaccination rates. According to the author some of the reasons declination statements may affect vaccination rates include language and context.  Health care workers play an important in influenza transmission. The article states that in 2009 only 40% of healthcare workers were vaccinated. The goal is 80 percent. Some of the techniques used to promote vaccinations include free vaccines, off hours vaccinations, mobile vaccination carts, administrative emphasis and support, and educational materials. However, healthcare facilities have failed to reach rates higher than 80 percent. Declination forms are being used as a method of education and incentives for employees in regards to influenza vaccines.</a:t>
            </a:r>
          </a:p>
          <a:p>
            <a:pPr marL="0" indent="0">
              <a:buNone/>
            </a:pPr>
            <a:r>
              <a:rPr lang="en-US" sz="2000" baseline="-25000" dirty="0"/>
              <a:t>	In a study of 50 health care facilities it was found that 42 percent of them use declination forms, and 14.5 percent of employees actually sign them. The author then explains that declination forms were not the greatest predictor of higher vaccination rates. Higher rates of vaccinations were found in programs that offered free vaccines, adequate staffing, and resources for the program. The author then proceeds to analyze several other hospital programs that implemented the use of declination forms through the use of surveys. The author found that the average rate of vaccinations increased anywhere from 10-42 percent. Based on this fact the author states that declination statements may not be that effective for increasing influenza vaccination rates. Some of the other methods used to increase vaccination rates included promotional and education programs, incentives, and mandatory vaccinations. All of the other methods had varying results with the most successful being mandatory policies. </a:t>
            </a:r>
          </a:p>
          <a:p>
            <a:pPr marL="0" indent="0">
              <a:buNone/>
            </a:pPr>
            <a:r>
              <a:rPr lang="en-US" sz="2000" baseline="-25000" dirty="0"/>
              <a:t>	</a:t>
            </a:r>
            <a:endParaRPr lang="en-US" sz="2000" dirty="0" smtClean="0"/>
          </a:p>
        </p:txBody>
      </p:sp>
    </p:spTree>
    <p:extLst>
      <p:ext uri="{BB962C8B-B14F-4D97-AF65-F5344CB8AC3E}">
        <p14:creationId xmlns:p14="http://schemas.microsoft.com/office/powerpoint/2010/main" val="3287227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867400"/>
          </a:xfrm>
        </p:spPr>
        <p:txBody>
          <a:bodyPr>
            <a:normAutofit/>
          </a:bodyPr>
          <a:lstStyle/>
          <a:p>
            <a:pPr marL="0" indent="0">
              <a:buNone/>
            </a:pPr>
            <a:r>
              <a:rPr lang="en-US" sz="2000" baseline="-25000" dirty="0"/>
              <a:t>The author then proceeds to analyze the declination form itself. He states that some of the issues with declination forms may have to do with context and wording. Simple declination forms are less effective than those that outline specific ramifications of not receiving the vaccine. Also online declination forms make it easier for the person to opt out versus doing it in person. Offering declination forms in person gives the vaccinator the chance to persuade the employee to have the vaccine. There are no studies that can make a definitive statement about whether or not declination forms increase rates of vaccination among health care workers. </a:t>
            </a:r>
          </a:p>
          <a:p>
            <a:pPr marL="0" indent="0">
              <a:buNone/>
            </a:pPr>
            <a:r>
              <a:rPr lang="en-US" sz="2000" baseline="-25000" dirty="0"/>
              <a:t>	In conclusion the author states that overall it is hard to determine whether or not declination forms are effective tools. In some cases when used with other education bundles vaccination rates have increased at some facilities. He states that the downside to these forms is increased need to track compliance, risk of negatively affective employer and employee relations, and the ramifications of declination for the employee. The final statement made by the author is that depending on context and language declination forms may lead to an increase in vaccination rates but are not a solution for low vaccination rates. </a:t>
            </a:r>
          </a:p>
          <a:p>
            <a:endParaRPr lang="en-US" sz="2000" dirty="0" smtClean="0"/>
          </a:p>
        </p:txBody>
      </p:sp>
    </p:spTree>
    <p:extLst>
      <p:ext uri="{BB962C8B-B14F-4D97-AF65-F5344CB8AC3E}">
        <p14:creationId xmlns:p14="http://schemas.microsoft.com/office/powerpoint/2010/main" val="16786608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289</TotalTime>
  <Words>1165</Words>
  <Application>Microsoft Office PowerPoint</Application>
  <PresentationFormat>On-screen Show (4:3)</PresentationFormat>
  <Paragraphs>95</Paragraphs>
  <Slides>16</Slides>
  <Notes>1</Notes>
  <HiddenSlides>0</HiddenSlides>
  <MMClips>1</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NewsPrint</vt:lpstr>
      <vt:lpstr>Safe Practices:</vt:lpstr>
      <vt:lpstr>PowerPoint Presentation</vt:lpstr>
      <vt:lpstr>CDC, http://www.cdc.gov/flu/healthcareworkers.htm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Practices:</dc:title>
  <dc:creator>Owner</dc:creator>
  <cp:lastModifiedBy>Owner</cp:lastModifiedBy>
  <cp:revision>27</cp:revision>
  <dcterms:created xsi:type="dcterms:W3CDTF">2013-04-02T18:10:03Z</dcterms:created>
  <dcterms:modified xsi:type="dcterms:W3CDTF">2013-04-14T17:32:29Z</dcterms:modified>
</cp:coreProperties>
</file>