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6" r:id="rId5"/>
    <p:sldId id="267" r:id="rId6"/>
    <p:sldId id="268" r:id="rId7"/>
    <p:sldId id="270" r:id="rId8"/>
    <p:sldId id="258" r:id="rId9"/>
    <p:sldId id="271" r:id="rId10"/>
    <p:sldId id="277" r:id="rId11"/>
    <p:sldId id="272" r:id="rId12"/>
    <p:sldId id="275" r:id="rId13"/>
    <p:sldId id="259" r:id="rId14"/>
    <p:sldId id="276" r:id="rId15"/>
    <p:sldId id="274" r:id="rId16"/>
    <p:sldId id="278" r:id="rId17"/>
    <p:sldId id="279" r:id="rId18"/>
    <p:sldId id="288" r:id="rId19"/>
    <p:sldId id="260" r:id="rId20"/>
    <p:sldId id="281" r:id="rId21"/>
    <p:sldId id="284" r:id="rId22"/>
    <p:sldId id="261" r:id="rId23"/>
    <p:sldId id="273" r:id="rId24"/>
    <p:sldId id="262" r:id="rId25"/>
    <p:sldId id="282" r:id="rId26"/>
    <p:sldId id="283" r:id="rId27"/>
    <p:sldId id="263" r:id="rId28"/>
    <p:sldId id="264" r:id="rId29"/>
    <p:sldId id="285" r:id="rId30"/>
    <p:sldId id="286" r:id="rId31"/>
    <p:sldId id="287" r:id="rId32"/>
    <p:sldId id="280" r:id="rId33"/>
    <p:sldId id="289" r:id="rId34"/>
    <p:sldId id="291" r:id="rId35"/>
    <p:sldId id="292" r:id="rId36"/>
    <p:sldId id="26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60" autoAdjust="0"/>
    <p:restoredTop sz="94660"/>
  </p:normalViewPr>
  <p:slideViewPr>
    <p:cSldViewPr>
      <p:cViewPr varScale="1">
        <p:scale>
          <a:sx n="51" d="100"/>
          <a:sy n="51" d="100"/>
        </p:scale>
        <p:origin x="-99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E33602-AC5C-4F9C-A0CC-3463EE192F13}" type="datetimeFigureOut">
              <a:rPr lang="en-US" smtClean="0"/>
              <a:pPr/>
              <a:t>9/6/2012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06773-4A7F-4403-A1E1-26829D1EB13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1006773-4A7F-4403-A1E1-26829D1EB13A}"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1006773-4A7F-4403-A1E1-26829D1EB13A}"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E33602-AC5C-4F9C-A0CC-3463EE192F13}" type="datetimeFigureOut">
              <a:rPr lang="en-US" smtClean="0"/>
              <a:pPr/>
              <a:t>9/6/2012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E33602-AC5C-4F9C-A0CC-3463EE192F13}" type="datetimeFigureOut">
              <a:rPr lang="en-US" smtClean="0"/>
              <a:pPr/>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06773-4A7F-4403-A1E1-26829D1EB13A}"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5E33602-AC5C-4F9C-A0CC-3463EE192F13}" type="datetimeFigureOut">
              <a:rPr lang="en-US" smtClean="0"/>
              <a:pPr/>
              <a:t>9/6/2012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1006773-4A7F-4403-A1E1-26829D1EB13A}"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E33602-AC5C-4F9C-A0CC-3463EE192F13}" type="datetimeFigureOut">
              <a:rPr lang="en-US" smtClean="0"/>
              <a:pPr/>
              <a:t>9/6/2012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1006773-4A7F-4403-A1E1-26829D1EB1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5E33602-AC5C-4F9C-A0CC-3463EE192F13}" type="datetimeFigureOut">
              <a:rPr lang="en-US" smtClean="0"/>
              <a:pPr/>
              <a:t>9/6/2012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1006773-4A7F-4403-A1E1-26829D1EB1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5E33602-AC5C-4F9C-A0CC-3463EE192F13}" type="datetimeFigureOut">
              <a:rPr lang="en-US" smtClean="0"/>
              <a:pPr/>
              <a:t>9/6/2012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1006773-4A7F-4403-A1E1-26829D1EB13A}"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5E33602-AC5C-4F9C-A0CC-3463EE192F13}" type="datetimeFigureOut">
              <a:rPr lang="en-US" smtClean="0"/>
              <a:pPr/>
              <a:t>9/6/2012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5E33602-AC5C-4F9C-A0CC-3463EE192F13}" type="datetimeFigureOut">
              <a:rPr lang="en-US" smtClean="0"/>
              <a:pPr/>
              <a:t>9/6/2012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1006773-4A7F-4403-A1E1-26829D1EB13A}"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youtube.com/watch?v=7NQ8OCcQ3LA" TargetMode="External"/><Relationship Id="rId7" Type="http://schemas.openxmlformats.org/officeDocument/2006/relationships/hyperlink" Target="http://www.youtube.com/watch?v=kpeEaAGdhCY" TargetMode="External"/><Relationship Id="rId2" Type="http://schemas.openxmlformats.org/officeDocument/2006/relationships/hyperlink" Target="http://www.youtube.com/watch?v=PJGpsL_XYQI" TargetMode="External"/><Relationship Id="rId1" Type="http://schemas.openxmlformats.org/officeDocument/2006/relationships/slideLayout" Target="../slideLayouts/slideLayout2.xml"/><Relationship Id="rId6" Type="http://schemas.openxmlformats.org/officeDocument/2006/relationships/hyperlink" Target="http://www.youtube.com/watch?v=zsCD5XCu6CM" TargetMode="External"/><Relationship Id="rId5" Type="http://schemas.openxmlformats.org/officeDocument/2006/relationships/hyperlink" Target="http://www.youtube.com/watch?v=HTvu1Yr3Ohk" TargetMode="External"/><Relationship Id="rId4" Type="http://schemas.openxmlformats.org/officeDocument/2006/relationships/hyperlink" Target="http://www.youtube.com/watch?v=4GuqB1BQVr4"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Caity</a:t>
            </a:r>
            <a:r>
              <a:rPr lang="en-US" dirty="0" smtClean="0"/>
              <a:t>, Tommy, and Theresa</a:t>
            </a:r>
            <a:endParaRPr lang="en-US" dirty="0"/>
          </a:p>
        </p:txBody>
      </p:sp>
      <p:sp>
        <p:nvSpPr>
          <p:cNvPr id="2" name="Title 1"/>
          <p:cNvSpPr>
            <a:spLocks noGrp="1"/>
          </p:cNvSpPr>
          <p:nvPr>
            <p:ph type="ctrTitle"/>
          </p:nvPr>
        </p:nvSpPr>
        <p:spPr/>
        <p:txBody>
          <a:bodyPr/>
          <a:lstStyle/>
          <a:p>
            <a:r>
              <a:rPr lang="en-US" dirty="0" smtClean="0"/>
              <a:t>Growth and Development: The Adolescent</a:t>
            </a:r>
            <a:endParaRPr lang="en-US" dirty="0"/>
          </a:p>
        </p:txBody>
      </p:sp>
      <p:pic>
        <p:nvPicPr>
          <p:cNvPr id="4" name="Picture 3" descr="teen faces.jpg"/>
          <p:cNvPicPr>
            <a:picLocks noChangeAspect="1"/>
          </p:cNvPicPr>
          <p:nvPr/>
        </p:nvPicPr>
        <p:blipFill>
          <a:blip r:embed="rId2" cstate="print"/>
          <a:stretch>
            <a:fillRect/>
          </a:stretch>
        </p:blipFill>
        <p:spPr>
          <a:xfrm>
            <a:off x="1828800" y="3143250"/>
            <a:ext cx="5257800" cy="31813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Teens tend to develop their culture in efforts to separate themselves from the parents.  Their culture can include unique styles of dressing, speaking, playing music, and television. </a:t>
            </a:r>
          </a:p>
          <a:p>
            <a:r>
              <a:rPr lang="en-US" dirty="0" smtClean="0"/>
              <a:t>The formation of a close relationship with a peer is important in establishing a firm identity</a:t>
            </a:r>
          </a:p>
          <a:p>
            <a:r>
              <a:rPr lang="en-US" dirty="0" smtClean="0"/>
              <a:t>This teenage culture is a stepping stone between having an identity closely connected to the parents and have an individual adult identity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Personal identity verses role diffusion</a:t>
            </a:r>
            <a:endParaRPr lang="en-US" dirty="0" smtClean="0"/>
          </a:p>
          <a:p>
            <a:r>
              <a:rPr lang="en-US" dirty="0" smtClean="0"/>
              <a:t>Body awareness and self image is an important part of developing a strong healthy adult identity</a:t>
            </a:r>
          </a:p>
          <a:p>
            <a:r>
              <a:rPr lang="en-US" dirty="0" smtClean="0"/>
              <a:t>It is important that an individual feels free to establish their own identity without too many outside pressures from others.  If authority figures like parents place too much pressure and lot of expectations on a young person, there is a risk that a person will become who others expect them to be instead of truly finding their own adult identity.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At the end of this period, the successful teenager will develop their own positive adult identity.  Role  diffusion occurs when a teenager can’t establish their own identity amidst all the pressure outside life puts on them. </a:t>
            </a:r>
          </a:p>
          <a:p>
            <a:r>
              <a:rPr lang="en-US" dirty="0" smtClean="0"/>
              <a:t>Successful mastery of this stage will result in devotion and fidelity.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Language abilities are generally on the adult level during this stage.  There might be a lot of slang phrases that help distinguish the “teenage culture” from the culture in general.</a:t>
            </a:r>
          </a:p>
        </p:txBody>
      </p:sp>
      <p:pic>
        <p:nvPicPr>
          <p:cNvPr id="4" name="Picture 3" descr="3 kids.jpg"/>
          <p:cNvPicPr>
            <a:picLocks noChangeAspect="1"/>
          </p:cNvPicPr>
          <p:nvPr/>
        </p:nvPicPr>
        <p:blipFill>
          <a:blip r:embed="rId2" cstate="print"/>
          <a:stretch>
            <a:fillRect/>
          </a:stretch>
        </p:blipFill>
        <p:spPr>
          <a:xfrm>
            <a:off x="1905000" y="3352800"/>
            <a:ext cx="4953000" cy="281939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Teens are known for their emotionality.  They can swing from childlike to near adult almost in an instant.  These swings happen because a teen is facing so many new experiences and trying to find mature ways to tackle new conflict… and sometimes it takes a few tries to work out a healthy way to cope.</a:t>
            </a:r>
          </a:p>
          <a:p>
            <a:pPr>
              <a:buNone/>
            </a:pPr>
            <a:r>
              <a:rPr lang="en-US" dirty="0" smtClean="0"/>
              <a:t>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Piaget’s Stages of Cognitive Development</a:t>
            </a:r>
          </a:p>
          <a:p>
            <a:pPr lvl="1"/>
            <a:r>
              <a:rPr lang="en-US" dirty="0" smtClean="0"/>
              <a:t>The teenager enters the fourth stage or the stage of formal operations</a:t>
            </a:r>
          </a:p>
          <a:p>
            <a:pPr lvl="1"/>
            <a:r>
              <a:rPr lang="en-US" dirty="0" smtClean="0"/>
              <a:t>Teens can move beyond concrete things to abstractions.  Instead of being concerned with how the world is, they may start thinking about how the world could be.</a:t>
            </a:r>
          </a:p>
          <a:p>
            <a:pPr lvl="1"/>
            <a:r>
              <a:rPr lang="en-US" dirty="0" smtClean="0"/>
              <a:t>They can think through may possible courses of events and use logic.  Barb would say they become “higher level thinkers.”</a:t>
            </a:r>
          </a:p>
          <a:p>
            <a:pPr lvl="1"/>
            <a:r>
              <a:rPr lang="en-US" dirty="0" smtClean="0"/>
              <a:t>Because of these new ability to think abstractly, teens might start worrying over new things such as what others think about them.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92500"/>
          </a:bodyPr>
          <a:lstStyle/>
          <a:p>
            <a:r>
              <a:rPr lang="en-US" dirty="0" smtClean="0"/>
              <a:t>Teenagers also face the formation of a sexual identity.</a:t>
            </a:r>
          </a:p>
          <a:p>
            <a:r>
              <a:rPr lang="en-US" dirty="0" smtClean="0"/>
              <a:t> Interest in opposite sex activities is increased in middle adolescence.  Couples may start to pair off.  Sexual activity may start.  </a:t>
            </a:r>
          </a:p>
          <a:p>
            <a:r>
              <a:rPr lang="en-US" dirty="0" smtClean="0"/>
              <a:t>In late adolescence, the sexual identity is often more established.  People explore their gender identity and what gender they are attracted to.  </a:t>
            </a:r>
          </a:p>
          <a:p>
            <a:r>
              <a:rPr lang="en-US" dirty="0" smtClean="0"/>
              <a:t>American society does not always do the best job of sex education.  Nurses can help promote age appropriate knowledge and encourage parents to talk to their children about sex.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lstStyle/>
          <a:p>
            <a:r>
              <a:rPr lang="en-US" dirty="0" smtClean="0"/>
              <a:t>Body Image and Self Concept</a:t>
            </a:r>
          </a:p>
          <a:p>
            <a:pPr lvl="1"/>
            <a:r>
              <a:rPr lang="en-US" dirty="0" smtClean="0"/>
              <a:t>Because of the emphasis on belonging to a group, teenagers tend to compare themselves with peers. This can cause self image problems for individuals that hit puberty early or late, those from minority ethnic backgrounds, or individuals who do not much resemble to “ideal” body.</a:t>
            </a:r>
          </a:p>
          <a:p>
            <a:pPr lvl="1"/>
            <a:r>
              <a:rPr lang="en-US" dirty="0" smtClean="0"/>
              <a:t>As teenagers become older, their body image tends to become more differentiated and individualized.  They tend to point out how they are different from others more than how they are the same.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Depression and suicide cause significant morbidity or mortality.  We have discussed treatment of this condition previously, but I wanted to reiterate signs to watch for in teenagers. </a:t>
            </a:r>
          </a:p>
          <a:p>
            <a:r>
              <a:rPr lang="en-US" dirty="0" smtClean="0"/>
              <a:t>It is important for families and health care professionals to watch for the following symptoms </a:t>
            </a:r>
          </a:p>
          <a:p>
            <a:pPr lvl="1"/>
            <a:r>
              <a:rPr lang="en-US" dirty="0" smtClean="0"/>
              <a:t>Morbid thoughts</a:t>
            </a:r>
          </a:p>
          <a:p>
            <a:pPr lvl="1"/>
            <a:r>
              <a:rPr lang="en-US" dirty="0" smtClean="0"/>
              <a:t>Giving away prized possessions</a:t>
            </a:r>
          </a:p>
          <a:p>
            <a:pPr lvl="1"/>
            <a:r>
              <a:rPr lang="en-US" dirty="0" smtClean="0"/>
              <a:t>Suicidal ideations</a:t>
            </a:r>
          </a:p>
          <a:p>
            <a:pPr lvl="1"/>
            <a:r>
              <a:rPr lang="en-US" dirty="0" smtClean="0"/>
              <a:t>Changes in sleep patterns</a:t>
            </a:r>
          </a:p>
          <a:p>
            <a:pPr lvl="1"/>
            <a:r>
              <a:rPr lang="en-US" dirty="0" smtClean="0"/>
              <a:t>Headaches, stomach aches</a:t>
            </a:r>
          </a:p>
          <a:p>
            <a:pPr lvl="1"/>
            <a:r>
              <a:rPr lang="en-US" dirty="0" smtClean="0"/>
              <a:t>Describes self as worthless</a:t>
            </a:r>
          </a:p>
          <a:p>
            <a:pPr lvl="1"/>
            <a:r>
              <a:rPr lang="en-US" dirty="0" smtClean="0"/>
              <a:t>Reckless behavior</a:t>
            </a:r>
          </a:p>
          <a:p>
            <a:pPr lvl="1"/>
            <a:r>
              <a:rPr lang="en-US" dirty="0" smtClean="0"/>
              <a:t>Changes in mood</a:t>
            </a:r>
          </a:p>
          <a:p>
            <a:pPr lvl="1"/>
            <a:r>
              <a:rPr lang="en-US" dirty="0" smtClean="0"/>
              <a:t>Changes in appetite</a:t>
            </a:r>
          </a:p>
          <a:p>
            <a:pPr lvl="1"/>
            <a:r>
              <a:rPr lang="en-US" dirty="0" smtClean="0"/>
              <a:t>Social withdrawal</a:t>
            </a:r>
          </a:p>
          <a:p>
            <a:pPr lvl="1"/>
            <a:endParaRPr lang="en-US" dirty="0"/>
          </a:p>
        </p:txBody>
      </p:sp>
      <p:pic>
        <p:nvPicPr>
          <p:cNvPr id="5122" name="Picture 2" descr="C:\Documents and Settings\student\Local Settings\Temporary Internet Files\Content.IE5\GEY4Q4SQ\MP900444361[1].jpg"/>
          <p:cNvPicPr>
            <a:picLocks noChangeAspect="1" noChangeArrowheads="1"/>
          </p:cNvPicPr>
          <p:nvPr/>
        </p:nvPicPr>
        <p:blipFill>
          <a:blip r:embed="rId2" cstate="print"/>
          <a:srcRect/>
          <a:stretch>
            <a:fillRect/>
          </a:stretch>
        </p:blipFill>
        <p:spPr bwMode="auto">
          <a:xfrm>
            <a:off x="4648200" y="2819400"/>
            <a:ext cx="4245864" cy="3505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More teenagers die from risky behaviors than from diseases.  Risky behaviors cause both </a:t>
            </a:r>
            <a:r>
              <a:rPr lang="en-US" dirty="0" err="1" smtClean="0"/>
              <a:t>morbitity</a:t>
            </a:r>
            <a:r>
              <a:rPr lang="en-US" dirty="0" smtClean="0"/>
              <a:t> and mortality.  </a:t>
            </a:r>
          </a:p>
          <a:p>
            <a:r>
              <a:rPr lang="en-US" dirty="0" smtClean="0"/>
              <a:t>Nurses should provide teaching and guidance to this age group in a nonthreatening way.  Do not talk down to teenagers.  They will respond best to respect and honesty. </a:t>
            </a:r>
          </a:p>
          <a:p>
            <a:r>
              <a:rPr lang="en-US" dirty="0" smtClean="0"/>
              <a:t>Risks for teenagers include motor vehicle accidents, drug overdoses, STDs, obesity, and pregnancy.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Adolescence is a time of transition</a:t>
            </a:r>
          </a:p>
          <a:p>
            <a:r>
              <a:rPr lang="en-US" dirty="0" smtClean="0"/>
              <a:t>Adolescence has three stages</a:t>
            </a:r>
          </a:p>
          <a:p>
            <a:pPr lvl="1"/>
            <a:r>
              <a:rPr lang="en-US" dirty="0" smtClean="0"/>
              <a:t>Early adolescence (11 to 14)</a:t>
            </a:r>
          </a:p>
          <a:p>
            <a:pPr lvl="1"/>
            <a:r>
              <a:rPr lang="en-US" dirty="0" smtClean="0"/>
              <a:t>Middle adolescence (15-17)</a:t>
            </a:r>
          </a:p>
          <a:p>
            <a:pPr lvl="1"/>
            <a:r>
              <a:rPr lang="en-US" dirty="0" smtClean="0"/>
              <a:t>Late  adolescence (18-20)</a:t>
            </a:r>
          </a:p>
          <a:p>
            <a:pPr lvl="1">
              <a:buNone/>
            </a:pPr>
            <a:endParaRPr lang="en-US" dirty="0" smtClean="0"/>
          </a:p>
          <a:p>
            <a:endParaRPr lang="en-US" dirty="0" smtClean="0"/>
          </a:p>
        </p:txBody>
      </p:sp>
      <p:pic>
        <p:nvPicPr>
          <p:cNvPr id="4" name="Picture 3" descr="cartoon kid.jpg"/>
          <p:cNvPicPr>
            <a:picLocks noChangeAspect="1"/>
          </p:cNvPicPr>
          <p:nvPr/>
        </p:nvPicPr>
        <p:blipFill>
          <a:blip r:embed="rId2" cstate="print"/>
          <a:stretch>
            <a:fillRect/>
          </a:stretch>
        </p:blipFill>
        <p:spPr>
          <a:xfrm>
            <a:off x="6096000" y="1676400"/>
            <a:ext cx="2209800" cy="4572000"/>
          </a:xfrm>
          <a:prstGeom prst="rect">
            <a:avLst/>
          </a:prstGeom>
          <a:ln>
            <a:solidFill>
              <a:schemeClr val="accent2">
                <a:lumMod val="40000"/>
                <a:lumOff val="60000"/>
              </a:schemeClr>
            </a:solid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Teens between the ages of 11 to 18 should have a one </a:t>
            </a:r>
            <a:r>
              <a:rPr lang="en-US" dirty="0" err="1" smtClean="0"/>
              <a:t>Tdap</a:t>
            </a:r>
            <a:r>
              <a:rPr lang="en-US" dirty="0" smtClean="0"/>
              <a:t> vaccine if the individual has followed the childhood immunization schedule.  </a:t>
            </a:r>
          </a:p>
          <a:p>
            <a:r>
              <a:rPr lang="en-US" dirty="0" smtClean="0"/>
              <a:t>Make up vaccines could also be given if the child missed vaccines scheduled earlier.  </a:t>
            </a:r>
          </a:p>
          <a:p>
            <a:r>
              <a:rPr lang="en-US" dirty="0" smtClean="0"/>
              <a:t>Girls may also receive the HPV vaccine</a:t>
            </a:r>
            <a:endParaRPr lang="en-US" dirty="0"/>
          </a:p>
        </p:txBody>
      </p:sp>
      <p:pic>
        <p:nvPicPr>
          <p:cNvPr id="1026" name="Picture 2" descr="C:\Documents and Settings\student\Local Settings\Temporary Internet Files\Content.IE5\KD7X3O85\MC900290942[1].wmf"/>
          <p:cNvPicPr>
            <a:picLocks noChangeAspect="1" noChangeArrowheads="1"/>
          </p:cNvPicPr>
          <p:nvPr/>
        </p:nvPicPr>
        <p:blipFill>
          <a:blip r:embed="rId2" cstate="print"/>
          <a:srcRect/>
          <a:stretch>
            <a:fillRect/>
          </a:stretch>
        </p:blipFill>
        <p:spPr bwMode="auto">
          <a:xfrm>
            <a:off x="6858000" y="3429000"/>
            <a:ext cx="1676400" cy="2667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Some safety tips to give to young people include</a:t>
            </a:r>
          </a:p>
          <a:p>
            <a:pPr lvl="1"/>
            <a:r>
              <a:rPr lang="en-US" dirty="0" smtClean="0"/>
              <a:t>Walk with groups instead of by yourself</a:t>
            </a:r>
          </a:p>
          <a:p>
            <a:pPr lvl="1"/>
            <a:r>
              <a:rPr lang="en-US" dirty="0" smtClean="0"/>
              <a:t>Ride only with safe drivers</a:t>
            </a:r>
          </a:p>
          <a:p>
            <a:pPr lvl="1"/>
            <a:r>
              <a:rPr lang="en-US" dirty="0" smtClean="0"/>
              <a:t>Don’t drink and drive</a:t>
            </a:r>
          </a:p>
          <a:p>
            <a:pPr lvl="1"/>
            <a:r>
              <a:rPr lang="en-US" dirty="0" smtClean="0"/>
              <a:t>Swim in places with a lifeguard</a:t>
            </a:r>
          </a:p>
          <a:p>
            <a:pPr lvl="1"/>
            <a:r>
              <a:rPr lang="en-US" dirty="0" smtClean="0"/>
              <a:t>Respect fire; don’t play with it</a:t>
            </a:r>
          </a:p>
          <a:p>
            <a:pPr lvl="1"/>
            <a:r>
              <a:rPr lang="en-US" dirty="0" smtClean="0"/>
              <a:t>Follow proper gun safety measures</a:t>
            </a:r>
          </a:p>
          <a:p>
            <a:pPr lvl="1"/>
            <a:r>
              <a:rPr lang="en-US" dirty="0" smtClean="0"/>
              <a:t>Wear helmets on bikes</a:t>
            </a:r>
          </a:p>
          <a:p>
            <a:pPr lvl="1"/>
            <a:r>
              <a:rPr lang="en-US" dirty="0" smtClean="0"/>
              <a:t>Use the proper sports equipment</a:t>
            </a:r>
          </a:p>
          <a:p>
            <a:pPr lvl="1"/>
            <a:endParaRPr lang="en-US" dirty="0" smtClean="0"/>
          </a:p>
          <a:p>
            <a:pPr lvl="1"/>
            <a:endParaRPr lang="en-US" dirty="0"/>
          </a:p>
        </p:txBody>
      </p:sp>
      <p:pic>
        <p:nvPicPr>
          <p:cNvPr id="2050" name="Picture 2" descr="C:\Documents and Settings\student\Local Settings\Temporary Internet Files\Content.IE5\P0M1A7N4\MM910001141[1].gif"/>
          <p:cNvPicPr>
            <a:picLocks noChangeAspect="1" noChangeArrowheads="1" noCrop="1"/>
          </p:cNvPicPr>
          <p:nvPr/>
        </p:nvPicPr>
        <p:blipFill>
          <a:blip r:embed="rId2" cstate="print"/>
          <a:srcRect/>
          <a:stretch>
            <a:fillRect/>
          </a:stretch>
        </p:blipFill>
        <p:spPr bwMode="auto">
          <a:xfrm>
            <a:off x="6019800" y="2438400"/>
            <a:ext cx="2743200" cy="37338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a:t>
            </a:r>
            <a:endParaRPr lang="en-US" dirty="0"/>
          </a:p>
        </p:txBody>
      </p:sp>
      <p:sp>
        <p:nvSpPr>
          <p:cNvPr id="3" name="Content Placeholder 2"/>
          <p:cNvSpPr>
            <a:spLocks noGrp="1"/>
          </p:cNvSpPr>
          <p:nvPr>
            <p:ph sz="quarter" idx="1"/>
          </p:nvPr>
        </p:nvSpPr>
        <p:spPr/>
        <p:txBody>
          <a:bodyPr/>
          <a:lstStyle/>
          <a:p>
            <a:r>
              <a:rPr lang="en-US" dirty="0" smtClean="0"/>
              <a:t>Kohlberg’s theory of moral development </a:t>
            </a:r>
          </a:p>
          <a:p>
            <a:pPr lvl="1"/>
            <a:r>
              <a:rPr lang="en-US" dirty="0" smtClean="0"/>
              <a:t>While younger children depend on the adults in their life, adolescents start to be able to make mature moral judgments independently</a:t>
            </a:r>
          </a:p>
          <a:p>
            <a:pPr lvl="1"/>
            <a:r>
              <a:rPr lang="en-US" dirty="0" smtClean="0"/>
              <a:t>The adolescent needs to find a moral code based on an internalized set of moral principles. These principles allow the adolescent to navigate moral problems in everyday life while staying true to their ideals.</a:t>
            </a:r>
          </a:p>
          <a:p>
            <a:pPr lvl="1"/>
            <a:r>
              <a:rPr lang="en-US" dirty="0" smtClean="0"/>
              <a:t>Many go through a period of intense questioning of established norms of behavior.  This is especially common in late adolescence.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For the first time in their lives, adolescents can deal with abstract spiritual principles.  Some move away from their family’s spiritual beliefs but others embrace their traditions. </a:t>
            </a:r>
          </a:p>
          <a:p>
            <a:r>
              <a:rPr lang="en-US" dirty="0" smtClean="0"/>
              <a:t>Teenagers may be reluctant to talk about their spiritual struggles but adults can help by trying to empathize with the teen’s feelings.  Many times, a teenager will keep feelings quite because they fear that no one will understand their emotions. </a:t>
            </a:r>
          </a:p>
          <a:p>
            <a:r>
              <a:rPr lang="en-US" dirty="0" smtClean="0"/>
              <a:t>Higher levels of spirituality are correlated with fewer high risk behaviors.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Teenagers have very high caloric and protein requirement because of the rapid increase in body and muscle mass. </a:t>
            </a:r>
          </a:p>
          <a:p>
            <a:r>
              <a:rPr lang="en-US" dirty="0" smtClean="0"/>
              <a:t>Several nutritional guidelines include recommendations for adolescents including the Dietary References Intakes, the American Heart Association, and </a:t>
            </a:r>
            <a:r>
              <a:rPr lang="en-US" dirty="0" err="1" smtClean="0"/>
              <a:t>MyPyramid</a:t>
            </a:r>
            <a:r>
              <a:rPr lang="en-US" dirty="0" smtClean="0"/>
              <a:t>. </a:t>
            </a:r>
          </a:p>
          <a:p>
            <a:r>
              <a:rPr lang="en-US" dirty="0" smtClean="0"/>
              <a:t>Teens are at risk for inadequate nutritional intake related to poor food choices or the lack of resources to afford a varied diet.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A teen’s food preference depends a lot on the family the individual comes from as well as the standards in their peer group.</a:t>
            </a:r>
          </a:p>
          <a:p>
            <a:r>
              <a:rPr lang="en-US" dirty="0" smtClean="0"/>
              <a:t>Too many activities may cause the teen to not take the time to eat a balanced diet.</a:t>
            </a:r>
          </a:p>
          <a:p>
            <a:r>
              <a:rPr lang="en-US" dirty="0" smtClean="0"/>
              <a:t>Poor body image may encourage some girls and boys to eat too little because they fear becoming “fat.”</a:t>
            </a:r>
          </a:p>
          <a:p>
            <a:r>
              <a:rPr lang="en-US" dirty="0" smtClean="0"/>
              <a:t>Other individuals may eat too much and become obese.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 </a:t>
            </a:r>
            <a:endParaRPr lang="en-US" dirty="0"/>
          </a:p>
        </p:txBody>
      </p:sp>
      <p:sp>
        <p:nvSpPr>
          <p:cNvPr id="3" name="Content Placeholder 2"/>
          <p:cNvSpPr>
            <a:spLocks noGrp="1"/>
          </p:cNvSpPr>
          <p:nvPr>
            <p:ph sz="quarter" idx="1"/>
          </p:nvPr>
        </p:nvSpPr>
        <p:spPr/>
        <p:txBody>
          <a:bodyPr/>
          <a:lstStyle/>
          <a:p>
            <a:r>
              <a:rPr lang="en-US" dirty="0" smtClean="0"/>
              <a:t>Nurses should try to educate teens about the importance of a balanced diet.</a:t>
            </a:r>
          </a:p>
          <a:p>
            <a:r>
              <a:rPr lang="en-US" dirty="0" smtClean="0"/>
              <a:t>Teens also need to make sure they are getting enough sleep.</a:t>
            </a:r>
          </a:p>
          <a:p>
            <a:r>
              <a:rPr lang="en-US" dirty="0" smtClean="0"/>
              <a:t>Physical activities can be a important part of a teenager’s life.  Many activities contain a social component that lets a teen build relationships and physical prowess simultaneously. It also helps establish healthy activity patterns for life. </a:t>
            </a:r>
          </a:p>
          <a:p>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sz="quarter" idx="1"/>
          </p:nvPr>
        </p:nvSpPr>
        <p:spPr/>
        <p:txBody>
          <a:bodyPr/>
          <a:lstStyle/>
          <a:p>
            <a:r>
              <a:rPr lang="en-US" dirty="0" smtClean="0"/>
              <a:t>Because of their changing bodies, teen face several hygiene issues for the first time.  Nurses might help educate teens  about deodorants, the need for more showers, and menstrual hygiene. </a:t>
            </a:r>
          </a:p>
          <a:p>
            <a:r>
              <a:rPr lang="en-US" dirty="0" smtClean="0"/>
              <a:t> Teens could also benefit from learning more coping skills.  Teens face stresses from many area such as body image, school, sexuality, peers, siblings, parents, money, career, ideology, and future goals.  Many of the coping mechanisms effective in teens are the same as we have learned for young adults.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Although teens are older, they are still vulnerable to verbal, physical, and sexual abuse.  Nurses should continue to monitor for these things.</a:t>
            </a:r>
          </a:p>
          <a:p>
            <a:r>
              <a:rPr lang="en-US" dirty="0" smtClean="0"/>
              <a:t>Nurses can also help educate the family about warning signs for mental health issues like depression and bulimia.  It can be especially hard to diagnosis mental problems with teens.  The teenage years come with many upheavals normally so it is difficult to parse out the abnormal emotionality from normal mood swings.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Teens and parents might have a strained relationship because of the changes in the teen’s life as well as the teenager’s need to be independent. </a:t>
            </a:r>
          </a:p>
          <a:p>
            <a:r>
              <a:rPr lang="en-US" dirty="0" smtClean="0"/>
              <a:t>Other tips to give the family of a teenager include</a:t>
            </a:r>
          </a:p>
          <a:p>
            <a:pPr lvl="1"/>
            <a:r>
              <a:rPr lang="en-US" dirty="0" smtClean="0"/>
              <a:t>Respecting the teenager as an individual</a:t>
            </a:r>
          </a:p>
          <a:p>
            <a:pPr lvl="1"/>
            <a:r>
              <a:rPr lang="en-US" dirty="0" smtClean="0"/>
              <a:t>Be involved with the teenager’s life</a:t>
            </a:r>
          </a:p>
          <a:p>
            <a:pPr lvl="1"/>
            <a:r>
              <a:rPr lang="en-US" dirty="0" smtClean="0"/>
              <a:t>Pick your battles</a:t>
            </a:r>
          </a:p>
          <a:p>
            <a:pPr lvl="1"/>
            <a:r>
              <a:rPr lang="en-US" dirty="0" smtClean="0"/>
              <a:t>Give clear reasonable limits</a:t>
            </a:r>
          </a:p>
          <a:p>
            <a:pPr lvl="1"/>
            <a:r>
              <a:rPr lang="en-US" dirty="0" smtClean="0"/>
              <a:t>Share a teen’s feelings</a:t>
            </a:r>
          </a:p>
          <a:p>
            <a:pPr lvl="1"/>
            <a:r>
              <a:rPr lang="en-US" dirty="0" smtClean="0"/>
              <a:t>Be willing to apologize</a:t>
            </a:r>
          </a:p>
          <a:p>
            <a:pPr lvl="1"/>
            <a:r>
              <a:rPr lang="en-US" dirty="0" smtClean="0"/>
              <a:t>Don’t compare siblings</a:t>
            </a:r>
          </a:p>
          <a:p>
            <a:pPr lvl="1"/>
            <a:r>
              <a:rPr lang="en-US" dirty="0" smtClean="0"/>
              <a:t>Respect the teen’s need for privacy</a:t>
            </a:r>
          </a:p>
          <a:p>
            <a:pPr lvl="1"/>
            <a:endParaRPr lang="en-US" dirty="0" smtClean="0"/>
          </a:p>
        </p:txBody>
      </p:sp>
      <p:pic>
        <p:nvPicPr>
          <p:cNvPr id="4102" name="Picture 6" descr="C:\Documents and Settings\student\Local Settings\Temporary Internet Files\Content.IE5\MRKCWKQU\MC900440502[1].wmf"/>
          <p:cNvPicPr>
            <a:picLocks noChangeAspect="1" noChangeArrowheads="1"/>
          </p:cNvPicPr>
          <p:nvPr/>
        </p:nvPicPr>
        <p:blipFill>
          <a:blip r:embed="rId2" cstate="print"/>
          <a:srcRect/>
          <a:stretch>
            <a:fillRect/>
          </a:stretch>
        </p:blipFill>
        <p:spPr bwMode="auto">
          <a:xfrm>
            <a:off x="6477000" y="3124200"/>
            <a:ext cx="2209800" cy="3124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a:bodyPr>
          <a:lstStyle/>
          <a:p>
            <a:r>
              <a:rPr lang="en-US" dirty="0" smtClean="0"/>
              <a:t>SEX!</a:t>
            </a:r>
          </a:p>
          <a:p>
            <a:pPr lvl="1"/>
            <a:r>
              <a:rPr lang="en-US" dirty="0" smtClean="0"/>
              <a:t>Teenagers reach sexual maturity</a:t>
            </a:r>
          </a:p>
          <a:p>
            <a:pPr lvl="1"/>
            <a:r>
              <a:rPr lang="en-US" dirty="0" smtClean="0"/>
              <a:t>Puberty is the “maturational, hormonal, and growth process that occur when the reproductive organs begin to function and secondary sexual characteristics develop.” (1105, Perry, </a:t>
            </a:r>
            <a:r>
              <a:rPr lang="en-US" dirty="0" err="1" smtClean="0"/>
              <a:t>Hockenberry</a:t>
            </a:r>
            <a:r>
              <a:rPr lang="en-US" dirty="0" smtClean="0"/>
              <a:t>, </a:t>
            </a:r>
            <a:r>
              <a:rPr lang="en-US" dirty="0" err="1" smtClean="0"/>
              <a:t>Lowdermilk</a:t>
            </a:r>
            <a:r>
              <a:rPr lang="en-US" dirty="0" smtClean="0"/>
              <a:t>, &amp; Wilson, 2010)</a:t>
            </a:r>
          </a:p>
          <a:p>
            <a:pPr lvl="1"/>
            <a:r>
              <a:rPr lang="en-US" dirty="0" smtClean="0"/>
              <a:t>There is a way to use secondary sex characteristics and genital development to estimate sexual maturity.  It is called the Tanner stages.  We’ll just leave the details of it to you imagination. </a:t>
            </a:r>
            <a:r>
              <a:rPr lang="en-US" dirty="0" smtClean="0">
                <a:sym typeface="Wingdings" pitchFamily="2" charset="2"/>
              </a:rPr>
              <a:t></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It is important for the family to know that teenagers</a:t>
            </a:r>
          </a:p>
          <a:p>
            <a:pPr lvl="1"/>
            <a:r>
              <a:rPr lang="en-US" dirty="0" smtClean="0"/>
              <a:t>Value friends </a:t>
            </a:r>
          </a:p>
          <a:p>
            <a:pPr lvl="1"/>
            <a:r>
              <a:rPr lang="en-US" dirty="0" smtClean="0"/>
              <a:t>Can be unpredictable</a:t>
            </a:r>
          </a:p>
          <a:p>
            <a:pPr lvl="1"/>
            <a:r>
              <a:rPr lang="en-US" dirty="0" smtClean="0"/>
              <a:t>May misinterpret things</a:t>
            </a:r>
          </a:p>
          <a:p>
            <a:pPr lvl="1"/>
            <a:r>
              <a:rPr lang="en-US" dirty="0" smtClean="0"/>
              <a:t>Are very sensitive</a:t>
            </a:r>
          </a:p>
          <a:p>
            <a:pPr lvl="1"/>
            <a:r>
              <a:rPr lang="en-US" dirty="0" smtClean="0"/>
              <a:t>Are trying to achieve independence</a:t>
            </a:r>
          </a:p>
          <a:p>
            <a:pPr lvl="1"/>
            <a:r>
              <a:rPr lang="en-US" dirty="0" smtClean="0"/>
              <a:t>Need to belong somewhere</a:t>
            </a:r>
          </a:p>
        </p:txBody>
      </p:sp>
      <p:pic>
        <p:nvPicPr>
          <p:cNvPr id="4" name="Picture 3" descr="teen girl.jpg"/>
          <p:cNvPicPr>
            <a:picLocks noChangeAspect="1"/>
          </p:cNvPicPr>
          <p:nvPr/>
        </p:nvPicPr>
        <p:blipFill>
          <a:blip r:embed="rId2" cstate="print"/>
          <a:stretch>
            <a:fillRect/>
          </a:stretch>
        </p:blipFill>
        <p:spPr>
          <a:xfrm>
            <a:off x="5791200" y="2438400"/>
            <a:ext cx="2819400" cy="36576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758952"/>
          </a:xfrm>
        </p:spPr>
        <p:txBody>
          <a:bodyPr/>
          <a:lstStyle/>
          <a:p>
            <a:r>
              <a:rPr lang="en-US" dirty="0" smtClean="0"/>
              <a:t>Specific Problems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problems common in teens include</a:t>
            </a:r>
          </a:p>
          <a:p>
            <a:pPr lvl="1"/>
            <a:r>
              <a:rPr lang="en-US" dirty="0" smtClean="0"/>
              <a:t>Amenorrhea</a:t>
            </a:r>
          </a:p>
          <a:p>
            <a:pPr lvl="1"/>
            <a:r>
              <a:rPr lang="en-US" dirty="0" err="1" smtClean="0"/>
              <a:t>Dysmenorrhea</a:t>
            </a:r>
            <a:endParaRPr lang="en-US" dirty="0" smtClean="0"/>
          </a:p>
          <a:p>
            <a:pPr lvl="1"/>
            <a:r>
              <a:rPr lang="en-US" dirty="0" err="1" smtClean="0"/>
              <a:t>Vaginitis</a:t>
            </a:r>
            <a:endParaRPr lang="en-US" dirty="0" smtClean="0"/>
          </a:p>
          <a:p>
            <a:pPr lvl="1"/>
            <a:r>
              <a:rPr lang="en-US" dirty="0" smtClean="0"/>
              <a:t>Problems with the male reproductive system also occur  and include many problems with the testes </a:t>
            </a:r>
          </a:p>
          <a:p>
            <a:pPr lvl="1"/>
            <a:r>
              <a:rPr lang="en-US" dirty="0" smtClean="0"/>
              <a:t>Obesity</a:t>
            </a:r>
          </a:p>
          <a:p>
            <a:pPr lvl="1"/>
            <a:r>
              <a:rPr lang="en-US" dirty="0" smtClean="0"/>
              <a:t>Bulimia</a:t>
            </a:r>
          </a:p>
          <a:p>
            <a:pPr lvl="1"/>
            <a:r>
              <a:rPr lang="en-US" dirty="0" smtClean="0"/>
              <a:t>Anorexia</a:t>
            </a:r>
          </a:p>
          <a:p>
            <a:pPr lvl="1"/>
            <a:r>
              <a:rPr lang="en-US" dirty="0" smtClean="0"/>
              <a:t>Addictions</a:t>
            </a:r>
          </a:p>
          <a:p>
            <a:pPr lvl="1"/>
            <a:r>
              <a:rPr lang="en-US" dirty="0" smtClean="0"/>
              <a:t>Suicide</a:t>
            </a:r>
          </a:p>
          <a:p>
            <a:pPr lvl="1"/>
            <a:r>
              <a:rPr lang="en-US" dirty="0" smtClean="0"/>
              <a:t>depression</a:t>
            </a:r>
          </a:p>
          <a:p>
            <a:pPr lvl="1"/>
            <a:endParaRPr lang="en-US" dirty="0" smtClean="0"/>
          </a:p>
        </p:txBody>
      </p:sp>
      <p:pic>
        <p:nvPicPr>
          <p:cNvPr id="3074" name="Picture 2" descr="C:\Documents and Settings\student\Local Settings\Temporary Internet Files\Content.IE5\KD7X3O85\MC900440655[1].wmf"/>
          <p:cNvPicPr>
            <a:picLocks noChangeAspect="1" noChangeArrowheads="1"/>
          </p:cNvPicPr>
          <p:nvPr/>
        </p:nvPicPr>
        <p:blipFill>
          <a:blip r:embed="rId2" cstate="print"/>
          <a:srcRect/>
          <a:stretch>
            <a:fillRect/>
          </a:stretch>
        </p:blipFill>
        <p:spPr bwMode="auto">
          <a:xfrm>
            <a:off x="5943600" y="4114800"/>
            <a:ext cx="1828800" cy="18288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Two Quiz Questions</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All information came from </a:t>
            </a:r>
            <a:endParaRPr lang="en-US" b="1" dirty="0" smtClean="0"/>
          </a:p>
          <a:p>
            <a:pPr>
              <a:buNone/>
            </a:pPr>
            <a:r>
              <a:rPr lang="en-US" dirty="0" smtClean="0"/>
              <a:t>Perry, S., </a:t>
            </a:r>
            <a:r>
              <a:rPr lang="en-US" dirty="0" err="1" smtClean="0"/>
              <a:t>Hockenberry</a:t>
            </a:r>
            <a:r>
              <a:rPr lang="en-US" dirty="0" smtClean="0"/>
              <a:t>, M., </a:t>
            </a:r>
            <a:r>
              <a:rPr lang="en-US" dirty="0" err="1" smtClean="0"/>
              <a:t>Lowdermilk</a:t>
            </a:r>
            <a:r>
              <a:rPr lang="en-US" dirty="0" smtClean="0"/>
              <a:t>, D., &amp; Wilson, D. (2010). </a:t>
            </a:r>
            <a:r>
              <a:rPr lang="en-US" i="1" dirty="0" smtClean="0"/>
              <a:t>Maternal Child Nursing Care.</a:t>
            </a:r>
            <a:r>
              <a:rPr lang="en-US" dirty="0" smtClean="0"/>
              <a:t> Maryland Heights, Missouri: Mosby: Elsevier.</a:t>
            </a:r>
          </a:p>
          <a:p>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What factor best explains teenager’s preference for the peer group over their parents?</a:t>
            </a:r>
          </a:p>
          <a:p>
            <a:pPr lvl="1"/>
            <a:r>
              <a:rPr lang="en-US" dirty="0" smtClean="0"/>
              <a:t>A:  Teens are naturally bratty </a:t>
            </a:r>
          </a:p>
          <a:p>
            <a:pPr lvl="1"/>
            <a:r>
              <a:rPr lang="en-US" dirty="0" smtClean="0"/>
              <a:t>B: Teens are forming an identity separate from their parents</a:t>
            </a:r>
          </a:p>
          <a:p>
            <a:pPr lvl="1"/>
            <a:r>
              <a:rPr lang="en-US" dirty="0" smtClean="0"/>
              <a:t>C:  Teens are more interesting than older people</a:t>
            </a:r>
          </a:p>
          <a:p>
            <a:pPr lvl="1"/>
            <a:r>
              <a:rPr lang="en-US" dirty="0" smtClean="0"/>
              <a:t>D: Peer groups have more cultural relevance </a:t>
            </a:r>
          </a:p>
          <a:p>
            <a:r>
              <a:rPr lang="en-US" dirty="0" smtClean="0"/>
              <a:t>Which of the following is the best advice to give a 12 year old asking questions about beginning sexual activity?</a:t>
            </a:r>
          </a:p>
          <a:p>
            <a:pPr lvl="1"/>
            <a:r>
              <a:rPr lang="en-US" dirty="0" smtClean="0"/>
              <a:t>A Always use a condom because it protects you against sexual transmitted diseases</a:t>
            </a:r>
          </a:p>
          <a:p>
            <a:pPr lvl="1"/>
            <a:r>
              <a:rPr lang="en-US" dirty="0" smtClean="0"/>
              <a:t>B Abortions are the best birth control</a:t>
            </a:r>
          </a:p>
          <a:p>
            <a:pPr lvl="1"/>
            <a:r>
              <a:rPr lang="en-US" dirty="0" smtClean="0"/>
              <a:t>C Delay sexual activity if possible because this is the only way to guarantee no adverse affects</a:t>
            </a:r>
          </a:p>
          <a:p>
            <a:pPr lvl="1"/>
            <a:r>
              <a:rPr lang="en-US" dirty="0" smtClean="0"/>
              <a:t>D  The best place to find skilled and cheap sexual partners is the local red light district. </a:t>
            </a:r>
            <a:r>
              <a:rPr lang="en-US" dirty="0" smtClean="0">
                <a:sym typeface="Wingdings" pitchFamily="2" charset="2"/>
              </a:rPr>
              <a:t></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Answers</a:t>
            </a:r>
            <a:endParaRPr lang="en-US"/>
          </a:p>
        </p:txBody>
      </p:sp>
      <p:sp>
        <p:nvSpPr>
          <p:cNvPr id="3" name="Content Placeholder 2"/>
          <p:cNvSpPr>
            <a:spLocks noGrp="1"/>
          </p:cNvSpPr>
          <p:nvPr>
            <p:ph sz="quarter" idx="1"/>
          </p:nvPr>
        </p:nvSpPr>
        <p:spPr/>
        <p:txBody>
          <a:bodyPr/>
          <a:lstStyle/>
          <a:p>
            <a:r>
              <a:rPr lang="en-US" dirty="0" smtClean="0"/>
              <a:t>Question number one is B</a:t>
            </a:r>
          </a:p>
          <a:p>
            <a:r>
              <a:rPr lang="en-US" dirty="0" smtClean="0"/>
              <a:t>Question number two is  C</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smtClean="0"/>
              <a:t>Songs</a:t>
            </a:r>
            <a:endParaRPr lang="en-US" dirty="0" smtClean="0"/>
          </a:p>
          <a:p>
            <a:pPr lvl="1"/>
            <a:r>
              <a:rPr lang="en-US" dirty="0" smtClean="0"/>
              <a:t>Lithium By Evanescence</a:t>
            </a:r>
          </a:p>
          <a:p>
            <a:pPr lvl="2"/>
            <a:r>
              <a:rPr lang="en-US" dirty="0" smtClean="0"/>
              <a:t> </a:t>
            </a:r>
            <a:r>
              <a:rPr lang="en-US" dirty="0" smtClean="0">
                <a:hlinkClick r:id="rId2"/>
              </a:rPr>
              <a:t>http://www.youtube.com/watch?v=PJGpsL_XYQI</a:t>
            </a:r>
            <a:endParaRPr lang="en-US" dirty="0" smtClean="0"/>
          </a:p>
          <a:p>
            <a:pPr lvl="1"/>
            <a:r>
              <a:rPr lang="en-US" dirty="0" smtClean="0"/>
              <a:t>Home by Three Days Grace</a:t>
            </a:r>
          </a:p>
          <a:p>
            <a:pPr lvl="2"/>
            <a:r>
              <a:rPr lang="en-US" dirty="0" smtClean="0">
                <a:hlinkClick r:id="rId3"/>
              </a:rPr>
              <a:t>http://www.youtube.com/watch?v=7NQ8OCcQ3LA</a:t>
            </a:r>
            <a:endParaRPr lang="en-US" dirty="0" smtClean="0"/>
          </a:p>
          <a:p>
            <a:pPr lvl="1"/>
            <a:r>
              <a:rPr lang="en-US" dirty="0" smtClean="0"/>
              <a:t>Boyfriend by Justin </a:t>
            </a:r>
            <a:r>
              <a:rPr lang="en-US" dirty="0" err="1" smtClean="0"/>
              <a:t>Beiber</a:t>
            </a:r>
            <a:endParaRPr lang="en-US" dirty="0" smtClean="0"/>
          </a:p>
          <a:p>
            <a:pPr lvl="2"/>
            <a:r>
              <a:rPr lang="en-US" dirty="0" smtClean="0">
                <a:hlinkClick r:id="rId4"/>
              </a:rPr>
              <a:t>http://www.youtube.com/watch?v=4GuqB1BQVr4</a:t>
            </a:r>
            <a:endParaRPr lang="en-US" dirty="0" smtClean="0"/>
          </a:p>
          <a:p>
            <a:pPr lvl="1"/>
            <a:r>
              <a:rPr lang="en-US" dirty="0" smtClean="0"/>
              <a:t>Headstrong by </a:t>
            </a:r>
            <a:r>
              <a:rPr lang="en-US" dirty="0" err="1" smtClean="0"/>
              <a:t>Trapt</a:t>
            </a:r>
            <a:endParaRPr lang="en-US" dirty="0" smtClean="0"/>
          </a:p>
          <a:p>
            <a:pPr lvl="2"/>
            <a:r>
              <a:rPr lang="en-US" dirty="0" smtClean="0">
                <a:hlinkClick r:id="rId5"/>
              </a:rPr>
              <a:t>http://www.youtube.com/watch?v=HTvu1Yr3Ohk</a:t>
            </a:r>
            <a:endParaRPr lang="en-US" dirty="0" smtClean="0"/>
          </a:p>
          <a:p>
            <a:pPr lvl="1"/>
            <a:r>
              <a:rPr lang="en-US" dirty="0" smtClean="0"/>
              <a:t>Somewhere I Belong by </a:t>
            </a:r>
            <a:r>
              <a:rPr lang="en-US" dirty="0" err="1" smtClean="0"/>
              <a:t>Linkin</a:t>
            </a:r>
            <a:r>
              <a:rPr lang="en-US" dirty="0" smtClean="0"/>
              <a:t> Park</a:t>
            </a:r>
          </a:p>
          <a:p>
            <a:pPr lvl="2"/>
            <a:r>
              <a:rPr lang="en-US" dirty="0" smtClean="0">
                <a:hlinkClick r:id="rId6"/>
              </a:rPr>
              <a:t>http://www.youtube.com/watch?v=zsCD5XCu6CM</a:t>
            </a:r>
            <a:endParaRPr lang="en-US" dirty="0" smtClean="0"/>
          </a:p>
          <a:p>
            <a:pPr lvl="1"/>
            <a:r>
              <a:rPr lang="en-US" dirty="0" smtClean="0"/>
              <a:t>Capable by KO</a:t>
            </a:r>
          </a:p>
          <a:p>
            <a:pPr lvl="2"/>
            <a:r>
              <a:rPr lang="en-US" dirty="0" smtClean="0">
                <a:hlinkClick r:id="rId7"/>
              </a:rPr>
              <a:t>http://www.youtube.com/watch?v=kpeEaAGdhCY</a:t>
            </a:r>
            <a:endParaRPr lang="en-US" dirty="0" smtClean="0"/>
          </a:p>
          <a:p>
            <a:pPr lvl="2"/>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Females</a:t>
            </a:r>
          </a:p>
          <a:p>
            <a:pPr lvl="1"/>
            <a:r>
              <a:rPr lang="en-US" dirty="0" smtClean="0"/>
              <a:t>Girls generally go through sexual maturation in this order: breast changes, rapid increase in height and weight, growth of pubic hair, appearance of auxiliary hair, menstruation, and slowing of growth in height</a:t>
            </a:r>
          </a:p>
          <a:p>
            <a:pPr lvl="1"/>
            <a:r>
              <a:rPr lang="en-US" dirty="0" err="1" smtClean="0"/>
              <a:t>Thelarche</a:t>
            </a:r>
            <a:r>
              <a:rPr lang="en-US" dirty="0" smtClean="0"/>
              <a:t> is the initial indicator of oncoming sexual maturity.  This is the appearance of breast buds. It happens between 9 and 13 ½. </a:t>
            </a:r>
          </a:p>
          <a:p>
            <a:pPr lvl="1"/>
            <a:r>
              <a:rPr lang="en-US" dirty="0" err="1" smtClean="0"/>
              <a:t>Adrenarche</a:t>
            </a:r>
            <a:r>
              <a:rPr lang="en-US" dirty="0" smtClean="0"/>
              <a:t>  happens 2 to 6 months after </a:t>
            </a:r>
            <a:r>
              <a:rPr lang="en-US" dirty="0" err="1" smtClean="0"/>
              <a:t>thelarche</a:t>
            </a:r>
            <a:r>
              <a:rPr lang="en-US" dirty="0" smtClean="0"/>
              <a:t>.  This is the growth of pubic hair. </a:t>
            </a:r>
          </a:p>
          <a:p>
            <a:pPr lvl="1"/>
            <a:r>
              <a:rPr lang="en-US" dirty="0" smtClean="0"/>
              <a:t>Menarche is the onset of menses.  It typically happens between 10 ½ and 15 years old. </a:t>
            </a:r>
          </a:p>
          <a:p>
            <a:pPr lvl="1"/>
            <a:r>
              <a:rPr lang="en-US" dirty="0" smtClean="0"/>
              <a:t>Pubertal delay happens if breast haven’t developed at age 13 or periods haven’t started 4 years after breast growth</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Males</a:t>
            </a:r>
          </a:p>
          <a:p>
            <a:pPr lvl="1"/>
            <a:r>
              <a:rPr lang="en-US" dirty="0" smtClean="0"/>
              <a:t>Boys go through these stages: enlargement of testicles, growth of pubic, auxiliary, and facial hair, increase in height, changes in voice, growth of penis, nocturnal emissions, slowing of increase in height</a:t>
            </a:r>
          </a:p>
          <a:p>
            <a:pPr lvl="1"/>
            <a:r>
              <a:rPr lang="en-US" dirty="0" smtClean="0"/>
              <a:t>the first sign of puberty in boys is changes in the scrotum.  These changes include an increase in size and reddening.  This normally happens between 9 and ½ and 14 years of age.</a:t>
            </a:r>
          </a:p>
          <a:p>
            <a:pPr lvl="1"/>
            <a:r>
              <a:rPr lang="en-US" dirty="0" smtClean="0"/>
              <a:t>Gynecomastia is a common change.  Although it can be very distressing to young boys, they can be reassured that the changes are normally temporary!</a:t>
            </a:r>
          </a:p>
          <a:p>
            <a:pPr lvl="1"/>
            <a:r>
              <a:rPr lang="en-US" dirty="0" smtClean="0"/>
              <a:t>Pubertal delay could be occurring if there is no enlargement of the testes or scrotal changes by 13 and ½ to 14 years of age or if genital growth happens after 4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 </a:t>
            </a:r>
            <a:endParaRPr lang="en-US" dirty="0"/>
          </a:p>
        </p:txBody>
      </p:sp>
      <p:sp>
        <p:nvSpPr>
          <p:cNvPr id="3" name="Content Placeholder 2"/>
          <p:cNvSpPr>
            <a:spLocks noGrp="1"/>
          </p:cNvSpPr>
          <p:nvPr>
            <p:ph sz="quarter" idx="1"/>
          </p:nvPr>
        </p:nvSpPr>
        <p:spPr/>
        <p:txBody>
          <a:bodyPr/>
          <a:lstStyle/>
          <a:p>
            <a:r>
              <a:rPr lang="en-US" dirty="0" smtClean="0"/>
              <a:t>The final chunk of growth happens during puberty.  Large jumps in height happens in short periods. </a:t>
            </a:r>
          </a:p>
          <a:p>
            <a:r>
              <a:rPr lang="en-US" dirty="0" smtClean="0"/>
              <a:t>Growth spirits tend to happen between 9 and ½ and 14 and ½ in girls. In boys, the average ages are between 10 and 1/2 and 16. </a:t>
            </a:r>
          </a:p>
          <a:p>
            <a:r>
              <a:rPr lang="en-US" dirty="0" smtClean="0"/>
              <a:t>Girls develop their characteristic larger hips and boys get increased shoulder sized and muscle development</a:t>
            </a:r>
          </a:p>
          <a:p>
            <a:r>
              <a:rPr lang="en-US" dirty="0" smtClean="0"/>
              <a:t>Both genders can have increased amount of acne because of increasing activity of the sweat glands</a:t>
            </a:r>
          </a:p>
          <a:p>
            <a:pPr>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The heart becomes stronger while pulse decreases</a:t>
            </a:r>
          </a:p>
          <a:p>
            <a:r>
              <a:rPr lang="en-US" dirty="0" smtClean="0"/>
              <a:t>BP especially the systolic pressure increase</a:t>
            </a:r>
          </a:p>
          <a:p>
            <a:r>
              <a:rPr lang="en-US" dirty="0" smtClean="0"/>
              <a:t>They reach the adult respiration rate</a:t>
            </a:r>
          </a:p>
          <a:p>
            <a:r>
              <a:rPr lang="en-US" dirty="0" smtClean="0"/>
              <a:t>Respiratory volume and vital capacity increase</a:t>
            </a:r>
          </a:p>
          <a:p>
            <a:r>
              <a:rPr lang="en-US" dirty="0" smtClean="0"/>
              <a:t>Both genders show improvement in sports abilities; boys </a:t>
            </a:r>
            <a:r>
              <a:rPr lang="en-US" smtClean="0"/>
              <a:t>show especially </a:t>
            </a:r>
            <a:r>
              <a:rPr lang="en-US" dirty="0" smtClean="0"/>
              <a:t>improvement because of their increased muscle mass.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dirty="0" smtClean="0"/>
              <a:t>According to Erikson, teenagers should be developing a sense of identity. The specific crisis involves </a:t>
            </a:r>
            <a:r>
              <a:rPr lang="en-US" i="1" dirty="0" smtClean="0"/>
              <a:t>personal identity verses role diffusion</a:t>
            </a:r>
            <a:r>
              <a:rPr lang="en-US" dirty="0" smtClean="0"/>
              <a:t>.  </a:t>
            </a:r>
          </a:p>
          <a:p>
            <a:r>
              <a:rPr lang="en-US" dirty="0" smtClean="0"/>
              <a:t>There is also a struggle with </a:t>
            </a:r>
            <a:r>
              <a:rPr lang="en-US" i="1" dirty="0" smtClean="0"/>
              <a:t>group identity verse alienation</a:t>
            </a:r>
            <a:r>
              <a:rPr lang="en-US" dirty="0" smtClean="0"/>
              <a:t>. </a:t>
            </a:r>
          </a:p>
        </p:txBody>
      </p:sp>
      <p:pic>
        <p:nvPicPr>
          <p:cNvPr id="5" name="Picture 4" descr="crazy teensL.jpg"/>
          <p:cNvPicPr>
            <a:picLocks noChangeAspect="1"/>
          </p:cNvPicPr>
          <p:nvPr/>
        </p:nvPicPr>
        <p:blipFill>
          <a:blip r:embed="rId2" cstate="print"/>
          <a:stretch>
            <a:fillRect/>
          </a:stretch>
        </p:blipFill>
        <p:spPr>
          <a:xfrm>
            <a:off x="3657600" y="3505200"/>
            <a:ext cx="4114800" cy="2438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Group identity verse alienation</a:t>
            </a:r>
            <a:r>
              <a:rPr lang="en-US" dirty="0" smtClean="0"/>
              <a:t>. </a:t>
            </a:r>
          </a:p>
          <a:p>
            <a:r>
              <a:rPr lang="en-US" dirty="0" smtClean="0"/>
              <a:t>Many young teenagers feel the need to belong to a group.  It helps them separate and differentiates them from their parents.  This desire to belong is part of the reason peer pressure and conformity can become such a powerful force in teenagers’ lives.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224</TotalTime>
  <Words>2387</Words>
  <Application>Microsoft Office PowerPoint</Application>
  <PresentationFormat>On-screen Show (4:3)</PresentationFormat>
  <Paragraphs>194</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Civic</vt:lpstr>
      <vt:lpstr>Growth and Development: The Adolescent</vt:lpstr>
      <vt:lpstr>Physical Changes</vt:lpstr>
      <vt:lpstr>Physical Changes</vt:lpstr>
      <vt:lpstr>Physical Changes</vt:lpstr>
      <vt:lpstr>Physical Changes</vt:lpstr>
      <vt:lpstr>Physical growth </vt:lpstr>
      <vt:lpstr>Physical Changes</vt:lpstr>
      <vt:lpstr>Developmental Milestones</vt:lpstr>
      <vt:lpstr>Developmental Milestones</vt:lpstr>
      <vt:lpstr>Developmental Milestones</vt:lpstr>
      <vt:lpstr>Developmental Milestones</vt:lpstr>
      <vt:lpstr>Developmental Milestones</vt:lpstr>
      <vt:lpstr>Language, Emotional, Cognitive</vt:lpstr>
      <vt:lpstr>Language, Emotional, Cognitive</vt:lpstr>
      <vt:lpstr>Language, Emotional, Cognitive</vt:lpstr>
      <vt:lpstr>Language, Emotional, and Cognitive</vt:lpstr>
      <vt:lpstr>Language, Emotional, and Cognitive</vt:lpstr>
      <vt:lpstr>Language, Emotional, and Cognitive</vt:lpstr>
      <vt:lpstr>Safety</vt:lpstr>
      <vt:lpstr>Safety</vt:lpstr>
      <vt:lpstr>Safety</vt:lpstr>
      <vt:lpstr>Moral and Spiritual</vt:lpstr>
      <vt:lpstr>Moral and Spiritual </vt:lpstr>
      <vt:lpstr>Nutritional</vt:lpstr>
      <vt:lpstr>Nutritional</vt:lpstr>
      <vt:lpstr>Nutritional </vt:lpstr>
      <vt:lpstr>Promoting Development in ADLs</vt:lpstr>
      <vt:lpstr>Promoting Healthy Family Functioning</vt:lpstr>
      <vt:lpstr>Promoting Healthy Family Functioning</vt:lpstr>
      <vt:lpstr>Promoting Healthy Family Functioning</vt:lpstr>
      <vt:lpstr>Specific Problems </vt:lpstr>
      <vt:lpstr>Our Two Quiz Questions</vt:lpstr>
      <vt:lpstr>Slide 33</vt:lpstr>
      <vt:lpstr>Questions </vt:lpstr>
      <vt:lpstr>Answers</vt:lpstr>
      <vt:lpstr>Slide 36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and Development: The Adolescent</dc:title>
  <dc:creator>Administratr</dc:creator>
  <cp:lastModifiedBy>Administratr</cp:lastModifiedBy>
  <cp:revision>27</cp:revision>
  <dcterms:created xsi:type="dcterms:W3CDTF">2012-08-21T21:53:06Z</dcterms:created>
  <dcterms:modified xsi:type="dcterms:W3CDTF">2012-09-06T20:23:43Z</dcterms:modified>
</cp:coreProperties>
</file>