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68" r:id="rId14"/>
    <p:sldId id="270" r:id="rId15"/>
    <p:sldId id="267" r:id="rId16"/>
  </p:sldIdLst>
  <p:sldSz cx="9144000" cy="6858000" type="screen4x3"/>
  <p:notesSz cx="6858000" cy="9083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42" autoAdjust="0"/>
    <p:restoredTop sz="94576" autoAdjust="0"/>
  </p:normalViewPr>
  <p:slideViewPr>
    <p:cSldViewPr>
      <p:cViewPr varScale="1">
        <p:scale>
          <a:sx n="73" d="100"/>
          <a:sy n="73" d="100"/>
        </p:scale>
        <p:origin x="-1080" y="-102"/>
      </p:cViewPr>
      <p:guideLst>
        <p:guide orient="horz" pos="2160"/>
        <p:guide pos="2880"/>
      </p:guideLst>
    </p:cSldViewPr>
  </p:slideViewPr>
  <p:outlineViewPr>
    <p:cViewPr>
      <p:scale>
        <a:sx n="33" d="100"/>
        <a:sy n="33" d="100"/>
      </p:scale>
      <p:origin x="0" y="11526"/>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D3C84FE5-0821-4750-B5BA-A344690BB360}" type="datetimeFigureOut">
              <a:rPr lang="en-US" smtClean="0"/>
              <a:pPr/>
              <a:t>3/28/2012</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939262B8-9A39-46BC-B79F-38723864190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3C84FE5-0821-4750-B5BA-A344690BB360}" type="datetimeFigureOut">
              <a:rPr lang="en-US" smtClean="0"/>
              <a:pPr/>
              <a:t>3/28/2012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9262B8-9A39-46BC-B79F-38723864190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D3C84FE5-0821-4750-B5BA-A344690BB360}" type="datetimeFigureOut">
              <a:rPr lang="en-US" smtClean="0"/>
              <a:pPr/>
              <a:t>3/28/2012</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939262B8-9A39-46BC-B79F-38723864190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3C84FE5-0821-4750-B5BA-A344690BB360}" type="datetimeFigureOut">
              <a:rPr lang="en-US" smtClean="0"/>
              <a:pPr/>
              <a:t>3/28/2012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939262B8-9A39-46BC-B79F-387238641905}"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D3C84FE5-0821-4750-B5BA-A344690BB360}" type="datetimeFigureOut">
              <a:rPr lang="en-US" smtClean="0"/>
              <a:pPr/>
              <a:t>3/28/2012</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939262B8-9A39-46BC-B79F-387238641905}"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D3C84FE5-0821-4750-B5BA-A344690BB360}" type="datetimeFigureOut">
              <a:rPr lang="en-US" smtClean="0"/>
              <a:pPr/>
              <a:t>3/28/2012</a:t>
            </a:fld>
            <a:endParaRPr lang="en-US"/>
          </a:p>
        </p:txBody>
      </p:sp>
      <p:sp>
        <p:nvSpPr>
          <p:cNvPr id="10" name="Slide Number Placeholder 9"/>
          <p:cNvSpPr>
            <a:spLocks noGrp="1"/>
          </p:cNvSpPr>
          <p:nvPr>
            <p:ph type="sldNum" sz="quarter" idx="16"/>
          </p:nvPr>
        </p:nvSpPr>
        <p:spPr/>
        <p:txBody>
          <a:bodyPr rtlCol="0"/>
          <a:lstStyle/>
          <a:p>
            <a:fld id="{939262B8-9A39-46BC-B79F-387238641905}"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D3C84FE5-0821-4750-B5BA-A344690BB360}" type="datetimeFigureOut">
              <a:rPr lang="en-US" smtClean="0"/>
              <a:pPr/>
              <a:t>3/28/2012</a:t>
            </a:fld>
            <a:endParaRPr lang="en-US"/>
          </a:p>
        </p:txBody>
      </p:sp>
      <p:sp>
        <p:nvSpPr>
          <p:cNvPr id="12" name="Slide Number Placeholder 11"/>
          <p:cNvSpPr>
            <a:spLocks noGrp="1"/>
          </p:cNvSpPr>
          <p:nvPr>
            <p:ph type="sldNum" sz="quarter" idx="16"/>
          </p:nvPr>
        </p:nvSpPr>
        <p:spPr/>
        <p:txBody>
          <a:bodyPr rtlCol="0"/>
          <a:lstStyle/>
          <a:p>
            <a:fld id="{939262B8-9A39-46BC-B79F-387238641905}"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3C84FE5-0821-4750-B5BA-A344690BB360}" type="datetimeFigureOut">
              <a:rPr lang="en-US" smtClean="0"/>
              <a:pPr/>
              <a:t>3/28/2012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939262B8-9A39-46BC-B79F-38723864190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C84FE5-0821-4750-B5BA-A344690BB360}" type="datetimeFigureOut">
              <a:rPr lang="en-US" smtClean="0"/>
              <a:pPr/>
              <a:t>3/28/2012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939262B8-9A39-46BC-B79F-38723864190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3C84FE5-0821-4750-B5BA-A344690BB360}" type="datetimeFigureOut">
              <a:rPr lang="en-US" smtClean="0"/>
              <a:pPr/>
              <a:t>3/28/2012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939262B8-9A39-46BC-B79F-387238641905}"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D3C84FE5-0821-4750-B5BA-A344690BB360}" type="datetimeFigureOut">
              <a:rPr lang="en-US" smtClean="0"/>
              <a:pPr/>
              <a:t>3/28/2012</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939262B8-9A39-46BC-B79F-387238641905}"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D3C84FE5-0821-4750-B5BA-A344690BB360}" type="datetimeFigureOut">
              <a:rPr lang="en-US" smtClean="0"/>
              <a:pPr/>
              <a:t>3/28/2012</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939262B8-9A39-46BC-B79F-38723864190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828800"/>
            <a:ext cx="8610600" cy="2286000"/>
          </a:xfrm>
        </p:spPr>
        <p:style>
          <a:lnRef idx="3">
            <a:schemeClr val="lt1"/>
          </a:lnRef>
          <a:fillRef idx="1">
            <a:schemeClr val="accent1"/>
          </a:fillRef>
          <a:effectRef idx="1">
            <a:schemeClr val="accent1"/>
          </a:effectRef>
          <a:fontRef idx="minor">
            <a:schemeClr val="lt1"/>
          </a:fontRef>
        </p:style>
        <p:txBody>
          <a:bodyPr>
            <a:normAutofit/>
          </a:bodyPr>
          <a:lstStyle/>
          <a:p>
            <a:pPr algn="ctr"/>
            <a:r>
              <a:rPr lang="en-US" sz="5400" dirty="0" smtClean="0"/>
              <a:t>Evaluating Health Literacy Tools</a:t>
            </a:r>
            <a:r>
              <a:rPr lang="en-US" dirty="0" smtClean="0"/>
              <a:t>	</a:t>
            </a:r>
            <a:endParaRPr lang="en-US" dirty="0"/>
          </a:p>
        </p:txBody>
      </p:sp>
      <p:sp>
        <p:nvSpPr>
          <p:cNvPr id="3" name="Subtitle 2"/>
          <p:cNvSpPr>
            <a:spLocks noGrp="1"/>
          </p:cNvSpPr>
          <p:nvPr>
            <p:ph type="subTitle" idx="1"/>
          </p:nvPr>
        </p:nvSpPr>
        <p:spPr>
          <a:xfrm>
            <a:off x="2438400" y="6019800"/>
            <a:ext cx="6705600" cy="685800"/>
          </a:xfrm>
        </p:spPr>
        <p:txBody>
          <a:bodyPr>
            <a:normAutofit fontScale="25000" lnSpcReduction="20000"/>
          </a:bodyPr>
          <a:lstStyle/>
          <a:p>
            <a:endParaRPr lang="en-US" dirty="0" smtClean="0"/>
          </a:p>
          <a:p>
            <a:pPr algn="ctr"/>
            <a:endParaRPr lang="en-US" sz="7000" dirty="0" smtClean="0"/>
          </a:p>
          <a:p>
            <a:pPr algn="ctr"/>
            <a:r>
              <a:rPr lang="en-US" sz="8000" dirty="0" smtClean="0"/>
              <a:t>Lara Wilken FRMCSN &amp; Megan Cuevas FRMCSN</a:t>
            </a:r>
          </a:p>
          <a:p>
            <a:endParaRPr lang="en-US" dirty="0" smtClean="0"/>
          </a:p>
          <a:p>
            <a:endParaRPr 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Non Effective: </a:t>
            </a:r>
            <a:br>
              <a:rPr lang="en-US" dirty="0" smtClean="0"/>
            </a:br>
            <a:r>
              <a:rPr lang="en-US" sz="4000" dirty="0" smtClean="0"/>
              <a:t>Health literacy screening tools</a:t>
            </a:r>
            <a:endParaRPr lang="en-US" dirty="0"/>
          </a:p>
        </p:txBody>
      </p:sp>
      <p:sp>
        <p:nvSpPr>
          <p:cNvPr id="3" name="Content Placeholder 2"/>
          <p:cNvSpPr>
            <a:spLocks noGrp="1"/>
          </p:cNvSpPr>
          <p:nvPr>
            <p:ph sz="quarter" idx="1"/>
          </p:nvPr>
        </p:nvSpPr>
        <p:spPr/>
        <p:txBody>
          <a:bodyPr>
            <a:normAutofit fontScale="92500" lnSpcReduction="10000"/>
          </a:bodyPr>
          <a:lstStyle/>
          <a:p>
            <a:endParaRPr lang="en-US" dirty="0" smtClean="0"/>
          </a:p>
          <a:p>
            <a:r>
              <a:rPr lang="en-US" dirty="0" smtClean="0"/>
              <a:t>NVS</a:t>
            </a:r>
          </a:p>
          <a:p>
            <a:pPr lvl="1"/>
            <a:r>
              <a:rPr lang="en-US" dirty="0" smtClean="0"/>
              <a:t>The New Vital Sign</a:t>
            </a:r>
          </a:p>
          <a:p>
            <a:pPr lvl="2"/>
            <a:r>
              <a:rPr lang="en-US" dirty="0" smtClean="0"/>
              <a:t>This is a 6 question assessment based on an ice cream nutrition label!</a:t>
            </a:r>
          </a:p>
          <a:p>
            <a:pPr lvl="3"/>
            <a:r>
              <a:rPr lang="en-US" dirty="0" smtClean="0"/>
              <a:t>The major advantage is that administering and scoring is simple </a:t>
            </a:r>
          </a:p>
          <a:p>
            <a:pPr lvl="3"/>
            <a:r>
              <a:rPr lang="en-US" dirty="0" smtClean="0"/>
              <a:t>However, the scoring almost always points to a high health literacy – there is absolutely no validity</a:t>
            </a:r>
          </a:p>
          <a:p>
            <a:pPr>
              <a:buNone/>
            </a:pPr>
            <a:r>
              <a:rPr lang="en-US" sz="1300" dirty="0" smtClean="0"/>
              <a:t>Carolyn I. </a:t>
            </a:r>
            <a:r>
              <a:rPr lang="en-US" sz="1300" dirty="0" err="1" smtClean="0"/>
              <a:t>Speros</a:t>
            </a:r>
            <a:r>
              <a:rPr lang="en-US" sz="1300" dirty="0" smtClean="0"/>
              <a:t>, D. A. (2011). Promoting Health Literacy: A Nursing Imperative. </a:t>
            </a:r>
            <a:r>
              <a:rPr lang="en-US" sz="1300" i="1" dirty="0" err="1" smtClean="0"/>
              <a:t>Nurs</a:t>
            </a:r>
            <a:r>
              <a:rPr lang="en-US" sz="1300" i="1" dirty="0" smtClean="0"/>
              <a:t> </a:t>
            </a:r>
            <a:r>
              <a:rPr lang="en-US" sz="1300" i="1" dirty="0" err="1" smtClean="0"/>
              <a:t>Clin</a:t>
            </a:r>
            <a:r>
              <a:rPr lang="en-US" sz="1300" i="1" dirty="0" smtClean="0"/>
              <a:t> N Am</a:t>
            </a:r>
            <a:r>
              <a:rPr lang="en-US" sz="1300" dirty="0" smtClean="0"/>
              <a:t>, 321-333.</a:t>
            </a:r>
          </a:p>
          <a:p>
            <a:pPr>
              <a:buNone/>
            </a:pPr>
            <a:r>
              <a:rPr lang="en-US" sz="1300" dirty="0" smtClean="0"/>
              <a:t>Josephine M. Mancuso, M. A.-B. (2009). Assessment and measurement of health literacy: An integrative review of the literature. </a:t>
            </a:r>
            <a:r>
              <a:rPr lang="en-US" sz="1300" i="1" dirty="0" smtClean="0"/>
              <a:t>Nursing and Health Sciences</a:t>
            </a:r>
            <a:r>
              <a:rPr lang="en-US" sz="1300" dirty="0" smtClean="0"/>
              <a:t>, 77-89.</a:t>
            </a:r>
          </a:p>
          <a:p>
            <a:pPr>
              <a:buNone/>
            </a:pPr>
            <a:r>
              <a:rPr lang="en-US" sz="1300" dirty="0" smtClean="0"/>
              <a:t>Mary Powell, P. R. (2009). Health Literacy: Implications for Ambulatory Care. </a:t>
            </a:r>
            <a:r>
              <a:rPr lang="en-US" sz="1300" i="1" dirty="0" smtClean="0"/>
              <a:t>Nursing Economic$ V0l.27/ No.5</a:t>
            </a:r>
            <a:r>
              <a:rPr lang="en-US" sz="1300" dirty="0" smtClean="0"/>
              <a:t>, 343-347.</a:t>
            </a:r>
          </a:p>
          <a:p>
            <a:pPr lvl="3">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Possibly Harmful: </a:t>
            </a:r>
            <a:br>
              <a:rPr lang="en-US" dirty="0" smtClean="0"/>
            </a:br>
            <a:r>
              <a:rPr lang="en-US" dirty="0" smtClean="0"/>
              <a:t>Our current system</a:t>
            </a:r>
            <a:endParaRPr lang="en-US" dirty="0"/>
          </a:p>
        </p:txBody>
      </p:sp>
      <p:sp>
        <p:nvSpPr>
          <p:cNvPr id="3" name="Content Placeholder 2"/>
          <p:cNvSpPr>
            <a:spLocks noGrp="1"/>
          </p:cNvSpPr>
          <p:nvPr>
            <p:ph sz="quarter" idx="1"/>
          </p:nvPr>
        </p:nvSpPr>
        <p:spPr/>
        <p:txBody>
          <a:bodyPr>
            <a:normAutofit fontScale="70000" lnSpcReduction="20000"/>
          </a:bodyPr>
          <a:lstStyle/>
          <a:p>
            <a:endParaRPr lang="en-US" dirty="0" smtClean="0"/>
          </a:p>
          <a:p>
            <a:r>
              <a:rPr lang="en-US" dirty="0" smtClean="0"/>
              <a:t>As of today health literacy is not the fifth vital sign, but it should be. </a:t>
            </a:r>
          </a:p>
          <a:p>
            <a:r>
              <a:rPr lang="en-US" dirty="0" smtClean="0"/>
              <a:t>When assessing a patient, this should be one of the key assessment pieces</a:t>
            </a:r>
          </a:p>
          <a:p>
            <a:r>
              <a:rPr lang="en-US" dirty="0" smtClean="0"/>
              <a:t>When health literacy is lacking, individuals have less knowledge of their diseases and treatments, fewer self management skills, poor compliance, and more medical or medication errors. </a:t>
            </a:r>
          </a:p>
          <a:p>
            <a:r>
              <a:rPr lang="en-US" dirty="0" smtClean="0"/>
              <a:t>Health illiterate individuals also lack the skills needed to successfully negotiate the health care system, have less access to health care services and incur increased healthcare costs</a:t>
            </a:r>
          </a:p>
          <a:p>
            <a:pPr>
              <a:buNone/>
            </a:pPr>
            <a:r>
              <a:rPr lang="en-US" sz="1900" dirty="0" smtClean="0"/>
              <a:t>Carolyn I. </a:t>
            </a:r>
            <a:r>
              <a:rPr lang="en-US" sz="1900" dirty="0" err="1" smtClean="0"/>
              <a:t>Speros</a:t>
            </a:r>
            <a:r>
              <a:rPr lang="en-US" sz="1900" dirty="0" smtClean="0"/>
              <a:t>, D. A. (2011). Promoting Health Literacy: A Nursing Imperative. </a:t>
            </a:r>
            <a:r>
              <a:rPr lang="en-US" sz="1900" i="1" dirty="0" err="1" smtClean="0"/>
              <a:t>Nurs</a:t>
            </a:r>
            <a:r>
              <a:rPr lang="en-US" sz="1900" i="1" dirty="0" smtClean="0"/>
              <a:t> </a:t>
            </a:r>
            <a:r>
              <a:rPr lang="en-US" sz="1900" i="1" dirty="0" err="1" smtClean="0"/>
              <a:t>Clin</a:t>
            </a:r>
            <a:r>
              <a:rPr lang="en-US" sz="1900" i="1" dirty="0" smtClean="0"/>
              <a:t> N Am</a:t>
            </a:r>
            <a:r>
              <a:rPr lang="en-US" sz="1900" dirty="0" smtClean="0"/>
              <a:t>, 321-333.</a:t>
            </a:r>
          </a:p>
          <a:p>
            <a:pPr>
              <a:buNone/>
            </a:pPr>
            <a:r>
              <a:rPr lang="en-US" sz="1900" dirty="0" smtClean="0"/>
              <a:t>Josephine M. Mancuso, M. A.-B. (2009). Assessment and measurement of health literacy: An integrative review of the literature. </a:t>
            </a:r>
            <a:r>
              <a:rPr lang="en-US" sz="1900" i="1" dirty="0" smtClean="0"/>
              <a:t>Nursing and Health Sciences</a:t>
            </a:r>
            <a:r>
              <a:rPr lang="en-US" sz="1900" dirty="0" smtClean="0"/>
              <a:t>, 77-89.</a:t>
            </a:r>
          </a:p>
          <a:p>
            <a:pPr>
              <a:buNone/>
            </a:pPr>
            <a:r>
              <a:rPr lang="en-US" sz="1900" dirty="0" smtClean="0"/>
              <a:t>Mary Powell, P. R. (2009). Health Literacy: Implications for Ambulatory Care. </a:t>
            </a:r>
            <a:r>
              <a:rPr lang="en-US" sz="1900" i="1" dirty="0" smtClean="0"/>
              <a:t>Nursing Economic$ V0l.27/ No.5</a:t>
            </a:r>
            <a:r>
              <a:rPr lang="en-US" sz="1900" dirty="0" smtClean="0"/>
              <a:t>, 343-347.</a:t>
            </a:r>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495800" y="609600"/>
            <a:ext cx="2819400" cy="707886"/>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4000" dirty="0" smtClean="0"/>
              <a:t>Level III</a:t>
            </a:r>
            <a:endParaRPr lang="en-US" sz="4000" dirty="0"/>
          </a:p>
        </p:txBody>
      </p:sp>
      <p:sp>
        <p:nvSpPr>
          <p:cNvPr id="4" name="TextBox 3"/>
          <p:cNvSpPr txBox="1"/>
          <p:nvPr/>
        </p:nvSpPr>
        <p:spPr>
          <a:xfrm>
            <a:off x="4648200" y="3810000"/>
            <a:ext cx="2819400" cy="707886"/>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4000" dirty="0" smtClean="0"/>
              <a:t>Level</a:t>
            </a:r>
            <a:r>
              <a:rPr lang="en-US" sz="2800" dirty="0" smtClean="0"/>
              <a:t> </a:t>
            </a:r>
            <a:r>
              <a:rPr lang="en-US" sz="4000" dirty="0" smtClean="0"/>
              <a:t>I</a:t>
            </a:r>
            <a:endParaRPr lang="en-US" sz="2800" dirty="0"/>
          </a:p>
        </p:txBody>
      </p:sp>
      <p:sp>
        <p:nvSpPr>
          <p:cNvPr id="5" name="TextBox 4"/>
          <p:cNvSpPr txBox="1"/>
          <p:nvPr/>
        </p:nvSpPr>
        <p:spPr>
          <a:xfrm>
            <a:off x="457200" y="1676400"/>
            <a:ext cx="2819400" cy="707886"/>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4000" dirty="0" smtClean="0"/>
              <a:t>Level I</a:t>
            </a:r>
            <a:endParaRPr lang="en-US" sz="4000" dirty="0"/>
          </a:p>
        </p:txBody>
      </p:sp>
      <p:sp>
        <p:nvSpPr>
          <p:cNvPr id="6" name="TextBox 5"/>
          <p:cNvSpPr txBox="1"/>
          <p:nvPr/>
        </p:nvSpPr>
        <p:spPr>
          <a:xfrm>
            <a:off x="381000" y="3886200"/>
            <a:ext cx="2819400" cy="707886"/>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4000" dirty="0" smtClean="0"/>
              <a:t>Level I</a:t>
            </a:r>
            <a:endParaRPr lang="en-US" sz="4000" dirty="0"/>
          </a:p>
        </p:txBody>
      </p:sp>
      <p:sp>
        <p:nvSpPr>
          <p:cNvPr id="7" name="TextBox 6"/>
          <p:cNvSpPr txBox="1"/>
          <p:nvPr/>
        </p:nvSpPr>
        <p:spPr>
          <a:xfrm>
            <a:off x="381000" y="2743200"/>
            <a:ext cx="2819400" cy="707886"/>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4000" dirty="0" smtClean="0"/>
              <a:t>Level I</a:t>
            </a:r>
            <a:endParaRPr lang="en-US" sz="4000" dirty="0"/>
          </a:p>
        </p:txBody>
      </p:sp>
      <p:sp>
        <p:nvSpPr>
          <p:cNvPr id="8" name="TextBox 7"/>
          <p:cNvSpPr txBox="1"/>
          <p:nvPr/>
        </p:nvSpPr>
        <p:spPr>
          <a:xfrm>
            <a:off x="4572000" y="2667000"/>
            <a:ext cx="2819400" cy="707886"/>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4000" dirty="0" smtClean="0"/>
              <a:t>Level III</a:t>
            </a:r>
            <a:endParaRPr lang="en-US" sz="4000" dirty="0"/>
          </a:p>
        </p:txBody>
      </p:sp>
      <p:sp>
        <p:nvSpPr>
          <p:cNvPr id="9" name="TextBox 8"/>
          <p:cNvSpPr txBox="1"/>
          <p:nvPr/>
        </p:nvSpPr>
        <p:spPr>
          <a:xfrm>
            <a:off x="4572000" y="1676400"/>
            <a:ext cx="2819400" cy="707886"/>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4000" dirty="0" smtClean="0"/>
              <a:t>Level III</a:t>
            </a:r>
            <a:endParaRPr lang="en-US" sz="4000" dirty="0"/>
          </a:p>
        </p:txBody>
      </p:sp>
      <p:sp>
        <p:nvSpPr>
          <p:cNvPr id="10" name="TextBox 9"/>
          <p:cNvSpPr txBox="1"/>
          <p:nvPr/>
        </p:nvSpPr>
        <p:spPr>
          <a:xfrm>
            <a:off x="457200" y="609600"/>
            <a:ext cx="2819400" cy="707886"/>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4000" dirty="0" smtClean="0"/>
              <a:t>Level I</a:t>
            </a:r>
            <a:endParaRPr lang="en-US" sz="4000" dirty="0"/>
          </a:p>
        </p:txBody>
      </p:sp>
      <p:sp>
        <p:nvSpPr>
          <p:cNvPr id="12" name="TextBox 11"/>
          <p:cNvSpPr txBox="1"/>
          <p:nvPr/>
        </p:nvSpPr>
        <p:spPr>
          <a:xfrm>
            <a:off x="304800" y="5638800"/>
            <a:ext cx="8534400" cy="40011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en-US" sz="2000" dirty="0" smtClean="0"/>
              <a:t>Lara Wilken SN, FRMC &amp; Megan Cuevas SN, FRMC </a:t>
            </a:r>
            <a:endParaRPr 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Level of Evidence</a:t>
            </a:r>
            <a:endParaRPr lang="en-US" dirty="0"/>
          </a:p>
        </p:txBody>
      </p:sp>
      <p:sp>
        <p:nvSpPr>
          <p:cNvPr id="3" name="Content Placeholder 2"/>
          <p:cNvSpPr>
            <a:spLocks noGrp="1"/>
          </p:cNvSpPr>
          <p:nvPr>
            <p:ph sz="quarter" idx="1"/>
          </p:nvPr>
        </p:nvSpPr>
        <p:spPr/>
        <p:txBody>
          <a:bodyPr>
            <a:normAutofit fontScale="70000" lnSpcReduction="20000"/>
          </a:bodyPr>
          <a:lstStyle/>
          <a:p>
            <a:endParaRPr lang="en-US" dirty="0" smtClean="0"/>
          </a:p>
          <a:p>
            <a:r>
              <a:rPr lang="en-US" dirty="0" smtClean="0"/>
              <a:t>“The existing measures and screenings do not fully grasp the concept of health literacy in terms of language, context, culture, communication, or technology. Thus, we do not yet possess a measure that takes into account the full set of skills and knowledge associated with health literacy.”</a:t>
            </a:r>
          </a:p>
          <a:p>
            <a:r>
              <a:rPr lang="en-US" dirty="0" smtClean="0"/>
              <a:t>“Furthermore, potential cofounders, such as test anxiety, distress due to illness, or cognitive deficits secondary to disease, are not taken into account when measuring health literacy.”</a:t>
            </a:r>
          </a:p>
          <a:p>
            <a:pPr>
              <a:buNone/>
            </a:pPr>
            <a:endParaRPr lang="en-US" sz="1900" dirty="0" smtClean="0"/>
          </a:p>
          <a:p>
            <a:pPr>
              <a:buNone/>
            </a:pPr>
            <a:endParaRPr lang="en-US" sz="1900" dirty="0" smtClean="0"/>
          </a:p>
          <a:p>
            <a:pPr>
              <a:buNone/>
            </a:pPr>
            <a:endParaRPr lang="en-US" sz="1900" dirty="0" smtClean="0"/>
          </a:p>
          <a:p>
            <a:pPr>
              <a:buNone/>
            </a:pPr>
            <a:r>
              <a:rPr lang="en-US" sz="1900" dirty="0" smtClean="0"/>
              <a:t>Carolyn I. </a:t>
            </a:r>
            <a:r>
              <a:rPr lang="en-US" sz="1900" dirty="0" err="1" smtClean="0"/>
              <a:t>Speros</a:t>
            </a:r>
            <a:r>
              <a:rPr lang="en-US" sz="1900" dirty="0" smtClean="0"/>
              <a:t>, D. A. (2011). Promoting Health Literacy: A Nursing Imperative. </a:t>
            </a:r>
            <a:r>
              <a:rPr lang="en-US" sz="1900" i="1" dirty="0" err="1" smtClean="0"/>
              <a:t>Nurs</a:t>
            </a:r>
            <a:r>
              <a:rPr lang="en-US" sz="1900" i="1" dirty="0" smtClean="0"/>
              <a:t> </a:t>
            </a:r>
            <a:r>
              <a:rPr lang="en-US" sz="1900" i="1" dirty="0" err="1" smtClean="0"/>
              <a:t>Clin</a:t>
            </a:r>
            <a:r>
              <a:rPr lang="en-US" sz="1900" i="1" dirty="0" smtClean="0"/>
              <a:t> N Am</a:t>
            </a:r>
            <a:r>
              <a:rPr lang="en-US" sz="1900" dirty="0" smtClean="0"/>
              <a:t>, 321-333.</a:t>
            </a:r>
          </a:p>
          <a:p>
            <a:pPr>
              <a:buNone/>
            </a:pPr>
            <a:r>
              <a:rPr lang="en-US" sz="1900" dirty="0" smtClean="0"/>
              <a:t>Josephine M. Mancuso, M. A.-B. (2009). Assessment and measurement of health literacy: An integrative review of the literature. </a:t>
            </a:r>
            <a:r>
              <a:rPr lang="en-US" sz="1900" i="1" dirty="0" smtClean="0"/>
              <a:t>Nursing and Health Sciences</a:t>
            </a:r>
            <a:r>
              <a:rPr lang="en-US" sz="1900" dirty="0" smtClean="0"/>
              <a:t>, 77-89.</a:t>
            </a:r>
          </a:p>
          <a:p>
            <a:pPr>
              <a:buNone/>
            </a:pPr>
            <a:r>
              <a:rPr lang="en-US" sz="1900" dirty="0" smtClean="0"/>
              <a:t>Mary Powell, P. R. (2009). Health Literacy: Implications for Ambulatory Care. </a:t>
            </a:r>
            <a:r>
              <a:rPr lang="en-US" sz="1900" i="1" dirty="0" smtClean="0"/>
              <a:t>Nursing Economic$ V0l.27/ No.5</a:t>
            </a:r>
            <a:r>
              <a:rPr lang="en-US" sz="1900" dirty="0" smtClean="0"/>
              <a:t>, 343-347.</a:t>
            </a:r>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Level of Evidence</a:t>
            </a:r>
            <a:endParaRPr lang="en-US" dirty="0"/>
          </a:p>
        </p:txBody>
      </p:sp>
      <p:sp>
        <p:nvSpPr>
          <p:cNvPr id="3" name="Content Placeholder 2"/>
          <p:cNvSpPr>
            <a:spLocks noGrp="1"/>
          </p:cNvSpPr>
          <p:nvPr>
            <p:ph sz="quarter" idx="1"/>
          </p:nvPr>
        </p:nvSpPr>
        <p:spPr/>
        <p:txBody>
          <a:bodyPr>
            <a:normAutofit fontScale="77500" lnSpcReduction="20000"/>
          </a:bodyPr>
          <a:lstStyle/>
          <a:p>
            <a:pPr lvl="0"/>
            <a:r>
              <a:rPr lang="en-US" dirty="0" smtClean="0"/>
              <a:t> Level 1</a:t>
            </a:r>
          </a:p>
          <a:p>
            <a:pPr>
              <a:buNone/>
            </a:pPr>
            <a:r>
              <a:rPr lang="en-US" dirty="0" smtClean="0"/>
              <a:t>	Randomized </a:t>
            </a:r>
            <a:r>
              <a:rPr lang="en-US" dirty="0" smtClean="0"/>
              <a:t>controlled trial, systematic review or </a:t>
            </a:r>
            <a:r>
              <a:rPr lang="en-US" dirty="0" smtClean="0"/>
              <a:t>meta-      analysis</a:t>
            </a:r>
            <a:endParaRPr lang="en-US" dirty="0" smtClean="0"/>
          </a:p>
          <a:p>
            <a:pPr lvl="0"/>
            <a:r>
              <a:rPr lang="en-US" dirty="0" smtClean="0"/>
              <a:t>Level II</a:t>
            </a:r>
          </a:p>
          <a:p>
            <a:pPr>
              <a:buNone/>
            </a:pPr>
            <a:r>
              <a:rPr lang="en-US" dirty="0" smtClean="0"/>
              <a:t>	Other </a:t>
            </a:r>
            <a:r>
              <a:rPr lang="en-US" dirty="0" smtClean="0"/>
              <a:t>studies, such as quasi-experimental, </a:t>
            </a:r>
            <a:r>
              <a:rPr lang="en-US" dirty="0" smtClean="0"/>
              <a:t>correlational,  descriptive</a:t>
            </a:r>
            <a:r>
              <a:rPr lang="en-US" dirty="0" smtClean="0"/>
              <a:t>, survey, evaluation, and qualitative</a:t>
            </a:r>
          </a:p>
          <a:p>
            <a:pPr lvl="0"/>
            <a:r>
              <a:rPr lang="en-US" dirty="0" smtClean="0"/>
              <a:t>Level </a:t>
            </a:r>
            <a:r>
              <a:rPr lang="en-US" dirty="0" smtClean="0"/>
              <a:t>I</a:t>
            </a:r>
          </a:p>
          <a:p>
            <a:pPr lvl="0">
              <a:buNone/>
            </a:pPr>
            <a:r>
              <a:rPr lang="en-US" dirty="0" smtClean="0"/>
              <a:t>	Expert </a:t>
            </a:r>
            <a:r>
              <a:rPr lang="en-US" dirty="0" smtClean="0"/>
              <a:t>opinions or consensus statements  </a:t>
            </a:r>
          </a:p>
          <a:p>
            <a:pPr lvl="0"/>
            <a:r>
              <a:rPr lang="en-US" dirty="0" smtClean="0"/>
              <a:t>Level IV</a:t>
            </a:r>
          </a:p>
          <a:p>
            <a:pPr>
              <a:buNone/>
            </a:pPr>
            <a:r>
              <a:rPr lang="en-US" dirty="0" smtClean="0"/>
              <a:t>	Case </a:t>
            </a:r>
            <a:r>
              <a:rPr lang="en-US" dirty="0" smtClean="0"/>
              <a:t>reports and low-levels case-control and cohort studies</a:t>
            </a:r>
          </a:p>
          <a:p>
            <a:pPr lvl="0"/>
            <a:r>
              <a:rPr lang="en-US" dirty="0" smtClean="0"/>
              <a:t>Level V</a:t>
            </a:r>
          </a:p>
          <a:p>
            <a:pPr>
              <a:buNone/>
            </a:pPr>
            <a:r>
              <a:rPr lang="en-US" dirty="0" smtClean="0"/>
              <a:t>    </a:t>
            </a:r>
            <a:r>
              <a:rPr lang="en-US" dirty="0" smtClean="0"/>
              <a:t>Expert opinion or consensus based on experience</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Summary</a:t>
            </a:r>
            <a:endParaRPr lang="en-US" dirty="0"/>
          </a:p>
        </p:txBody>
      </p:sp>
      <p:sp>
        <p:nvSpPr>
          <p:cNvPr id="3" name="Content Placeholder 2"/>
          <p:cNvSpPr>
            <a:spLocks noGrp="1"/>
          </p:cNvSpPr>
          <p:nvPr>
            <p:ph sz="quarter" idx="1"/>
          </p:nvPr>
        </p:nvSpPr>
        <p:spPr/>
        <p:txBody>
          <a:bodyPr>
            <a:normAutofit fontScale="77500" lnSpcReduction="20000"/>
          </a:bodyPr>
          <a:lstStyle/>
          <a:p>
            <a:endParaRPr lang="en-US" dirty="0" smtClean="0"/>
          </a:p>
          <a:p>
            <a:r>
              <a:rPr lang="en-US" dirty="0" smtClean="0"/>
              <a:t>The National Adult Assessment of Literacy results suggested that “87 million adults struggle to understand health information”</a:t>
            </a:r>
          </a:p>
          <a:p>
            <a:r>
              <a:rPr lang="en-US" dirty="0" smtClean="0"/>
              <a:t>“Nurses are at the forefront of educating patients and are vocal advocates for vulnerable groups, yet very little substantive research exists in the nursing literature about health literacy, its screening, or its components.” </a:t>
            </a:r>
          </a:p>
          <a:p>
            <a:r>
              <a:rPr lang="en-US" dirty="0" smtClean="0"/>
              <a:t>Based on this evidence we need a standard in place to protect each and every patient that walks through our door!</a:t>
            </a:r>
          </a:p>
          <a:p>
            <a:pPr>
              <a:buNone/>
            </a:pPr>
            <a:endParaRPr lang="en-US" sz="1400" dirty="0" smtClean="0"/>
          </a:p>
          <a:p>
            <a:pPr>
              <a:buNone/>
            </a:pPr>
            <a:r>
              <a:rPr lang="en-US" sz="1400" dirty="0" smtClean="0"/>
              <a:t>Carolyn I. </a:t>
            </a:r>
            <a:r>
              <a:rPr lang="en-US" sz="1400" dirty="0" err="1" smtClean="0"/>
              <a:t>Speros</a:t>
            </a:r>
            <a:r>
              <a:rPr lang="en-US" sz="1400" dirty="0" smtClean="0"/>
              <a:t>, D. A. (2011). Promoting Health Literacy: A Nursing Imperative. </a:t>
            </a:r>
            <a:r>
              <a:rPr lang="en-US" sz="1400" i="1" dirty="0" err="1" smtClean="0"/>
              <a:t>Nurs</a:t>
            </a:r>
            <a:r>
              <a:rPr lang="en-US" sz="1400" i="1" dirty="0" smtClean="0"/>
              <a:t> </a:t>
            </a:r>
            <a:r>
              <a:rPr lang="en-US" sz="1400" i="1" dirty="0" err="1" smtClean="0"/>
              <a:t>Clin</a:t>
            </a:r>
            <a:r>
              <a:rPr lang="en-US" sz="1400" i="1" dirty="0" smtClean="0"/>
              <a:t> N Am</a:t>
            </a:r>
            <a:r>
              <a:rPr lang="en-US" sz="1400" dirty="0" smtClean="0"/>
              <a:t>, 321-333.</a:t>
            </a:r>
          </a:p>
          <a:p>
            <a:pPr>
              <a:buNone/>
            </a:pPr>
            <a:r>
              <a:rPr lang="en-US" sz="1400" dirty="0" smtClean="0"/>
              <a:t>Josephine M. Mancuso, M. A.-B. (2009). Assessment and measurement of health literacy: An integrative review of the literature. </a:t>
            </a:r>
            <a:r>
              <a:rPr lang="en-US" sz="1400" i="1" dirty="0" smtClean="0"/>
              <a:t>Nursing and Health Sciences</a:t>
            </a:r>
            <a:r>
              <a:rPr lang="en-US" sz="1400" dirty="0" smtClean="0"/>
              <a:t>, 77-89.</a:t>
            </a:r>
          </a:p>
          <a:p>
            <a:pPr>
              <a:buNone/>
            </a:pPr>
            <a:r>
              <a:rPr lang="en-US" sz="1400" dirty="0" smtClean="0"/>
              <a:t>Mary Powell, P. R. (2009). Health Literacy: Implications for Ambulatory Care. </a:t>
            </a:r>
            <a:r>
              <a:rPr lang="en-US" sz="1400" i="1" dirty="0" smtClean="0"/>
              <a:t>Nursing Economic$ V0l.27/ No.5</a:t>
            </a:r>
            <a:r>
              <a:rPr lang="en-US" sz="1400" dirty="0" smtClean="0"/>
              <a:t>, 343-347.</a:t>
            </a:r>
          </a:p>
          <a:p>
            <a:pPr>
              <a:buNone/>
            </a:pPr>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6000" dirty="0" smtClean="0"/>
              <a:t>	 Introduction</a:t>
            </a:r>
            <a:r>
              <a:rPr lang="en-US" dirty="0" smtClean="0"/>
              <a:t>		</a:t>
            </a:r>
            <a:endParaRPr lang="en-US" dirty="0"/>
          </a:p>
        </p:txBody>
      </p:sp>
      <p:sp>
        <p:nvSpPr>
          <p:cNvPr id="3" name="Content Placeholder 2"/>
          <p:cNvSpPr>
            <a:spLocks noGrp="1"/>
          </p:cNvSpPr>
          <p:nvPr>
            <p:ph sz="quarter" idx="1"/>
          </p:nvPr>
        </p:nvSpPr>
        <p:spPr/>
        <p:txBody>
          <a:bodyPr>
            <a:normAutofit fontScale="62500" lnSpcReduction="20000"/>
          </a:bodyPr>
          <a:lstStyle/>
          <a:p>
            <a:endParaRPr lang="en-US" dirty="0" smtClean="0"/>
          </a:p>
          <a:p>
            <a:r>
              <a:rPr lang="en-US" dirty="0" smtClean="0"/>
              <a:t>“Health literate means that one has the ability to understand healthcare providers regarding health conditions and treatment options and that one knows where to go and who to seek out if help is needed.” </a:t>
            </a:r>
          </a:p>
          <a:p>
            <a:r>
              <a:rPr lang="en-US" dirty="0" smtClean="0"/>
              <a:t>A degree of health literacy is often assumed and with this in mind, health care workers need to be more aware of the tools offered to complete this assessment.</a:t>
            </a:r>
          </a:p>
          <a:p>
            <a:r>
              <a:rPr lang="en-US" dirty="0" smtClean="0"/>
              <a:t>The NAAL suggests “almost 59% of adults over the age of 65 struggle to understand even the most basic health information”</a:t>
            </a:r>
          </a:p>
          <a:p>
            <a:pPr>
              <a:buNone/>
            </a:pPr>
            <a:endParaRPr lang="en-US" sz="1900" dirty="0" smtClean="0"/>
          </a:p>
          <a:p>
            <a:pPr>
              <a:buNone/>
            </a:pPr>
            <a:endParaRPr lang="en-US" sz="1900" dirty="0" smtClean="0"/>
          </a:p>
          <a:p>
            <a:pPr>
              <a:buNone/>
            </a:pPr>
            <a:endParaRPr lang="en-US" sz="1900" dirty="0" smtClean="0"/>
          </a:p>
          <a:p>
            <a:pPr>
              <a:buNone/>
            </a:pPr>
            <a:r>
              <a:rPr lang="en-US" sz="1900" dirty="0" smtClean="0"/>
              <a:t>Carolyn I. </a:t>
            </a:r>
            <a:r>
              <a:rPr lang="en-US" sz="1900" dirty="0" err="1" smtClean="0"/>
              <a:t>Speros</a:t>
            </a:r>
            <a:r>
              <a:rPr lang="en-US" sz="1900" dirty="0" smtClean="0"/>
              <a:t>, D. A. (2011). Promoting Health Literacy: A Nursing Imperative. </a:t>
            </a:r>
            <a:r>
              <a:rPr lang="en-US" sz="1900" i="1" dirty="0" err="1" smtClean="0"/>
              <a:t>Nurs</a:t>
            </a:r>
            <a:r>
              <a:rPr lang="en-US" sz="1900" i="1" dirty="0" smtClean="0"/>
              <a:t> </a:t>
            </a:r>
            <a:r>
              <a:rPr lang="en-US" sz="1900" i="1" dirty="0" err="1" smtClean="0"/>
              <a:t>Clin</a:t>
            </a:r>
            <a:r>
              <a:rPr lang="en-US" sz="1900" i="1" dirty="0" smtClean="0"/>
              <a:t> N Am</a:t>
            </a:r>
            <a:r>
              <a:rPr lang="en-US" sz="1900" dirty="0" smtClean="0"/>
              <a:t>, 321-333.</a:t>
            </a:r>
          </a:p>
          <a:p>
            <a:pPr>
              <a:buNone/>
            </a:pPr>
            <a:r>
              <a:rPr lang="en-US" sz="1900" dirty="0" smtClean="0"/>
              <a:t>Josephine M. Mancuso, M. A.-B. (2009). Assessment and measurement of health literacy: An integrative review of the literature. </a:t>
            </a:r>
            <a:r>
              <a:rPr lang="en-US" sz="1900" i="1" dirty="0" smtClean="0"/>
              <a:t>Nursing and Health Sciences</a:t>
            </a:r>
            <a:r>
              <a:rPr lang="en-US" sz="1900" dirty="0" smtClean="0"/>
              <a:t>, 77-89.</a:t>
            </a:r>
          </a:p>
          <a:p>
            <a:pPr>
              <a:buNone/>
            </a:pPr>
            <a:r>
              <a:rPr lang="en-US" sz="1900" dirty="0" smtClean="0"/>
              <a:t>Mary Powell, P. R. (2009). Health Literacy: Implications for Ambulatory Care. </a:t>
            </a:r>
            <a:r>
              <a:rPr lang="en-US" sz="1900" i="1" dirty="0" smtClean="0"/>
              <a:t>Nursing Economic$ V0l.27/ No.5</a:t>
            </a:r>
            <a:r>
              <a:rPr lang="en-US" sz="1900" dirty="0" smtClean="0"/>
              <a:t>, 343-347.</a:t>
            </a:r>
          </a:p>
          <a:p>
            <a:pPr>
              <a:buNone/>
            </a:pP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6000" dirty="0" smtClean="0"/>
              <a:t>Definition</a:t>
            </a:r>
            <a:endParaRPr lang="en-US" sz="6000" dirty="0"/>
          </a:p>
        </p:txBody>
      </p:sp>
      <p:sp>
        <p:nvSpPr>
          <p:cNvPr id="3" name="Content Placeholder 2"/>
          <p:cNvSpPr>
            <a:spLocks noGrp="1"/>
          </p:cNvSpPr>
          <p:nvPr>
            <p:ph sz="quarter" idx="1"/>
          </p:nvPr>
        </p:nvSpPr>
        <p:spPr/>
        <p:txBody>
          <a:bodyPr>
            <a:normAutofit/>
          </a:bodyPr>
          <a:lstStyle/>
          <a:p>
            <a:pPr algn="ctr"/>
            <a:endParaRPr lang="en-US" dirty="0" smtClean="0"/>
          </a:p>
          <a:p>
            <a:r>
              <a:rPr lang="en-US" dirty="0" smtClean="0"/>
              <a:t>According to the National Library of Medicine, “The degree to which individuals have the capacity to obtain, process, and understand basic health information and services needed to make appropriate health decisions.”</a:t>
            </a:r>
          </a:p>
          <a:p>
            <a:pPr>
              <a:buNone/>
            </a:pPr>
            <a:r>
              <a:rPr lang="en-US" sz="1200" dirty="0" smtClean="0"/>
              <a:t>Carolyn I. </a:t>
            </a:r>
            <a:r>
              <a:rPr lang="en-US" sz="1200" dirty="0" err="1" smtClean="0"/>
              <a:t>Speros</a:t>
            </a:r>
            <a:r>
              <a:rPr lang="en-US" sz="1200" dirty="0" smtClean="0"/>
              <a:t>, D. A. (2011). Promoting Health Literacy: A Nursing Imperative. </a:t>
            </a:r>
            <a:r>
              <a:rPr lang="en-US" sz="1200" i="1" dirty="0" err="1" smtClean="0"/>
              <a:t>Nurs</a:t>
            </a:r>
            <a:r>
              <a:rPr lang="en-US" sz="1200" i="1" dirty="0" smtClean="0"/>
              <a:t> </a:t>
            </a:r>
            <a:r>
              <a:rPr lang="en-US" sz="1200" i="1" dirty="0" err="1" smtClean="0"/>
              <a:t>Clin</a:t>
            </a:r>
            <a:r>
              <a:rPr lang="en-US" sz="1200" i="1" dirty="0" smtClean="0"/>
              <a:t> N Am</a:t>
            </a:r>
            <a:r>
              <a:rPr lang="en-US" sz="1200" dirty="0" smtClean="0"/>
              <a:t>, 321-333.</a:t>
            </a:r>
          </a:p>
          <a:p>
            <a:pPr>
              <a:buNone/>
            </a:pPr>
            <a:r>
              <a:rPr lang="en-US" sz="1200" dirty="0" smtClean="0"/>
              <a:t>Josephine M. Mancuso, M. A.-B. (2009). Assessment and measurement of health literacy: An integrative review of the literature. </a:t>
            </a:r>
            <a:r>
              <a:rPr lang="en-US" sz="1200" i="1" dirty="0" smtClean="0"/>
              <a:t>Nursing and Health Sciences</a:t>
            </a:r>
            <a:r>
              <a:rPr lang="en-US" sz="1200" dirty="0" smtClean="0"/>
              <a:t>, 77-89.</a:t>
            </a:r>
          </a:p>
          <a:p>
            <a:pPr>
              <a:buNone/>
            </a:pPr>
            <a:r>
              <a:rPr lang="en-US" sz="1200" dirty="0" smtClean="0"/>
              <a:t>Mary Powell, P. R. (2009). Health Literacy: Implications for Ambulatory Care. </a:t>
            </a:r>
            <a:r>
              <a:rPr lang="en-US" sz="1200" i="1" dirty="0" smtClean="0"/>
              <a:t>Nursing Economic$ V0l.27/ No.5</a:t>
            </a:r>
            <a:r>
              <a:rPr lang="en-US" sz="1200" dirty="0" smtClean="0"/>
              <a:t>, 343-347.</a:t>
            </a:r>
          </a:p>
          <a:p>
            <a:pPr>
              <a:buNone/>
            </a:pP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Effective: </a:t>
            </a:r>
            <a:r>
              <a:rPr lang="en-US" sz="4000" dirty="0" smtClean="0"/>
              <a:t>Purposeful &amp; Patient Centered Communication</a:t>
            </a:r>
            <a:r>
              <a:rPr lang="en-US" dirty="0" smtClean="0"/>
              <a:t>	</a:t>
            </a:r>
            <a:r>
              <a:rPr lang="en-US" dirty="0" smtClean="0"/>
              <a:t>Level III</a:t>
            </a:r>
            <a:endParaRPr lang="en-US" dirty="0"/>
          </a:p>
        </p:txBody>
      </p:sp>
      <p:sp>
        <p:nvSpPr>
          <p:cNvPr id="3" name="Content Placeholder 2"/>
          <p:cNvSpPr>
            <a:spLocks noGrp="1"/>
          </p:cNvSpPr>
          <p:nvPr>
            <p:ph sz="quarter" idx="1"/>
          </p:nvPr>
        </p:nvSpPr>
        <p:spPr/>
        <p:txBody>
          <a:bodyPr>
            <a:normAutofit fontScale="85000" lnSpcReduction="20000"/>
          </a:bodyPr>
          <a:lstStyle/>
          <a:p>
            <a:endParaRPr lang="en-US" dirty="0" smtClean="0"/>
          </a:p>
          <a:p>
            <a:r>
              <a:rPr lang="en-US" dirty="0" smtClean="0"/>
              <a:t>Create a shame free environment</a:t>
            </a:r>
          </a:p>
          <a:p>
            <a:pPr lvl="1"/>
            <a:r>
              <a:rPr lang="en-US" sz="1800" dirty="0" smtClean="0"/>
              <a:t>Encourage questions</a:t>
            </a:r>
          </a:p>
          <a:p>
            <a:pPr lvl="1"/>
            <a:r>
              <a:rPr lang="en-US" sz="1800" dirty="0" smtClean="0"/>
              <a:t>Orient to surroundings, nursing care routines and people on unit</a:t>
            </a:r>
          </a:p>
          <a:p>
            <a:pPr lvl="1"/>
            <a:r>
              <a:rPr lang="en-US" sz="1800" dirty="0" smtClean="0"/>
              <a:t>Ask patients to share what was heard after physician visit and clarify</a:t>
            </a:r>
          </a:p>
          <a:p>
            <a:pPr lvl="1"/>
            <a:r>
              <a:rPr lang="en-US" sz="1800" dirty="0" smtClean="0"/>
              <a:t>Simplify self care and treatment regimens as much as possible</a:t>
            </a:r>
          </a:p>
          <a:p>
            <a:r>
              <a:rPr lang="en-US" dirty="0" smtClean="0"/>
              <a:t>Use Clear Purposeful Communication</a:t>
            </a:r>
          </a:p>
          <a:p>
            <a:pPr lvl="1"/>
            <a:r>
              <a:rPr lang="en-US" sz="1800" dirty="0" smtClean="0"/>
              <a:t>Intentionally speak clearly, distinctly</a:t>
            </a:r>
          </a:p>
          <a:p>
            <a:pPr lvl="1"/>
            <a:r>
              <a:rPr lang="en-US" sz="1800" dirty="0" smtClean="0"/>
              <a:t>Avoid medical and technical jargon</a:t>
            </a:r>
          </a:p>
          <a:p>
            <a:pPr lvl="1"/>
            <a:r>
              <a:rPr lang="en-US" sz="1800" dirty="0" smtClean="0"/>
              <a:t>Define new healthcare and medical terms</a:t>
            </a:r>
          </a:p>
          <a:p>
            <a:pPr lvl="1"/>
            <a:r>
              <a:rPr lang="en-US" sz="1800" dirty="0" smtClean="0"/>
              <a:t>Conclude with a summary of clear points</a:t>
            </a:r>
          </a:p>
          <a:p>
            <a:pPr>
              <a:buNone/>
            </a:pPr>
            <a:endParaRPr lang="en-US" sz="1300" dirty="0" smtClean="0"/>
          </a:p>
          <a:p>
            <a:pPr>
              <a:buNone/>
            </a:pPr>
            <a:r>
              <a:rPr lang="en-US" sz="1300" dirty="0" smtClean="0"/>
              <a:t>Carolyn I. </a:t>
            </a:r>
            <a:r>
              <a:rPr lang="en-US" sz="1300" dirty="0" err="1" smtClean="0"/>
              <a:t>Speros</a:t>
            </a:r>
            <a:r>
              <a:rPr lang="en-US" sz="1300" dirty="0" smtClean="0"/>
              <a:t>, D. A. (2011). Promoting Health Literacy: A Nursing Imperative. </a:t>
            </a:r>
            <a:r>
              <a:rPr lang="en-US" sz="1300" i="1" dirty="0" err="1" smtClean="0"/>
              <a:t>Nurs</a:t>
            </a:r>
            <a:r>
              <a:rPr lang="en-US" sz="1300" i="1" dirty="0" smtClean="0"/>
              <a:t> </a:t>
            </a:r>
            <a:r>
              <a:rPr lang="en-US" sz="1300" i="1" dirty="0" err="1" smtClean="0"/>
              <a:t>Clin</a:t>
            </a:r>
            <a:r>
              <a:rPr lang="en-US" sz="1300" i="1" dirty="0" smtClean="0"/>
              <a:t> N Am</a:t>
            </a:r>
            <a:r>
              <a:rPr lang="en-US" sz="1300" dirty="0" smtClean="0"/>
              <a:t>, 321-333.</a:t>
            </a:r>
          </a:p>
          <a:p>
            <a:pPr>
              <a:buNone/>
            </a:pPr>
            <a:r>
              <a:rPr lang="en-US" sz="1300" dirty="0" smtClean="0"/>
              <a:t>Josephine M. Mancuso, M. A.-B. (2009). Assessment and measurement of health literacy: An integrative review of the literature. </a:t>
            </a:r>
            <a:r>
              <a:rPr lang="en-US" sz="1300" i="1" dirty="0" smtClean="0"/>
              <a:t>Nursing and Health Sciences</a:t>
            </a:r>
            <a:r>
              <a:rPr lang="en-US" sz="1300" dirty="0" smtClean="0"/>
              <a:t>, 77-89.</a:t>
            </a:r>
          </a:p>
          <a:p>
            <a:pPr>
              <a:buNone/>
            </a:pPr>
            <a:r>
              <a:rPr lang="en-US" sz="1300" dirty="0" smtClean="0"/>
              <a:t>Mary Powell, P. R. (2009). Health Literacy: Implications for Ambulatory Care. </a:t>
            </a:r>
            <a:r>
              <a:rPr lang="en-US" sz="1300" i="1" dirty="0" smtClean="0"/>
              <a:t>Nursing Economic$ V0l.27/ No.5</a:t>
            </a:r>
            <a:r>
              <a:rPr lang="en-US" sz="1300" dirty="0" smtClean="0"/>
              <a:t>, 343-347.</a:t>
            </a:r>
          </a:p>
          <a:p>
            <a:pPr lvl="1">
              <a:buNone/>
            </a:pPr>
            <a:endParaRPr lang="en-US" sz="13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Effective: </a:t>
            </a:r>
            <a:r>
              <a:rPr lang="en-US" sz="4000" dirty="0" smtClean="0"/>
              <a:t>Purposeful &amp; Patient Centered Communication</a:t>
            </a:r>
            <a:r>
              <a:rPr lang="en-US" dirty="0" smtClean="0"/>
              <a:t>	</a:t>
            </a:r>
            <a:r>
              <a:rPr lang="en-US" dirty="0" smtClean="0"/>
              <a:t>Level III</a:t>
            </a:r>
            <a:endParaRPr lang="en-US" dirty="0"/>
          </a:p>
        </p:txBody>
      </p:sp>
      <p:sp>
        <p:nvSpPr>
          <p:cNvPr id="3" name="Content Placeholder 2"/>
          <p:cNvSpPr>
            <a:spLocks noGrp="1"/>
          </p:cNvSpPr>
          <p:nvPr>
            <p:ph sz="quarter" idx="1"/>
          </p:nvPr>
        </p:nvSpPr>
        <p:spPr/>
        <p:txBody>
          <a:bodyPr>
            <a:normAutofit fontScale="85000" lnSpcReduction="10000"/>
          </a:bodyPr>
          <a:lstStyle/>
          <a:p>
            <a:endParaRPr lang="en-US" dirty="0" smtClean="0"/>
          </a:p>
          <a:p>
            <a:r>
              <a:rPr lang="en-US" dirty="0" smtClean="0"/>
              <a:t>Communicate in a Patient Centered Manner</a:t>
            </a:r>
          </a:p>
          <a:p>
            <a:pPr lvl="1"/>
            <a:r>
              <a:rPr lang="en-US" sz="1800" dirty="0" smtClean="0"/>
              <a:t>Identify patients personal motivators</a:t>
            </a:r>
          </a:p>
          <a:p>
            <a:pPr lvl="1"/>
            <a:r>
              <a:rPr lang="en-US" sz="1800" dirty="0" smtClean="0"/>
              <a:t>Address patients main concern </a:t>
            </a:r>
          </a:p>
          <a:p>
            <a:pPr lvl="1"/>
            <a:r>
              <a:rPr lang="en-US" sz="1800" dirty="0" smtClean="0"/>
              <a:t>Be sensitive to age and cultural mores</a:t>
            </a:r>
          </a:p>
          <a:p>
            <a:pPr lvl="1"/>
            <a:r>
              <a:rPr lang="en-US" sz="1800" dirty="0" smtClean="0"/>
              <a:t>Link new information to past experiences</a:t>
            </a:r>
          </a:p>
          <a:p>
            <a:r>
              <a:rPr lang="en-US" dirty="0" smtClean="0"/>
              <a:t>Reinforce the Spoken Word</a:t>
            </a:r>
          </a:p>
          <a:p>
            <a:pPr lvl="1"/>
            <a:r>
              <a:rPr lang="en-US" sz="1900" dirty="0" smtClean="0"/>
              <a:t>Use a variety of methods: photographs, audio, and drawings</a:t>
            </a:r>
          </a:p>
          <a:p>
            <a:pPr lvl="1"/>
            <a:r>
              <a:rPr lang="en-US" sz="1900" dirty="0" smtClean="0"/>
              <a:t>Select or create only highly readable written materials</a:t>
            </a:r>
          </a:p>
          <a:p>
            <a:pPr lvl="1"/>
            <a:r>
              <a:rPr lang="en-US" sz="1900" dirty="0" smtClean="0"/>
              <a:t>Read aloud written forms and handouts</a:t>
            </a:r>
          </a:p>
          <a:p>
            <a:pPr>
              <a:buNone/>
            </a:pPr>
            <a:endParaRPr lang="en-US" sz="1300" dirty="0" smtClean="0"/>
          </a:p>
          <a:p>
            <a:pPr>
              <a:buNone/>
            </a:pPr>
            <a:r>
              <a:rPr lang="en-US" sz="1300" dirty="0" smtClean="0"/>
              <a:t>Carolyn I. </a:t>
            </a:r>
            <a:r>
              <a:rPr lang="en-US" sz="1300" dirty="0" err="1" smtClean="0"/>
              <a:t>Speros</a:t>
            </a:r>
            <a:r>
              <a:rPr lang="en-US" sz="1300" dirty="0" smtClean="0"/>
              <a:t>, D. A. (2011). Promoting Health Literacy: A Nursing Imperative. </a:t>
            </a:r>
            <a:r>
              <a:rPr lang="en-US" sz="1300" i="1" dirty="0" err="1" smtClean="0"/>
              <a:t>Nurs</a:t>
            </a:r>
            <a:r>
              <a:rPr lang="en-US" sz="1300" i="1" dirty="0" smtClean="0"/>
              <a:t> </a:t>
            </a:r>
            <a:r>
              <a:rPr lang="en-US" sz="1300" i="1" dirty="0" err="1" smtClean="0"/>
              <a:t>Clin</a:t>
            </a:r>
            <a:r>
              <a:rPr lang="en-US" sz="1300" i="1" dirty="0" smtClean="0"/>
              <a:t> N Am</a:t>
            </a:r>
            <a:r>
              <a:rPr lang="en-US" sz="1300" dirty="0" smtClean="0"/>
              <a:t>, 321-333.</a:t>
            </a:r>
          </a:p>
          <a:p>
            <a:pPr>
              <a:buNone/>
            </a:pPr>
            <a:r>
              <a:rPr lang="en-US" sz="1300" dirty="0" smtClean="0"/>
              <a:t>Josephine M. Mancuso, M. A.-B. (2009). Assessment and measurement of health literacy: An integrative review of the literature. </a:t>
            </a:r>
            <a:r>
              <a:rPr lang="en-US" sz="1300" i="1" dirty="0" smtClean="0"/>
              <a:t>Nursing and Health Sciences</a:t>
            </a:r>
            <a:r>
              <a:rPr lang="en-US" sz="1300" dirty="0" smtClean="0"/>
              <a:t>, 77-89.</a:t>
            </a:r>
          </a:p>
          <a:p>
            <a:pPr>
              <a:buNone/>
            </a:pPr>
            <a:r>
              <a:rPr lang="en-US" sz="1300" dirty="0" smtClean="0"/>
              <a:t>Mary Powell, P. R. (2009). Health Literacy: Implications for Ambulatory Care. </a:t>
            </a:r>
            <a:r>
              <a:rPr lang="en-US" sz="1300" i="1" dirty="0" smtClean="0"/>
              <a:t>Nursing Economic$ V0l.27/ No.5</a:t>
            </a:r>
            <a:r>
              <a:rPr lang="en-US" sz="1300" dirty="0" smtClean="0"/>
              <a:t>, 343-347.</a:t>
            </a:r>
          </a:p>
          <a:p>
            <a:pPr lvl="1">
              <a:buNone/>
            </a:pPr>
            <a:endParaRPr lang="en-US" sz="1200" dirty="0" smtClean="0"/>
          </a:p>
          <a:p>
            <a:pPr lvl="1"/>
            <a:endParaRPr lang="en-US" sz="16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Effective: </a:t>
            </a:r>
            <a:r>
              <a:rPr lang="en-US" sz="4400" dirty="0" smtClean="0"/>
              <a:t>Purposeful &amp; Patient Centered </a:t>
            </a:r>
            <a:r>
              <a:rPr lang="en-US" sz="4400" dirty="0" smtClean="0"/>
              <a:t>Communication </a:t>
            </a:r>
            <a:r>
              <a:rPr lang="en-US" dirty="0" smtClean="0"/>
              <a:t>Level III</a:t>
            </a:r>
            <a:endParaRPr lang="en-US" dirty="0"/>
          </a:p>
        </p:txBody>
      </p:sp>
      <p:sp>
        <p:nvSpPr>
          <p:cNvPr id="3" name="Content Placeholder 2"/>
          <p:cNvSpPr>
            <a:spLocks noGrp="1"/>
          </p:cNvSpPr>
          <p:nvPr>
            <p:ph sz="quarter" idx="1"/>
          </p:nvPr>
        </p:nvSpPr>
        <p:spPr/>
        <p:txBody>
          <a:bodyPr>
            <a:normAutofit fontScale="92500" lnSpcReduction="20000"/>
          </a:bodyPr>
          <a:lstStyle/>
          <a:p>
            <a:endParaRPr lang="en-US" dirty="0" smtClean="0"/>
          </a:p>
          <a:p>
            <a:r>
              <a:rPr lang="en-US" dirty="0" smtClean="0"/>
              <a:t>Verify Understanding</a:t>
            </a:r>
          </a:p>
          <a:p>
            <a:pPr lvl="1"/>
            <a:r>
              <a:rPr lang="en-US" sz="2400" dirty="0" smtClean="0"/>
              <a:t>Ask “What questions do you have?”</a:t>
            </a:r>
          </a:p>
          <a:p>
            <a:pPr lvl="1"/>
            <a:r>
              <a:rPr lang="en-US" sz="2400" dirty="0" smtClean="0"/>
              <a:t>Use teach-back technique</a:t>
            </a:r>
          </a:p>
          <a:p>
            <a:pPr lvl="1"/>
            <a:r>
              <a:rPr lang="en-US" sz="2400" dirty="0" smtClean="0"/>
              <a:t>Ask patient to paraphrase instructions</a:t>
            </a:r>
          </a:p>
          <a:p>
            <a:pPr lvl="1"/>
            <a:r>
              <a:rPr lang="en-US" sz="2400" dirty="0" smtClean="0"/>
              <a:t>Observe return demonstration and provide feedback</a:t>
            </a:r>
          </a:p>
          <a:p>
            <a:pPr lvl="1"/>
            <a:r>
              <a:rPr lang="en-US" sz="2400" dirty="0" smtClean="0"/>
              <a:t>“Tell me how you will do this once you get home”</a:t>
            </a:r>
          </a:p>
          <a:p>
            <a:pPr lvl="1"/>
            <a:r>
              <a:rPr lang="en-US" sz="2400" dirty="0" smtClean="0"/>
              <a:t>Observe patient teaching others in your presence and give feedback</a:t>
            </a:r>
          </a:p>
          <a:p>
            <a:r>
              <a:rPr lang="en-US" sz="1300" dirty="0" smtClean="0"/>
              <a:t>Carolyn I. </a:t>
            </a:r>
            <a:r>
              <a:rPr lang="en-US" sz="1300" dirty="0" err="1" smtClean="0"/>
              <a:t>Speros</a:t>
            </a:r>
            <a:r>
              <a:rPr lang="en-US" sz="1300" dirty="0" smtClean="0"/>
              <a:t>, D. A. (2011). Promoting Health Literacy: A Nursing Imperative. </a:t>
            </a:r>
            <a:r>
              <a:rPr lang="en-US" sz="1300" i="1" dirty="0" err="1" smtClean="0"/>
              <a:t>Nurs</a:t>
            </a:r>
            <a:r>
              <a:rPr lang="en-US" sz="1300" i="1" dirty="0" smtClean="0"/>
              <a:t> </a:t>
            </a:r>
            <a:r>
              <a:rPr lang="en-US" sz="1300" i="1" dirty="0" err="1" smtClean="0"/>
              <a:t>Clin</a:t>
            </a:r>
            <a:r>
              <a:rPr lang="en-US" sz="1300" i="1" dirty="0" smtClean="0"/>
              <a:t> N Am</a:t>
            </a:r>
            <a:r>
              <a:rPr lang="en-US" sz="1300" dirty="0" smtClean="0"/>
              <a:t>, 321-333.</a:t>
            </a:r>
          </a:p>
          <a:p>
            <a:r>
              <a:rPr lang="en-US" sz="1300" dirty="0" smtClean="0"/>
              <a:t>Josephine M. Mancuso, M. A.-B. (2009). Assessment and measurement of health literacy: An integrative review of the literature. </a:t>
            </a:r>
            <a:r>
              <a:rPr lang="en-US" sz="1300" i="1" dirty="0" smtClean="0"/>
              <a:t>Nursing and Health Sciences</a:t>
            </a:r>
            <a:r>
              <a:rPr lang="en-US" sz="1300" dirty="0" smtClean="0"/>
              <a:t>, 77-89.</a:t>
            </a:r>
          </a:p>
          <a:p>
            <a:r>
              <a:rPr lang="en-US" sz="1300" dirty="0" smtClean="0"/>
              <a:t>Mary Powell, P. R. (2009). Health Literacy: Implications for Ambulatory Care. </a:t>
            </a:r>
            <a:r>
              <a:rPr lang="en-US" sz="1300" i="1" dirty="0" smtClean="0"/>
              <a:t>Nursing Economic$ V0l.27/ No.5</a:t>
            </a:r>
            <a:r>
              <a:rPr lang="en-US" sz="1300" dirty="0" smtClean="0"/>
              <a:t>, 343-347.</a:t>
            </a:r>
          </a:p>
          <a:p>
            <a:pPr lvl="1">
              <a:buNone/>
            </a:pP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Possible Effective: </a:t>
            </a:r>
            <a:r>
              <a:rPr lang="en-US" sz="3600" dirty="0" smtClean="0"/>
              <a:t>The use of three screening questions </a:t>
            </a:r>
            <a:r>
              <a:rPr lang="en-US" sz="3600" dirty="0" smtClean="0"/>
              <a:t>Level I</a:t>
            </a:r>
            <a:endParaRPr lang="en-US" sz="3600" dirty="0"/>
          </a:p>
        </p:txBody>
      </p:sp>
      <p:sp>
        <p:nvSpPr>
          <p:cNvPr id="3" name="Content Placeholder 2"/>
          <p:cNvSpPr>
            <a:spLocks noGrp="1"/>
          </p:cNvSpPr>
          <p:nvPr>
            <p:ph sz="quarter" idx="1"/>
          </p:nvPr>
        </p:nvSpPr>
        <p:spPr/>
        <p:txBody>
          <a:bodyPr>
            <a:normAutofit fontScale="55000" lnSpcReduction="20000"/>
          </a:bodyPr>
          <a:lstStyle/>
          <a:p>
            <a:endParaRPr lang="en-US" sz="2800" dirty="0" smtClean="0"/>
          </a:p>
          <a:p>
            <a:r>
              <a:rPr lang="en-US" sz="2800" dirty="0" smtClean="0"/>
              <a:t>These questions prove to be possibly effective in situations with time constraints enabling at least a baseline health literacy level</a:t>
            </a:r>
          </a:p>
          <a:p>
            <a:r>
              <a:rPr lang="en-US" dirty="0" smtClean="0"/>
              <a:t>Question #1</a:t>
            </a:r>
          </a:p>
          <a:p>
            <a:pPr lvl="1"/>
            <a:r>
              <a:rPr lang="en-US" sz="2200" dirty="0" smtClean="0"/>
              <a:t>“How often do you have problems learning about your medical condition because of difficulty understanding written information?”</a:t>
            </a:r>
          </a:p>
          <a:p>
            <a:r>
              <a:rPr lang="en-US" dirty="0" smtClean="0"/>
              <a:t>Question #2</a:t>
            </a:r>
          </a:p>
          <a:p>
            <a:pPr lvl="1"/>
            <a:r>
              <a:rPr lang="en-US" sz="2200" dirty="0" smtClean="0"/>
              <a:t>“ How often do you have someone help you read hospital materials?”</a:t>
            </a:r>
          </a:p>
          <a:p>
            <a:r>
              <a:rPr lang="en-US" dirty="0" smtClean="0"/>
              <a:t>Question #3</a:t>
            </a:r>
          </a:p>
          <a:p>
            <a:pPr lvl="1"/>
            <a:r>
              <a:rPr lang="en-US" sz="2200" dirty="0" smtClean="0"/>
              <a:t>“How confident are you filling out medical forms by yourself</a:t>
            </a:r>
          </a:p>
          <a:p>
            <a:pPr lvl="2"/>
            <a:r>
              <a:rPr lang="en-US" sz="2200" dirty="0" smtClean="0"/>
              <a:t>This question was found to be the best predictor in the areas of vascular surgery and veteran administration clinics</a:t>
            </a:r>
          </a:p>
          <a:p>
            <a:pPr lvl="2"/>
            <a:r>
              <a:rPr lang="en-US" sz="2200" dirty="0" smtClean="0"/>
              <a:t>This question can also be asked on intake of new patients alerting staff the pt may need assistance, averting pt embarrassment and avoiding incomplete forms</a:t>
            </a:r>
          </a:p>
          <a:p>
            <a:pPr>
              <a:buNone/>
            </a:pPr>
            <a:endParaRPr lang="en-US" sz="1900" dirty="0" smtClean="0"/>
          </a:p>
          <a:p>
            <a:pPr>
              <a:buNone/>
            </a:pPr>
            <a:r>
              <a:rPr lang="en-US" sz="1900" dirty="0" smtClean="0"/>
              <a:t>Carolyn I. </a:t>
            </a:r>
            <a:r>
              <a:rPr lang="en-US" sz="1900" dirty="0" err="1" smtClean="0"/>
              <a:t>Speros</a:t>
            </a:r>
            <a:r>
              <a:rPr lang="en-US" sz="1900" dirty="0" smtClean="0"/>
              <a:t>, D. A. (2011). Promoting Health Literacy: A Nursing Imperative. </a:t>
            </a:r>
            <a:r>
              <a:rPr lang="en-US" sz="1900" i="1" dirty="0" err="1" smtClean="0"/>
              <a:t>Nurs</a:t>
            </a:r>
            <a:r>
              <a:rPr lang="en-US" sz="1900" i="1" dirty="0" smtClean="0"/>
              <a:t> </a:t>
            </a:r>
            <a:r>
              <a:rPr lang="en-US" sz="1900" i="1" dirty="0" err="1" smtClean="0"/>
              <a:t>Clin</a:t>
            </a:r>
            <a:r>
              <a:rPr lang="en-US" sz="1900" i="1" dirty="0" smtClean="0"/>
              <a:t> N Am</a:t>
            </a:r>
            <a:r>
              <a:rPr lang="en-US" sz="1900" dirty="0" smtClean="0"/>
              <a:t>, 321-333.</a:t>
            </a:r>
          </a:p>
          <a:p>
            <a:pPr>
              <a:buNone/>
            </a:pPr>
            <a:r>
              <a:rPr lang="en-US" sz="1900" dirty="0" smtClean="0"/>
              <a:t>Josephine M. Mancuso, M. A.-B. (2009). Assessment and measurement of health literacy: An integrative review of the literature. </a:t>
            </a:r>
            <a:r>
              <a:rPr lang="en-US" sz="1900" i="1" dirty="0" smtClean="0"/>
              <a:t>Nursing and Health Sciences</a:t>
            </a:r>
            <a:r>
              <a:rPr lang="en-US" sz="1900" dirty="0" smtClean="0"/>
              <a:t>, 77-89.</a:t>
            </a:r>
          </a:p>
          <a:p>
            <a:pPr>
              <a:buNone/>
            </a:pPr>
            <a:r>
              <a:rPr lang="en-US" sz="1900" dirty="0" smtClean="0"/>
              <a:t>Mary Powell, P. R. (2009). Health Literacy: Implications for Ambulatory Care. </a:t>
            </a:r>
            <a:r>
              <a:rPr lang="en-US" sz="1900" i="1" dirty="0" smtClean="0"/>
              <a:t>Nursing Economic$ V0l.27/ No.5</a:t>
            </a:r>
            <a:r>
              <a:rPr lang="en-US" sz="1900" dirty="0" smtClean="0"/>
              <a:t>, 343-347.</a:t>
            </a:r>
          </a:p>
          <a:p>
            <a:pPr lvl="2">
              <a:buNone/>
            </a:pPr>
            <a:endParaRPr lang="en-US" sz="16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Non Effective: </a:t>
            </a:r>
            <a:br>
              <a:rPr lang="en-US" dirty="0" smtClean="0"/>
            </a:br>
            <a:r>
              <a:rPr lang="en-US" sz="3100" dirty="0" smtClean="0"/>
              <a:t>Health literacy screening </a:t>
            </a:r>
            <a:r>
              <a:rPr lang="en-US" sz="3100" dirty="0" smtClean="0"/>
              <a:t>tools Level I</a:t>
            </a:r>
            <a:endParaRPr lang="en-US" sz="3100" dirty="0"/>
          </a:p>
        </p:txBody>
      </p:sp>
      <p:sp>
        <p:nvSpPr>
          <p:cNvPr id="3" name="Content Placeholder 2"/>
          <p:cNvSpPr>
            <a:spLocks noGrp="1"/>
          </p:cNvSpPr>
          <p:nvPr>
            <p:ph sz="quarter" idx="1"/>
          </p:nvPr>
        </p:nvSpPr>
        <p:spPr/>
        <p:txBody>
          <a:bodyPr>
            <a:normAutofit fontScale="85000" lnSpcReduction="10000"/>
          </a:bodyPr>
          <a:lstStyle/>
          <a:p>
            <a:endParaRPr lang="en-US" sz="2400" dirty="0" smtClean="0"/>
          </a:p>
          <a:p>
            <a:r>
              <a:rPr lang="en-US" sz="2400" dirty="0" smtClean="0"/>
              <a:t>Various tools were created between 1991 and 2006 in lieu of the hype surrounding health literacy, these tools however, have proved to be less than effective</a:t>
            </a:r>
          </a:p>
          <a:p>
            <a:r>
              <a:rPr lang="en-US" sz="2400" dirty="0" smtClean="0"/>
              <a:t>REALM</a:t>
            </a:r>
          </a:p>
          <a:p>
            <a:pPr lvl="1"/>
            <a:r>
              <a:rPr lang="en-US" sz="2000" dirty="0" smtClean="0"/>
              <a:t>A 125 word recognition screening tool developed in 1991 to identify pts with low literacy levels</a:t>
            </a:r>
          </a:p>
          <a:p>
            <a:pPr lvl="1"/>
            <a:r>
              <a:rPr lang="en-US" sz="2000" dirty="0" smtClean="0"/>
              <a:t>It was to provide a limited grade range for those with limited literacy skills</a:t>
            </a:r>
          </a:p>
          <a:p>
            <a:pPr lvl="1"/>
            <a:r>
              <a:rPr lang="en-US" sz="2000" dirty="0" smtClean="0"/>
              <a:t>In 1993, the test was shortened to 66 word recognition test</a:t>
            </a:r>
          </a:p>
          <a:p>
            <a:pPr lvl="1"/>
            <a:r>
              <a:rPr lang="en-US" sz="2000" dirty="0" smtClean="0"/>
              <a:t>In 2006, the REALM-R (revised) was created with only 11 words to recognize</a:t>
            </a:r>
          </a:p>
          <a:p>
            <a:pPr>
              <a:buNone/>
            </a:pPr>
            <a:r>
              <a:rPr lang="en-US" sz="1400" dirty="0" smtClean="0"/>
              <a:t>Carolyn I. </a:t>
            </a:r>
            <a:r>
              <a:rPr lang="en-US" sz="1400" dirty="0" err="1" smtClean="0"/>
              <a:t>Speros</a:t>
            </a:r>
            <a:r>
              <a:rPr lang="en-US" sz="1400" dirty="0" smtClean="0"/>
              <a:t>, D. A. (2011). Promoting Health Literacy: A Nursing Imperative. </a:t>
            </a:r>
            <a:r>
              <a:rPr lang="en-US" sz="1400" i="1" dirty="0" err="1" smtClean="0"/>
              <a:t>Nurs</a:t>
            </a:r>
            <a:r>
              <a:rPr lang="en-US" sz="1400" i="1" dirty="0" smtClean="0"/>
              <a:t> </a:t>
            </a:r>
            <a:r>
              <a:rPr lang="en-US" sz="1400" i="1" dirty="0" err="1" smtClean="0"/>
              <a:t>Clin</a:t>
            </a:r>
            <a:r>
              <a:rPr lang="en-US" sz="1400" i="1" dirty="0" smtClean="0"/>
              <a:t> N Am</a:t>
            </a:r>
            <a:r>
              <a:rPr lang="en-US" sz="1400" dirty="0" smtClean="0"/>
              <a:t>, 321-333.</a:t>
            </a:r>
          </a:p>
          <a:p>
            <a:pPr>
              <a:buNone/>
            </a:pPr>
            <a:r>
              <a:rPr lang="en-US" sz="1400" dirty="0" smtClean="0"/>
              <a:t>Josephine M. Mancuso, M. A.-B. (2009). Assessment and measurement of health literacy: An integrative review of the literature. </a:t>
            </a:r>
            <a:r>
              <a:rPr lang="en-US" sz="1400" i="1" dirty="0" smtClean="0"/>
              <a:t>Nursing and Health Sciences</a:t>
            </a:r>
            <a:r>
              <a:rPr lang="en-US" sz="1400" dirty="0" smtClean="0"/>
              <a:t>, 77-89.</a:t>
            </a:r>
          </a:p>
          <a:p>
            <a:pPr>
              <a:buNone/>
            </a:pPr>
            <a:r>
              <a:rPr lang="en-US" sz="1400" dirty="0" smtClean="0"/>
              <a:t>Mary Powell, P. R. (2009). Health Literacy: Implications for Ambulatory Care. </a:t>
            </a:r>
            <a:r>
              <a:rPr lang="en-US" sz="1400" i="1" dirty="0" smtClean="0"/>
              <a:t>Nursing Economic$ V0l.27/ No.5</a:t>
            </a:r>
            <a:r>
              <a:rPr lang="en-US" sz="1400" dirty="0" smtClean="0"/>
              <a:t>, 343-347.</a:t>
            </a:r>
          </a:p>
          <a:p>
            <a:pPr lvl="1">
              <a:buNone/>
            </a:pPr>
            <a:endParaRPr lang="en-US" sz="20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Non Effective: </a:t>
            </a:r>
            <a:br>
              <a:rPr lang="en-US" dirty="0" smtClean="0"/>
            </a:br>
            <a:r>
              <a:rPr lang="en-US" sz="4400" dirty="0" smtClean="0"/>
              <a:t>Health literacy screening </a:t>
            </a:r>
            <a:r>
              <a:rPr lang="en-US" sz="4400" dirty="0" smtClean="0"/>
              <a:t>tools</a:t>
            </a:r>
            <a:endParaRPr lang="en-US" dirty="0"/>
          </a:p>
        </p:txBody>
      </p:sp>
      <p:sp>
        <p:nvSpPr>
          <p:cNvPr id="3" name="Content Placeholder 2"/>
          <p:cNvSpPr>
            <a:spLocks noGrp="1"/>
          </p:cNvSpPr>
          <p:nvPr>
            <p:ph sz="quarter" idx="1"/>
          </p:nvPr>
        </p:nvSpPr>
        <p:spPr/>
        <p:txBody>
          <a:bodyPr>
            <a:normAutofit fontScale="85000" lnSpcReduction="20000"/>
          </a:bodyPr>
          <a:lstStyle/>
          <a:p>
            <a:endParaRPr lang="en-US" dirty="0" smtClean="0"/>
          </a:p>
          <a:p>
            <a:r>
              <a:rPr lang="en-US" dirty="0" smtClean="0"/>
              <a:t>TOFLHA</a:t>
            </a:r>
          </a:p>
          <a:p>
            <a:pPr lvl="1"/>
            <a:r>
              <a:rPr lang="en-US" sz="1800" dirty="0" smtClean="0"/>
              <a:t>This instrument was formed by Parker </a:t>
            </a:r>
            <a:r>
              <a:rPr lang="en-US" sz="1800" i="1" dirty="0" smtClean="0"/>
              <a:t>et al. </a:t>
            </a:r>
            <a:r>
              <a:rPr lang="en-US" sz="1800" dirty="0" smtClean="0"/>
              <a:t>(1995) to measure functional health literacy</a:t>
            </a:r>
          </a:p>
          <a:p>
            <a:pPr lvl="1"/>
            <a:r>
              <a:rPr lang="en-US" sz="1800" dirty="0" smtClean="0"/>
              <a:t>This instrument tests a patients ability to read passages and phrases containing numbers using real materials from the health care setting</a:t>
            </a:r>
          </a:p>
          <a:p>
            <a:pPr lvl="2"/>
            <a:r>
              <a:rPr lang="en-US" sz="1400" dirty="0" smtClean="0"/>
              <a:t>This sounds promising however it takes a whopping 22 minutes to administer and the patients are becoming frustrated with the idea of having the added pressure of having to take a timed test</a:t>
            </a:r>
          </a:p>
          <a:p>
            <a:pPr lvl="1"/>
            <a:r>
              <a:rPr lang="en-US" sz="1800" dirty="0" smtClean="0"/>
              <a:t>A shorter version was created and it consisted of 2 reading passages and 4 numeracy items and takes 12 minutes to administer</a:t>
            </a:r>
          </a:p>
          <a:p>
            <a:pPr lvl="1"/>
            <a:r>
              <a:rPr lang="en-US" sz="1800" dirty="0" smtClean="0"/>
              <a:t>Yet another version was created with only 2 reading passages and taking only 7 minutes to administer</a:t>
            </a:r>
          </a:p>
          <a:p>
            <a:pPr lvl="2"/>
            <a:r>
              <a:rPr lang="en-US" sz="1400" dirty="0" smtClean="0"/>
              <a:t>However cutting time out of these now measures only reading comprehension and not health literacy</a:t>
            </a:r>
          </a:p>
          <a:p>
            <a:pPr>
              <a:buNone/>
            </a:pPr>
            <a:r>
              <a:rPr lang="en-US" sz="1400" dirty="0" smtClean="0"/>
              <a:t>Carolyn I. </a:t>
            </a:r>
            <a:r>
              <a:rPr lang="en-US" sz="1400" dirty="0" err="1" smtClean="0"/>
              <a:t>Speros</a:t>
            </a:r>
            <a:r>
              <a:rPr lang="en-US" sz="1400" dirty="0" smtClean="0"/>
              <a:t>, D. A. (2011). Promoting Health Literacy: A Nursing Imperative. </a:t>
            </a:r>
            <a:r>
              <a:rPr lang="en-US" sz="1400" i="1" dirty="0" err="1" smtClean="0"/>
              <a:t>Nurs</a:t>
            </a:r>
            <a:r>
              <a:rPr lang="en-US" sz="1400" i="1" dirty="0" smtClean="0"/>
              <a:t> </a:t>
            </a:r>
            <a:r>
              <a:rPr lang="en-US" sz="1400" i="1" dirty="0" err="1" smtClean="0"/>
              <a:t>Clin</a:t>
            </a:r>
            <a:r>
              <a:rPr lang="en-US" sz="1400" i="1" dirty="0" smtClean="0"/>
              <a:t> N Am</a:t>
            </a:r>
            <a:r>
              <a:rPr lang="en-US" sz="1400" dirty="0" smtClean="0"/>
              <a:t>, 321-333.</a:t>
            </a:r>
          </a:p>
          <a:p>
            <a:pPr>
              <a:buNone/>
            </a:pPr>
            <a:r>
              <a:rPr lang="en-US" sz="1400" dirty="0" smtClean="0"/>
              <a:t>Josephine M. Mancuso, M. A.-B. (2009). Assessment and measurement of health literacy: An integrative review of the literature. </a:t>
            </a:r>
            <a:r>
              <a:rPr lang="en-US" sz="1400" i="1" dirty="0" smtClean="0"/>
              <a:t>Nursing and Health Sciences</a:t>
            </a:r>
            <a:r>
              <a:rPr lang="en-US" sz="1400" dirty="0" smtClean="0"/>
              <a:t>, 77-89.</a:t>
            </a:r>
          </a:p>
          <a:p>
            <a:pPr>
              <a:buNone/>
            </a:pPr>
            <a:r>
              <a:rPr lang="en-US" sz="1400" dirty="0" smtClean="0"/>
              <a:t>Mary Powell, P. R. (2009). Health Literacy: Implications for Ambulatory Care. </a:t>
            </a:r>
            <a:r>
              <a:rPr lang="en-US" sz="1400" i="1" dirty="0" smtClean="0"/>
              <a:t>Nursing Economic$ V0l.27/ No.5</a:t>
            </a:r>
            <a:r>
              <a:rPr lang="en-US" sz="1400" dirty="0" smtClean="0"/>
              <a:t>, 343-347.</a:t>
            </a:r>
          </a:p>
          <a:p>
            <a:pPr lvl="2">
              <a:buNone/>
            </a:pPr>
            <a:endParaRPr lang="en-US" sz="1400" dirty="0" smtClean="0"/>
          </a:p>
          <a:p>
            <a:endParaRPr lang="en-US" sz="2200" dirty="0" smtClean="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334</TotalTime>
  <Words>2094</Words>
  <Application>Microsoft Office PowerPoint</Application>
  <PresentationFormat>On-screen Show (4:3)</PresentationFormat>
  <Paragraphs>160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Median</vt:lpstr>
      <vt:lpstr>Evaluating Health Literacy Tools </vt:lpstr>
      <vt:lpstr>  Introduction  </vt:lpstr>
      <vt:lpstr>Definition</vt:lpstr>
      <vt:lpstr>Effective: Purposeful &amp; Patient Centered Communication Level III</vt:lpstr>
      <vt:lpstr>Effective: Purposeful &amp; Patient Centered Communication Level III</vt:lpstr>
      <vt:lpstr>Effective: Purposeful &amp; Patient Centered Communication Level III</vt:lpstr>
      <vt:lpstr>Possible Effective: The use of three screening questions Level I</vt:lpstr>
      <vt:lpstr>Non Effective:  Health literacy screening tools Level I</vt:lpstr>
      <vt:lpstr>Non Effective:  Health literacy screening tools</vt:lpstr>
      <vt:lpstr>Non Effective:  Health literacy screening tools</vt:lpstr>
      <vt:lpstr>Possibly Harmful:  Our current system</vt:lpstr>
      <vt:lpstr>Slide 12</vt:lpstr>
      <vt:lpstr>Level of Evidence</vt:lpstr>
      <vt:lpstr>Level of Evidence</vt:lpstr>
      <vt:lpstr>Summary</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Evaluating Health Literacy Tools</dc:title>
  <dc:creator>Megan Cuevas</dc:creator>
  <cp:lastModifiedBy>Megan Cuevas</cp:lastModifiedBy>
  <cp:revision>33</cp:revision>
  <dcterms:created xsi:type="dcterms:W3CDTF">2012-03-20T20:43:40Z</dcterms:created>
  <dcterms:modified xsi:type="dcterms:W3CDTF">2012-03-28T16:43:11Z</dcterms:modified>
</cp:coreProperties>
</file>