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16" r:id="rId2"/>
    <p:sldId id="346" r:id="rId3"/>
    <p:sldId id="347" r:id="rId4"/>
    <p:sldId id="348" r:id="rId5"/>
    <p:sldId id="270" r:id="rId6"/>
    <p:sldId id="271" r:id="rId7"/>
    <p:sldId id="272" r:id="rId8"/>
    <p:sldId id="273" r:id="rId9"/>
    <p:sldId id="275" r:id="rId10"/>
    <p:sldId id="313" r:id="rId11"/>
    <p:sldId id="314"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1605E-797B-48AB-A68F-0182605942C2}" type="datetimeFigureOut">
              <a:rPr lang="en-US" smtClean="0"/>
              <a:t>1/28/2013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CE72E5-57EA-4D11-9F5A-98312C8B72C7}" type="slidenum">
              <a:rPr lang="en-US" smtClean="0"/>
              <a:t>‹#›</a:t>
            </a:fld>
            <a:endParaRPr lang="en-US"/>
          </a:p>
        </p:txBody>
      </p:sp>
    </p:spTree>
    <p:extLst>
      <p:ext uri="{BB962C8B-B14F-4D97-AF65-F5344CB8AC3E}">
        <p14:creationId xmlns:p14="http://schemas.microsoft.com/office/powerpoint/2010/main" val="1288103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8E1111-7684-49D8-B46F-CEF4B00F03ED}"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66415-F683-45B4-9EE0-6B3124B54678}" type="slidenum">
              <a:rPr lang="en-US" smtClean="0"/>
              <a:t>‹#›</a:t>
            </a:fld>
            <a:endParaRPr lang="en-US"/>
          </a:p>
        </p:txBody>
      </p:sp>
    </p:spTree>
    <p:extLst>
      <p:ext uri="{BB962C8B-B14F-4D97-AF65-F5344CB8AC3E}">
        <p14:creationId xmlns:p14="http://schemas.microsoft.com/office/powerpoint/2010/main" val="322556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E1111-7684-49D8-B46F-CEF4B00F03ED}"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66415-F683-45B4-9EE0-6B3124B54678}" type="slidenum">
              <a:rPr lang="en-US" smtClean="0"/>
              <a:t>‹#›</a:t>
            </a:fld>
            <a:endParaRPr lang="en-US"/>
          </a:p>
        </p:txBody>
      </p:sp>
    </p:spTree>
    <p:extLst>
      <p:ext uri="{BB962C8B-B14F-4D97-AF65-F5344CB8AC3E}">
        <p14:creationId xmlns:p14="http://schemas.microsoft.com/office/powerpoint/2010/main" val="163699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E1111-7684-49D8-B46F-CEF4B00F03ED}"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66415-F683-45B4-9EE0-6B3124B54678}" type="slidenum">
              <a:rPr lang="en-US" smtClean="0"/>
              <a:t>‹#›</a:t>
            </a:fld>
            <a:endParaRPr lang="en-US"/>
          </a:p>
        </p:txBody>
      </p:sp>
    </p:spTree>
    <p:extLst>
      <p:ext uri="{BB962C8B-B14F-4D97-AF65-F5344CB8AC3E}">
        <p14:creationId xmlns:p14="http://schemas.microsoft.com/office/powerpoint/2010/main" val="295067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E1111-7684-49D8-B46F-CEF4B00F03ED}"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66415-F683-45B4-9EE0-6B3124B54678}" type="slidenum">
              <a:rPr lang="en-US" smtClean="0"/>
              <a:t>‹#›</a:t>
            </a:fld>
            <a:endParaRPr lang="en-US"/>
          </a:p>
        </p:txBody>
      </p:sp>
    </p:spTree>
    <p:extLst>
      <p:ext uri="{BB962C8B-B14F-4D97-AF65-F5344CB8AC3E}">
        <p14:creationId xmlns:p14="http://schemas.microsoft.com/office/powerpoint/2010/main" val="346028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8E1111-7684-49D8-B46F-CEF4B00F03ED}"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66415-F683-45B4-9EE0-6B3124B54678}" type="slidenum">
              <a:rPr lang="en-US" smtClean="0"/>
              <a:t>‹#›</a:t>
            </a:fld>
            <a:endParaRPr lang="en-US"/>
          </a:p>
        </p:txBody>
      </p:sp>
    </p:spTree>
    <p:extLst>
      <p:ext uri="{BB962C8B-B14F-4D97-AF65-F5344CB8AC3E}">
        <p14:creationId xmlns:p14="http://schemas.microsoft.com/office/powerpoint/2010/main" val="389599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8E1111-7684-49D8-B46F-CEF4B00F03ED}" type="datetimeFigureOut">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66415-F683-45B4-9EE0-6B3124B54678}" type="slidenum">
              <a:rPr lang="en-US" smtClean="0"/>
              <a:t>‹#›</a:t>
            </a:fld>
            <a:endParaRPr lang="en-US"/>
          </a:p>
        </p:txBody>
      </p:sp>
    </p:spTree>
    <p:extLst>
      <p:ext uri="{BB962C8B-B14F-4D97-AF65-F5344CB8AC3E}">
        <p14:creationId xmlns:p14="http://schemas.microsoft.com/office/powerpoint/2010/main" val="381130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8E1111-7684-49D8-B46F-CEF4B00F03ED}" type="datetimeFigureOut">
              <a:rPr lang="en-US" smtClean="0"/>
              <a:t>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866415-F683-45B4-9EE0-6B3124B54678}" type="slidenum">
              <a:rPr lang="en-US" smtClean="0"/>
              <a:t>‹#›</a:t>
            </a:fld>
            <a:endParaRPr lang="en-US"/>
          </a:p>
        </p:txBody>
      </p:sp>
    </p:spTree>
    <p:extLst>
      <p:ext uri="{BB962C8B-B14F-4D97-AF65-F5344CB8AC3E}">
        <p14:creationId xmlns:p14="http://schemas.microsoft.com/office/powerpoint/2010/main" val="285471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8E1111-7684-49D8-B46F-CEF4B00F03ED}" type="datetimeFigureOut">
              <a:rPr lang="en-US" smtClean="0"/>
              <a:t>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866415-F683-45B4-9EE0-6B3124B54678}" type="slidenum">
              <a:rPr lang="en-US" smtClean="0"/>
              <a:t>‹#›</a:t>
            </a:fld>
            <a:endParaRPr lang="en-US"/>
          </a:p>
        </p:txBody>
      </p:sp>
    </p:spTree>
    <p:extLst>
      <p:ext uri="{BB962C8B-B14F-4D97-AF65-F5344CB8AC3E}">
        <p14:creationId xmlns:p14="http://schemas.microsoft.com/office/powerpoint/2010/main" val="231497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E1111-7684-49D8-B46F-CEF4B00F03ED}" type="datetimeFigureOut">
              <a:rPr lang="en-US" smtClean="0"/>
              <a:t>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866415-F683-45B4-9EE0-6B3124B54678}" type="slidenum">
              <a:rPr lang="en-US" smtClean="0"/>
              <a:t>‹#›</a:t>
            </a:fld>
            <a:endParaRPr lang="en-US"/>
          </a:p>
        </p:txBody>
      </p:sp>
    </p:spTree>
    <p:extLst>
      <p:ext uri="{BB962C8B-B14F-4D97-AF65-F5344CB8AC3E}">
        <p14:creationId xmlns:p14="http://schemas.microsoft.com/office/powerpoint/2010/main" val="4260931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E1111-7684-49D8-B46F-CEF4B00F03ED}" type="datetimeFigureOut">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66415-F683-45B4-9EE0-6B3124B54678}" type="slidenum">
              <a:rPr lang="en-US" smtClean="0"/>
              <a:t>‹#›</a:t>
            </a:fld>
            <a:endParaRPr lang="en-US"/>
          </a:p>
        </p:txBody>
      </p:sp>
    </p:spTree>
    <p:extLst>
      <p:ext uri="{BB962C8B-B14F-4D97-AF65-F5344CB8AC3E}">
        <p14:creationId xmlns:p14="http://schemas.microsoft.com/office/powerpoint/2010/main" val="210405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E1111-7684-49D8-B46F-CEF4B00F03ED}" type="datetimeFigureOut">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66415-F683-45B4-9EE0-6B3124B54678}" type="slidenum">
              <a:rPr lang="en-US" smtClean="0"/>
              <a:t>‹#›</a:t>
            </a:fld>
            <a:endParaRPr lang="en-US"/>
          </a:p>
        </p:txBody>
      </p:sp>
    </p:spTree>
    <p:extLst>
      <p:ext uri="{BB962C8B-B14F-4D97-AF65-F5344CB8AC3E}">
        <p14:creationId xmlns:p14="http://schemas.microsoft.com/office/powerpoint/2010/main" val="193561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E1111-7684-49D8-B46F-CEF4B00F03ED}" type="datetimeFigureOut">
              <a:rPr lang="en-US" smtClean="0"/>
              <a:t>1/28/2013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66415-F683-45B4-9EE0-6B3124B54678}" type="slidenum">
              <a:rPr lang="en-US" smtClean="0"/>
              <a:t>‹#›</a:t>
            </a:fld>
            <a:endParaRPr lang="en-US"/>
          </a:p>
        </p:txBody>
      </p:sp>
    </p:spTree>
    <p:extLst>
      <p:ext uri="{BB962C8B-B14F-4D97-AF65-F5344CB8AC3E}">
        <p14:creationId xmlns:p14="http://schemas.microsoft.com/office/powerpoint/2010/main" val="1196749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533400"/>
            <a:ext cx="7634068" cy="5943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EKG and Rhythm Interpretation</a:t>
            </a:r>
            <a:br>
              <a:rPr lang="en-US" smtClean="0"/>
            </a:br>
            <a:r>
              <a:rPr lang="en-US" smtClean="0"/>
              <a:t/>
            </a:r>
            <a:br>
              <a:rPr lang="en-US" smtClean="0"/>
            </a:br>
            <a:r>
              <a:rPr lang="en-US" sz="1800" smtClean="0"/>
              <a:t>presented by Fran Brennan, MSN, RN</a:t>
            </a:r>
            <a:br>
              <a:rPr lang="en-US" sz="1800" smtClean="0"/>
            </a:br>
            <a:r>
              <a:rPr lang="en-US" sz="1800" smtClean="0"/>
              <a:t>2013</a:t>
            </a:r>
            <a:r>
              <a:rPr lang="en-US" smtClean="0"/>
              <a:t/>
            </a:r>
            <a:br>
              <a:rPr lang="en-US" smtClean="0"/>
            </a:br>
            <a:endParaRPr lang="en-US" dirty="0"/>
          </a:p>
        </p:txBody>
      </p:sp>
    </p:spTree>
    <p:extLst>
      <p:ext uri="{BB962C8B-B14F-4D97-AF65-F5344CB8AC3E}">
        <p14:creationId xmlns:p14="http://schemas.microsoft.com/office/powerpoint/2010/main" val="1453172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20040"/>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PR interval</a:t>
            </a:r>
            <a:endParaRPr lang="en-US" dirty="0"/>
          </a:p>
        </p:txBody>
      </p:sp>
      <p:sp>
        <p:nvSpPr>
          <p:cNvPr id="5"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smtClean="0"/>
              <a:t>PR interval is the P wave followed by the PR segment.</a:t>
            </a:r>
          </a:p>
          <a:p>
            <a:endParaRPr lang="en-US" sz="1800" smtClean="0"/>
          </a:p>
          <a:p>
            <a:r>
              <a:rPr lang="en-US" sz="1800" smtClean="0"/>
              <a:t>The PR interval is measured from the beginning of the P wave to the R wave and is usually 1 large square in duration (0.20 s). </a:t>
            </a:r>
          </a:p>
          <a:p>
            <a:endParaRPr lang="en-US" sz="1800" smtClean="0"/>
          </a:p>
          <a:p>
            <a:r>
              <a:rPr lang="en-US" sz="1800" smtClean="0"/>
              <a:t>Normal characteristics</a:t>
            </a:r>
          </a:p>
          <a:p>
            <a:pPr lvl="1"/>
            <a:r>
              <a:rPr lang="en-US" sz="1800" smtClean="0"/>
              <a:t>Normally measures 0.12 to 0.20 seconds</a:t>
            </a:r>
          </a:p>
          <a:p>
            <a:pPr>
              <a:buFont typeface="Wingdings 2" pitchFamily="18" charset="2"/>
              <a:buNone/>
            </a:pPr>
            <a:r>
              <a:rPr lang="en-US" sz="1800" smtClean="0"/>
              <a:t>  </a:t>
            </a:r>
          </a:p>
          <a:p>
            <a:pPr>
              <a:buFont typeface="Wingdings 2" pitchFamily="18" charset="2"/>
              <a:buNone/>
            </a:pPr>
            <a:endParaRPr lang="en-US"/>
          </a:p>
        </p:txBody>
      </p:sp>
      <p:pic>
        <p:nvPicPr>
          <p:cNvPr id="6" name="Picture 3" descr="ecg segments.png"/>
          <p:cNvPicPr>
            <a:picLocks noChangeAspect="1"/>
          </p:cNvPicPr>
          <p:nvPr/>
        </p:nvPicPr>
        <p:blipFill>
          <a:blip r:embed="rId2"/>
          <a:srcRect/>
          <a:stretch>
            <a:fillRect/>
          </a:stretch>
        </p:blipFill>
        <p:spPr bwMode="auto">
          <a:xfrm>
            <a:off x="914400" y="4114800"/>
            <a:ext cx="6248400" cy="2514600"/>
          </a:xfrm>
          <a:prstGeom prst="rect">
            <a:avLst/>
          </a:prstGeom>
          <a:noFill/>
          <a:ln w="9525">
            <a:noFill/>
            <a:miter lim="800000"/>
            <a:headEnd/>
            <a:tailEnd/>
          </a:ln>
        </p:spPr>
      </p:pic>
    </p:spTree>
    <p:extLst>
      <p:ext uri="{BB962C8B-B14F-4D97-AF65-F5344CB8AC3E}">
        <p14:creationId xmlns:p14="http://schemas.microsoft.com/office/powerpoint/2010/main" val="125090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20040"/>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QRS Complex</a:t>
            </a:r>
            <a:endParaRPr lang="en-US" dirty="0"/>
          </a:p>
        </p:txBody>
      </p:sp>
      <p:sp>
        <p:nvSpPr>
          <p:cNvPr id="5"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smtClean="0"/>
              <a:t>The beginning of the QRS is measured from the point where the first wave of the complex begins to deviate from the baseline. The end of the complex is where the complex begins to level out at, above, or below the baseline.</a:t>
            </a:r>
          </a:p>
          <a:p>
            <a:endParaRPr lang="en-US" sz="1800" smtClean="0"/>
          </a:p>
          <a:p>
            <a:r>
              <a:rPr lang="en-US" sz="1800" smtClean="0"/>
              <a:t>Normal QRS duration is  0.10 s or less (0.06 to 0.10 seconds)</a:t>
            </a:r>
          </a:p>
          <a:p>
            <a:endParaRPr lang="en-US"/>
          </a:p>
        </p:txBody>
      </p:sp>
      <p:pic>
        <p:nvPicPr>
          <p:cNvPr id="6" name="Picture 3" descr="ecg segments.png"/>
          <p:cNvPicPr>
            <a:picLocks noChangeAspect="1"/>
          </p:cNvPicPr>
          <p:nvPr/>
        </p:nvPicPr>
        <p:blipFill>
          <a:blip r:embed="rId2"/>
          <a:srcRect/>
          <a:stretch>
            <a:fillRect/>
          </a:stretch>
        </p:blipFill>
        <p:spPr bwMode="auto">
          <a:xfrm>
            <a:off x="838200" y="3570288"/>
            <a:ext cx="6629400" cy="3097212"/>
          </a:xfrm>
          <a:prstGeom prst="rect">
            <a:avLst/>
          </a:prstGeom>
          <a:noFill/>
          <a:ln w="9525">
            <a:noFill/>
            <a:miter lim="800000"/>
            <a:headEnd/>
            <a:tailEnd/>
          </a:ln>
        </p:spPr>
      </p:pic>
    </p:spTree>
    <p:extLst>
      <p:ext uri="{BB962C8B-B14F-4D97-AF65-F5344CB8AC3E}">
        <p14:creationId xmlns:p14="http://schemas.microsoft.com/office/powerpoint/2010/main" val="2292043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ST segment</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smtClean="0"/>
              <a:t>The ST segment begins with the end of the QRS complex and ends with the onset of the T wave.</a:t>
            </a:r>
          </a:p>
          <a:p>
            <a:endParaRPr lang="en-US" sz="1800" smtClean="0"/>
          </a:p>
          <a:p>
            <a:r>
              <a:rPr lang="en-US" sz="1800" smtClean="0"/>
              <a:t>The ST segment should not be depressed or elevated.  </a:t>
            </a:r>
          </a:p>
          <a:p>
            <a:endParaRPr lang="en-US" sz="1800"/>
          </a:p>
        </p:txBody>
      </p:sp>
      <p:pic>
        <p:nvPicPr>
          <p:cNvPr id="4" name="Picture 4" descr="ecg segments.png"/>
          <p:cNvPicPr>
            <a:picLocks noChangeAspect="1"/>
          </p:cNvPicPr>
          <p:nvPr/>
        </p:nvPicPr>
        <p:blipFill>
          <a:blip r:embed="rId2"/>
          <a:srcRect/>
          <a:stretch>
            <a:fillRect/>
          </a:stretch>
        </p:blipFill>
        <p:spPr bwMode="auto">
          <a:xfrm>
            <a:off x="838200" y="3048000"/>
            <a:ext cx="6629400" cy="3429000"/>
          </a:xfrm>
          <a:prstGeom prst="rect">
            <a:avLst/>
          </a:prstGeom>
          <a:noFill/>
          <a:ln w="9525">
            <a:noFill/>
            <a:miter lim="800000"/>
            <a:headEnd/>
            <a:tailEnd/>
          </a:ln>
        </p:spPr>
      </p:pic>
    </p:spTree>
    <p:extLst>
      <p:ext uri="{BB962C8B-B14F-4D97-AF65-F5344CB8AC3E}">
        <p14:creationId xmlns:p14="http://schemas.microsoft.com/office/powerpoint/2010/main" val="1191474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T wave</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smtClean="0"/>
              <a:t>Slightly asymmetrical </a:t>
            </a:r>
          </a:p>
          <a:p>
            <a:r>
              <a:rPr lang="en-US" sz="2400" smtClean="0"/>
              <a:t>In leads I, II, III is not greater than 5 mm in amplitude</a:t>
            </a:r>
          </a:p>
          <a:p>
            <a:endParaRPr lang="en-US" sz="2400"/>
          </a:p>
        </p:txBody>
      </p:sp>
      <p:pic>
        <p:nvPicPr>
          <p:cNvPr id="4" name="Picture 3" descr="ecg segments.png"/>
          <p:cNvPicPr>
            <a:picLocks noChangeAspect="1"/>
          </p:cNvPicPr>
          <p:nvPr/>
        </p:nvPicPr>
        <p:blipFill>
          <a:blip r:embed="rId2"/>
          <a:srcRect/>
          <a:stretch>
            <a:fillRect/>
          </a:stretch>
        </p:blipFill>
        <p:spPr bwMode="auto">
          <a:xfrm>
            <a:off x="990600" y="3048000"/>
            <a:ext cx="6477000" cy="3238500"/>
          </a:xfrm>
          <a:prstGeom prst="rect">
            <a:avLst/>
          </a:prstGeom>
          <a:noFill/>
          <a:ln w="9525">
            <a:noFill/>
            <a:miter lim="800000"/>
            <a:headEnd/>
            <a:tailEnd/>
          </a:ln>
        </p:spPr>
      </p:pic>
    </p:spTree>
    <p:extLst>
      <p:ext uri="{BB962C8B-B14F-4D97-AF65-F5344CB8AC3E}">
        <p14:creationId xmlns:p14="http://schemas.microsoft.com/office/powerpoint/2010/main" val="28111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QT interval</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smtClean="0"/>
              <a:t>Measurement starts at the beginning of the  QRS to the end of T-wave.</a:t>
            </a:r>
          </a:p>
          <a:p>
            <a:endParaRPr lang="en-US" sz="1800" smtClean="0"/>
          </a:p>
          <a:p>
            <a:r>
              <a:rPr lang="en-US" sz="1800" smtClean="0"/>
              <a:t>The QT interval normal duration is 0.36 to 0.44 seconds (two large squares).</a:t>
            </a:r>
          </a:p>
          <a:p>
            <a:endParaRPr lang="en-US"/>
          </a:p>
        </p:txBody>
      </p:sp>
      <p:pic>
        <p:nvPicPr>
          <p:cNvPr id="4" name="Picture 3" descr="ecg segments.png"/>
          <p:cNvPicPr>
            <a:picLocks noChangeAspect="1"/>
          </p:cNvPicPr>
          <p:nvPr/>
        </p:nvPicPr>
        <p:blipFill>
          <a:blip r:embed="rId2"/>
          <a:srcRect/>
          <a:stretch>
            <a:fillRect/>
          </a:stretch>
        </p:blipFill>
        <p:spPr bwMode="auto">
          <a:xfrm>
            <a:off x="990600" y="3124200"/>
            <a:ext cx="6477000" cy="3352800"/>
          </a:xfrm>
          <a:prstGeom prst="rect">
            <a:avLst/>
          </a:prstGeom>
          <a:noFill/>
          <a:ln w="9525">
            <a:noFill/>
            <a:miter lim="800000"/>
            <a:headEnd/>
            <a:tailEnd/>
          </a:ln>
        </p:spPr>
      </p:pic>
    </p:spTree>
    <p:extLst>
      <p:ext uri="{BB962C8B-B14F-4D97-AF65-F5344CB8AC3E}">
        <p14:creationId xmlns:p14="http://schemas.microsoft.com/office/powerpoint/2010/main" val="3323476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Normal Sinus Rhythm</a:t>
            </a:r>
            <a:endParaRPr lang="en-US" dirty="0"/>
          </a:p>
        </p:txBody>
      </p:sp>
      <p:sp>
        <p:nvSpPr>
          <p:cNvPr id="3" name="Content Placeholder 2"/>
          <p:cNvSpPr txBox="1">
            <a:spLocks/>
          </p:cNvSpPr>
          <p:nvPr/>
        </p:nvSpPr>
        <p:spPr>
          <a:xfrm>
            <a:off x="533400" y="1219200"/>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2" pitchFamily="18" charset="2"/>
              <a:buNone/>
            </a:pPr>
            <a:r>
              <a:rPr lang="en-US" b="1" i="1" u="sng" dirty="0" smtClean="0"/>
              <a:t>Normal Sinus Rhythm</a:t>
            </a:r>
            <a:r>
              <a:rPr lang="en-US" dirty="0" smtClean="0"/>
              <a:t>:</a:t>
            </a:r>
          </a:p>
          <a:p>
            <a:pPr algn="ctr"/>
            <a:r>
              <a:rPr lang="en-US" dirty="0" smtClean="0"/>
              <a:t>Rate – 60-100 </a:t>
            </a:r>
            <a:r>
              <a:rPr lang="en-US" dirty="0" err="1" smtClean="0"/>
              <a:t>bpm</a:t>
            </a:r>
            <a:endParaRPr lang="en-US" dirty="0" smtClean="0"/>
          </a:p>
          <a:p>
            <a:pPr algn="ctr"/>
            <a:r>
              <a:rPr lang="en-US" dirty="0" smtClean="0"/>
              <a:t>Rhythm – regular</a:t>
            </a:r>
          </a:p>
          <a:p>
            <a:pPr algn="ctr"/>
            <a:r>
              <a:rPr lang="en-US" dirty="0" smtClean="0"/>
              <a:t>PR interval - .12-.20</a:t>
            </a:r>
          </a:p>
          <a:p>
            <a:pPr algn="ctr"/>
            <a:r>
              <a:rPr lang="en-US" dirty="0" smtClean="0"/>
              <a:t>QRS - &lt; .12</a:t>
            </a:r>
          </a:p>
          <a:p>
            <a:endParaRPr lang="en-US" dirty="0"/>
          </a:p>
        </p:txBody>
      </p:sp>
      <p:pic>
        <p:nvPicPr>
          <p:cNvPr id="4" name="Picture 8" descr="87E7A657"/>
          <p:cNvPicPr>
            <a:picLocks noChangeAspect="1" noChangeArrowheads="1"/>
          </p:cNvPicPr>
          <p:nvPr/>
        </p:nvPicPr>
        <p:blipFill>
          <a:blip r:embed="rId2"/>
          <a:srcRect/>
          <a:stretch>
            <a:fillRect/>
          </a:stretch>
        </p:blipFill>
        <p:spPr bwMode="auto">
          <a:xfrm>
            <a:off x="381000" y="4724400"/>
            <a:ext cx="8542694" cy="2017713"/>
          </a:xfrm>
          <a:prstGeom prst="rect">
            <a:avLst/>
          </a:prstGeom>
          <a:noFill/>
          <a:ln w="9525">
            <a:noFill/>
            <a:miter lim="800000"/>
            <a:headEnd/>
            <a:tailEnd/>
          </a:ln>
        </p:spPr>
      </p:pic>
    </p:spTree>
    <p:extLst>
      <p:ext uri="{BB962C8B-B14F-4D97-AF65-F5344CB8AC3E}">
        <p14:creationId xmlns:p14="http://schemas.microsoft.com/office/powerpoint/2010/main" val="4111334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Sinus Bradycardia</a:t>
            </a:r>
            <a:endParaRPr lang="en-US" dirty="0"/>
          </a:p>
        </p:txBody>
      </p:sp>
      <p:sp>
        <p:nvSpPr>
          <p:cNvPr id="3" name="Content Placeholder 2"/>
          <p:cNvSpPr txBox="1">
            <a:spLocks/>
          </p:cNvSpPr>
          <p:nvPr/>
        </p:nvSpPr>
        <p:spPr>
          <a:xfrm>
            <a:off x="429491" y="1295400"/>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2" pitchFamily="18" charset="2"/>
              <a:buNone/>
            </a:pPr>
            <a:r>
              <a:rPr lang="en-US" b="1" i="1" u="sng" dirty="0" smtClean="0"/>
              <a:t>Sinus </a:t>
            </a:r>
            <a:r>
              <a:rPr lang="en-US" b="1" i="1" u="sng" dirty="0" err="1" smtClean="0"/>
              <a:t>Bradycardia</a:t>
            </a:r>
            <a:r>
              <a:rPr lang="en-US" b="1" i="1" u="sng" dirty="0" smtClean="0"/>
              <a:t>:</a:t>
            </a:r>
            <a:endParaRPr lang="en-US" dirty="0" smtClean="0"/>
          </a:p>
          <a:p>
            <a:pPr algn="ctr"/>
            <a:r>
              <a:rPr lang="en-US" dirty="0" smtClean="0"/>
              <a:t>Rate - &lt; 60 </a:t>
            </a:r>
            <a:r>
              <a:rPr lang="en-US" dirty="0" err="1" smtClean="0"/>
              <a:t>bpm</a:t>
            </a:r>
            <a:endParaRPr lang="en-US" dirty="0" smtClean="0"/>
          </a:p>
          <a:p>
            <a:pPr algn="ctr"/>
            <a:r>
              <a:rPr lang="en-US" dirty="0" smtClean="0"/>
              <a:t>Rhythm – regular</a:t>
            </a:r>
          </a:p>
          <a:p>
            <a:pPr algn="ctr"/>
            <a:r>
              <a:rPr lang="en-US" dirty="0" smtClean="0"/>
              <a:t>PR interval - .12-.20</a:t>
            </a:r>
          </a:p>
          <a:p>
            <a:pPr algn="ctr"/>
            <a:r>
              <a:rPr lang="en-US" dirty="0" smtClean="0"/>
              <a:t>QRS - &lt; .12</a:t>
            </a:r>
          </a:p>
          <a:p>
            <a:endParaRPr lang="en-US" dirty="0"/>
          </a:p>
        </p:txBody>
      </p:sp>
      <p:pic>
        <p:nvPicPr>
          <p:cNvPr id="4" name="Picture 18" descr="4DBC5628"/>
          <p:cNvPicPr>
            <a:picLocks noChangeAspect="1" noChangeArrowheads="1"/>
          </p:cNvPicPr>
          <p:nvPr/>
        </p:nvPicPr>
        <p:blipFill>
          <a:blip r:embed="rId2"/>
          <a:srcRect/>
          <a:stretch>
            <a:fillRect/>
          </a:stretch>
        </p:blipFill>
        <p:spPr bwMode="auto">
          <a:xfrm>
            <a:off x="13855" y="4572000"/>
            <a:ext cx="8947150" cy="2103438"/>
          </a:xfrm>
          <a:prstGeom prst="rect">
            <a:avLst/>
          </a:prstGeom>
          <a:noFill/>
          <a:ln w="9525">
            <a:noFill/>
            <a:miter lim="800000"/>
            <a:headEnd/>
            <a:tailEnd/>
          </a:ln>
        </p:spPr>
      </p:pic>
    </p:spTree>
    <p:extLst>
      <p:ext uri="{BB962C8B-B14F-4D97-AF65-F5344CB8AC3E}">
        <p14:creationId xmlns:p14="http://schemas.microsoft.com/office/powerpoint/2010/main" val="4191401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Sinus Tachycardia</a:t>
            </a:r>
            <a:endParaRPr lang="en-US" dirty="0"/>
          </a:p>
        </p:txBody>
      </p:sp>
      <p:sp>
        <p:nvSpPr>
          <p:cNvPr id="3" name="Content Placeholder 2"/>
          <p:cNvSpPr txBox="1">
            <a:spLocks/>
          </p:cNvSpPr>
          <p:nvPr/>
        </p:nvSpPr>
        <p:spPr>
          <a:xfrm>
            <a:off x="533400" y="1219200"/>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2" pitchFamily="18" charset="2"/>
              <a:buNone/>
            </a:pPr>
            <a:r>
              <a:rPr lang="en-US" b="1" i="1" u="sng" dirty="0" smtClean="0"/>
              <a:t>Sinus Tachycardia :</a:t>
            </a:r>
            <a:endParaRPr lang="en-US" dirty="0" smtClean="0"/>
          </a:p>
          <a:p>
            <a:pPr algn="ctr"/>
            <a:r>
              <a:rPr lang="en-US" dirty="0" smtClean="0"/>
              <a:t>Rate - &gt; 100 </a:t>
            </a:r>
            <a:r>
              <a:rPr lang="en-US" dirty="0" err="1" smtClean="0"/>
              <a:t>bpm</a:t>
            </a:r>
            <a:endParaRPr lang="en-US" dirty="0" smtClean="0"/>
          </a:p>
          <a:p>
            <a:pPr algn="ctr"/>
            <a:r>
              <a:rPr lang="en-US" dirty="0" smtClean="0"/>
              <a:t>Rhythm – regular</a:t>
            </a:r>
          </a:p>
          <a:p>
            <a:pPr algn="ctr"/>
            <a:r>
              <a:rPr lang="en-US" dirty="0" smtClean="0"/>
              <a:t>PR interval - .12-.20</a:t>
            </a:r>
          </a:p>
          <a:p>
            <a:pPr algn="ctr"/>
            <a:r>
              <a:rPr lang="en-US" dirty="0" smtClean="0"/>
              <a:t>QRS - &lt; .12</a:t>
            </a:r>
          </a:p>
          <a:p>
            <a:endParaRPr lang="en-US" dirty="0"/>
          </a:p>
        </p:txBody>
      </p:sp>
      <p:pic>
        <p:nvPicPr>
          <p:cNvPr id="4" name="Picture 4" descr="4467D15E"/>
          <p:cNvPicPr>
            <a:picLocks noChangeAspect="1" noChangeArrowheads="1"/>
          </p:cNvPicPr>
          <p:nvPr/>
        </p:nvPicPr>
        <p:blipFill>
          <a:blip r:embed="rId2"/>
          <a:srcRect/>
          <a:stretch>
            <a:fillRect/>
          </a:stretch>
        </p:blipFill>
        <p:spPr bwMode="auto">
          <a:xfrm>
            <a:off x="228600" y="4724400"/>
            <a:ext cx="8229600" cy="1908175"/>
          </a:xfrm>
          <a:prstGeom prst="rect">
            <a:avLst/>
          </a:prstGeom>
          <a:noFill/>
          <a:ln w="9525">
            <a:noFill/>
            <a:miter lim="800000"/>
            <a:headEnd/>
            <a:tailEnd/>
          </a:ln>
        </p:spPr>
      </p:pic>
    </p:spTree>
    <p:extLst>
      <p:ext uri="{BB962C8B-B14F-4D97-AF65-F5344CB8AC3E}">
        <p14:creationId xmlns:p14="http://schemas.microsoft.com/office/powerpoint/2010/main" val="3002588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Atrial fibrillation</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2" pitchFamily="18" charset="2"/>
              <a:buNone/>
            </a:pPr>
            <a:r>
              <a:rPr lang="en-US" b="1" i="1" u="sng" smtClean="0"/>
              <a:t>Atrial Fibrillation:</a:t>
            </a:r>
            <a:endParaRPr lang="en-US" smtClean="0"/>
          </a:p>
          <a:p>
            <a:pPr algn="ctr"/>
            <a:r>
              <a:rPr lang="en-US" smtClean="0"/>
              <a:t>Rate – variable ventricular rate</a:t>
            </a:r>
          </a:p>
          <a:p>
            <a:pPr algn="ctr"/>
            <a:r>
              <a:rPr lang="en-US" smtClean="0"/>
              <a:t>Rhythm – usually irregular</a:t>
            </a:r>
          </a:p>
          <a:p>
            <a:pPr algn="ctr"/>
            <a:r>
              <a:rPr lang="en-US" smtClean="0"/>
              <a:t>PR interval – not measurable (no visible P waves)</a:t>
            </a:r>
          </a:p>
          <a:p>
            <a:pPr algn="ctr"/>
            <a:r>
              <a:rPr lang="en-US" smtClean="0"/>
              <a:t>QRS - &lt; .12</a:t>
            </a:r>
          </a:p>
          <a:p>
            <a:endParaRPr lang="en-US" dirty="0"/>
          </a:p>
        </p:txBody>
      </p:sp>
      <p:pic>
        <p:nvPicPr>
          <p:cNvPr id="4" name="Picture 14" descr="1EF69E52"/>
          <p:cNvPicPr>
            <a:picLocks noChangeAspect="1" noChangeArrowheads="1"/>
          </p:cNvPicPr>
          <p:nvPr/>
        </p:nvPicPr>
        <p:blipFill>
          <a:blip r:embed="rId2"/>
          <a:srcRect/>
          <a:stretch>
            <a:fillRect/>
          </a:stretch>
        </p:blipFill>
        <p:spPr bwMode="auto">
          <a:xfrm>
            <a:off x="152400" y="4495800"/>
            <a:ext cx="8229600" cy="1874838"/>
          </a:xfrm>
          <a:prstGeom prst="rect">
            <a:avLst/>
          </a:prstGeom>
          <a:noFill/>
          <a:ln w="9525">
            <a:noFill/>
            <a:miter lim="800000"/>
            <a:headEnd/>
            <a:tailEnd/>
          </a:ln>
        </p:spPr>
      </p:pic>
    </p:spTree>
    <p:extLst>
      <p:ext uri="{BB962C8B-B14F-4D97-AF65-F5344CB8AC3E}">
        <p14:creationId xmlns:p14="http://schemas.microsoft.com/office/powerpoint/2010/main" val="1884657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Atrial flutter</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i="1" u="sng" smtClean="0"/>
              <a:t>Atrial Flutter:</a:t>
            </a:r>
            <a:endParaRPr lang="en-US" smtClean="0"/>
          </a:p>
          <a:p>
            <a:pPr algn="ctr"/>
            <a:r>
              <a:rPr lang="en-US" smtClean="0"/>
              <a:t>Rate – ventricular rate &lt; 180</a:t>
            </a:r>
          </a:p>
          <a:p>
            <a:pPr algn="ctr"/>
            <a:r>
              <a:rPr lang="en-US" smtClean="0"/>
              <a:t>Rhythm – regular/irregular</a:t>
            </a:r>
          </a:p>
          <a:p>
            <a:pPr algn="ctr"/>
            <a:r>
              <a:rPr lang="en-US" smtClean="0"/>
              <a:t>PR interval – not measurable (saw tooth P waves)</a:t>
            </a:r>
          </a:p>
          <a:p>
            <a:pPr algn="ctr"/>
            <a:r>
              <a:rPr lang="en-US" smtClean="0"/>
              <a:t>QRS - &lt; .12</a:t>
            </a:r>
          </a:p>
          <a:p>
            <a:endParaRPr lang="en-US"/>
          </a:p>
        </p:txBody>
      </p:sp>
      <p:pic>
        <p:nvPicPr>
          <p:cNvPr id="4" name="Picture 24" descr="4E90FDD8"/>
          <p:cNvPicPr>
            <a:picLocks noChangeAspect="1" noChangeArrowheads="1"/>
          </p:cNvPicPr>
          <p:nvPr/>
        </p:nvPicPr>
        <p:blipFill>
          <a:blip r:embed="rId2"/>
          <a:srcRect/>
          <a:stretch>
            <a:fillRect/>
          </a:stretch>
        </p:blipFill>
        <p:spPr bwMode="auto">
          <a:xfrm>
            <a:off x="0" y="4572000"/>
            <a:ext cx="8218488" cy="1863725"/>
          </a:xfrm>
          <a:prstGeom prst="rect">
            <a:avLst/>
          </a:prstGeom>
          <a:noFill/>
          <a:ln w="9525">
            <a:noFill/>
            <a:miter lim="800000"/>
            <a:headEnd/>
            <a:tailEnd/>
          </a:ln>
        </p:spPr>
      </p:pic>
    </p:spTree>
    <p:extLst>
      <p:ext uri="{BB962C8B-B14F-4D97-AF65-F5344CB8AC3E}">
        <p14:creationId xmlns:p14="http://schemas.microsoft.com/office/powerpoint/2010/main" val="2804285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629" y="89877"/>
            <a:ext cx="9032415" cy="16579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Cardiac conduction</a:t>
            </a:r>
            <a:endParaRPr lang="en-US" dirty="0"/>
          </a:p>
        </p:txBody>
      </p:sp>
      <p:pic>
        <p:nvPicPr>
          <p:cNvPr id="3" name="Content Placeholder 3" descr="cardiac conduction.gif"/>
          <p:cNvPicPr>
            <a:picLocks noChangeAspect="1"/>
          </p:cNvPicPr>
          <p:nvPr/>
        </p:nvPicPr>
        <p:blipFill>
          <a:blip r:embed="rId2"/>
          <a:srcRect/>
          <a:stretch>
            <a:fillRect/>
          </a:stretch>
        </p:blipFill>
        <p:spPr>
          <a:xfrm>
            <a:off x="511367" y="1600200"/>
            <a:ext cx="6908241" cy="5029200"/>
          </a:xfrm>
          <a:prstGeom prst="rect">
            <a:avLst/>
          </a:prstGeom>
        </p:spPr>
      </p:pic>
    </p:spTree>
    <p:extLst>
      <p:ext uri="{BB962C8B-B14F-4D97-AF65-F5344CB8AC3E}">
        <p14:creationId xmlns:p14="http://schemas.microsoft.com/office/powerpoint/2010/main" val="198849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Sinus Dysrhythmia or sinus arrhythmia</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2" pitchFamily="18" charset="2"/>
              <a:buNone/>
            </a:pPr>
            <a:r>
              <a:rPr lang="en-US" b="1" i="1" u="sng" smtClean="0"/>
              <a:t>Sinus dysrhythmia or sinus arrhythmia :</a:t>
            </a:r>
            <a:endParaRPr lang="en-US" smtClean="0"/>
          </a:p>
          <a:p>
            <a:pPr algn="ctr"/>
            <a:r>
              <a:rPr lang="en-US" smtClean="0"/>
              <a:t>Rate – usually 60-100 bpm</a:t>
            </a:r>
          </a:p>
          <a:p>
            <a:pPr algn="ctr"/>
            <a:r>
              <a:rPr lang="en-US" smtClean="0"/>
              <a:t>Rhythm – irregular</a:t>
            </a:r>
          </a:p>
          <a:p>
            <a:pPr algn="ctr"/>
            <a:r>
              <a:rPr lang="en-US" smtClean="0"/>
              <a:t>PR interval - .12-.20</a:t>
            </a:r>
          </a:p>
          <a:p>
            <a:pPr algn="ctr"/>
            <a:r>
              <a:rPr lang="en-US" smtClean="0"/>
              <a:t>QRS - &lt; .12</a:t>
            </a:r>
          </a:p>
          <a:p>
            <a:endParaRPr lang="en-US"/>
          </a:p>
        </p:txBody>
      </p:sp>
      <p:pic>
        <p:nvPicPr>
          <p:cNvPr id="4" name="Picture 1" descr="5EAB8E1D"/>
          <p:cNvPicPr>
            <a:picLocks noChangeAspect="1" noChangeArrowheads="1"/>
          </p:cNvPicPr>
          <p:nvPr/>
        </p:nvPicPr>
        <p:blipFill>
          <a:blip r:embed="rId2"/>
          <a:srcRect/>
          <a:stretch>
            <a:fillRect/>
          </a:stretch>
        </p:blipFill>
        <p:spPr bwMode="auto">
          <a:xfrm>
            <a:off x="304800" y="4343400"/>
            <a:ext cx="8220075" cy="2027238"/>
          </a:xfrm>
          <a:prstGeom prst="rect">
            <a:avLst/>
          </a:prstGeom>
          <a:noFill/>
          <a:ln w="9525">
            <a:noFill/>
            <a:miter lim="800000"/>
            <a:headEnd/>
            <a:tailEnd/>
          </a:ln>
        </p:spPr>
      </p:pic>
    </p:spTree>
    <p:extLst>
      <p:ext uri="{BB962C8B-B14F-4D97-AF65-F5344CB8AC3E}">
        <p14:creationId xmlns:p14="http://schemas.microsoft.com/office/powerpoint/2010/main" val="1533209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Premature atrial contractions</a:t>
            </a:r>
            <a:br>
              <a:rPr lang="en-US" smtClean="0"/>
            </a:br>
            <a:r>
              <a:rPr lang="en-US" smtClean="0"/>
              <a:t>(PAC’s)</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mtClean="0"/>
              <a:t>Rate – Usually normal, but depends on underlying rhythm</a:t>
            </a:r>
          </a:p>
          <a:p>
            <a:pPr algn="ctr"/>
            <a:r>
              <a:rPr lang="en-US" smtClean="0"/>
              <a:t>Rhythm – essentially regular with premature beats</a:t>
            </a:r>
          </a:p>
          <a:p>
            <a:pPr algn="ctr"/>
            <a:r>
              <a:rPr lang="en-US" smtClean="0"/>
              <a:t>P waves – premature</a:t>
            </a:r>
          </a:p>
          <a:p>
            <a:pPr algn="ctr"/>
            <a:r>
              <a:rPr lang="en-US" smtClean="0"/>
              <a:t>PR interval – varies from 0.12 – 0.20</a:t>
            </a:r>
          </a:p>
          <a:p>
            <a:pPr algn="ctr"/>
            <a:r>
              <a:rPr lang="en-US" smtClean="0"/>
              <a:t>QRS – Usually less than 0.10 </a:t>
            </a:r>
            <a:endParaRPr lang="en-US"/>
          </a:p>
        </p:txBody>
      </p:sp>
      <p:pic>
        <p:nvPicPr>
          <p:cNvPr id="4" name="Picture 1" descr="AF1D3167"/>
          <p:cNvPicPr>
            <a:picLocks noChangeAspect="1" noChangeArrowheads="1"/>
          </p:cNvPicPr>
          <p:nvPr/>
        </p:nvPicPr>
        <p:blipFill>
          <a:blip r:embed="rId2"/>
          <a:srcRect/>
          <a:stretch>
            <a:fillRect/>
          </a:stretch>
        </p:blipFill>
        <p:spPr bwMode="auto">
          <a:xfrm>
            <a:off x="228600" y="4800600"/>
            <a:ext cx="8229600" cy="1871663"/>
          </a:xfrm>
          <a:prstGeom prst="rect">
            <a:avLst/>
          </a:prstGeom>
          <a:noFill/>
          <a:ln w="9525">
            <a:noFill/>
            <a:miter lim="800000"/>
            <a:headEnd/>
            <a:tailEnd/>
          </a:ln>
        </p:spPr>
      </p:pic>
    </p:spTree>
    <p:extLst>
      <p:ext uri="{BB962C8B-B14F-4D97-AF65-F5344CB8AC3E}">
        <p14:creationId xmlns:p14="http://schemas.microsoft.com/office/powerpoint/2010/main" val="2199441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Junctional Rhythm</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smtClean="0"/>
              <a:t>Rate 40 – 60 bpm</a:t>
            </a:r>
          </a:p>
          <a:p>
            <a:pPr algn="ctr"/>
            <a:r>
              <a:rPr lang="en-US" sz="2400" smtClean="0"/>
              <a:t>Rhythm – Atrial and ventricular rhythm very regular</a:t>
            </a:r>
          </a:p>
          <a:p>
            <a:pPr algn="ctr"/>
            <a:r>
              <a:rPr lang="en-US" sz="2400" smtClean="0"/>
              <a:t>P waves – may occur before, during or after the QRS. If visible, the P wave is inverted. </a:t>
            </a:r>
          </a:p>
          <a:p>
            <a:pPr algn="ctr"/>
            <a:r>
              <a:rPr lang="en-US" sz="2400" smtClean="0"/>
              <a:t>PRI – only if P wave present before QRS, usually less than or equal to 0.12 seconds.</a:t>
            </a:r>
          </a:p>
          <a:p>
            <a:pPr algn="ctr"/>
            <a:r>
              <a:rPr lang="en-US" sz="2400" smtClean="0"/>
              <a:t>QRS – usually 0.10 seconds or less</a:t>
            </a:r>
            <a:endParaRPr lang="en-US" sz="2400" dirty="0"/>
          </a:p>
        </p:txBody>
      </p:sp>
      <p:pic>
        <p:nvPicPr>
          <p:cNvPr id="4" name="Picture 1" descr="A54886A9"/>
          <p:cNvPicPr>
            <a:picLocks noChangeAspect="1" noChangeArrowheads="1"/>
          </p:cNvPicPr>
          <p:nvPr/>
        </p:nvPicPr>
        <p:blipFill>
          <a:blip r:embed="rId2"/>
          <a:srcRect/>
          <a:stretch>
            <a:fillRect/>
          </a:stretch>
        </p:blipFill>
        <p:spPr bwMode="auto">
          <a:xfrm>
            <a:off x="0" y="4943475"/>
            <a:ext cx="8220075" cy="1914525"/>
          </a:xfrm>
          <a:prstGeom prst="rect">
            <a:avLst/>
          </a:prstGeom>
          <a:noFill/>
          <a:ln w="9525">
            <a:noFill/>
            <a:miter lim="800000"/>
            <a:headEnd/>
            <a:tailEnd/>
          </a:ln>
        </p:spPr>
      </p:pic>
    </p:spTree>
    <p:extLst>
      <p:ext uri="{BB962C8B-B14F-4D97-AF65-F5344CB8AC3E}">
        <p14:creationId xmlns:p14="http://schemas.microsoft.com/office/powerpoint/2010/main" val="3523733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smtClean="0"/>
              <a:t>Premature ventricular contractions</a:t>
            </a:r>
            <a:br>
              <a:rPr lang="en-US" sz="2800" smtClean="0"/>
            </a:br>
            <a:r>
              <a:rPr lang="en-US" sz="2800" smtClean="0"/>
              <a:t>(PVC’s)</a:t>
            </a:r>
            <a:endParaRPr lang="en-US" sz="2800" dirty="0"/>
          </a:p>
        </p:txBody>
      </p:sp>
      <p:sp>
        <p:nvSpPr>
          <p:cNvPr id="3" name="Content Placeholder 4"/>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smtClean="0"/>
              <a:t>Premature Ventricular Contractions (PVC’S) are an arrythmia and relatively common. Some people are very sensitive and feel every abnormal heart beat; others are blissfully unaware of them.</a:t>
            </a:r>
          </a:p>
          <a:p>
            <a:endParaRPr lang="en-US" sz="1800"/>
          </a:p>
        </p:txBody>
      </p:sp>
      <p:pic>
        <p:nvPicPr>
          <p:cNvPr id="4" name="Picture 5" descr="PVC10.jpg"/>
          <p:cNvPicPr>
            <a:picLocks noChangeAspect="1"/>
          </p:cNvPicPr>
          <p:nvPr/>
        </p:nvPicPr>
        <p:blipFill>
          <a:blip r:embed="rId2"/>
          <a:srcRect/>
          <a:stretch>
            <a:fillRect/>
          </a:stretch>
        </p:blipFill>
        <p:spPr bwMode="auto">
          <a:xfrm>
            <a:off x="609600" y="3733800"/>
            <a:ext cx="7467600" cy="2414588"/>
          </a:xfrm>
          <a:prstGeom prst="rect">
            <a:avLst/>
          </a:prstGeom>
          <a:noFill/>
          <a:ln w="9525">
            <a:noFill/>
            <a:miter lim="800000"/>
            <a:headEnd/>
            <a:tailEnd/>
          </a:ln>
        </p:spPr>
      </p:pic>
    </p:spTree>
    <p:extLst>
      <p:ext uri="{BB962C8B-B14F-4D97-AF65-F5344CB8AC3E}">
        <p14:creationId xmlns:p14="http://schemas.microsoft.com/office/powerpoint/2010/main" val="2136456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Ventricular Tachycardia</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mtClean="0"/>
              <a:t>Rate – no atrial measurable rate, ventricular rate 100-250 bpm</a:t>
            </a:r>
          </a:p>
          <a:p>
            <a:pPr algn="ctr"/>
            <a:r>
              <a:rPr lang="en-US" smtClean="0"/>
              <a:t>Rhythm – Atrial rhythm undeterminable, ventricular rate regular</a:t>
            </a:r>
          </a:p>
          <a:p>
            <a:pPr algn="ctr"/>
            <a:r>
              <a:rPr lang="en-US" smtClean="0"/>
              <a:t>P waves may be present or absent</a:t>
            </a:r>
          </a:p>
          <a:p>
            <a:pPr algn="ctr"/>
            <a:r>
              <a:rPr lang="en-US" smtClean="0"/>
              <a:t>PRI – None</a:t>
            </a:r>
          </a:p>
          <a:p>
            <a:pPr algn="ctr"/>
            <a:r>
              <a:rPr lang="en-US" smtClean="0"/>
              <a:t>QRS – Greater than 0.12 sec. </a:t>
            </a:r>
            <a:endParaRPr lang="en-US"/>
          </a:p>
        </p:txBody>
      </p:sp>
      <p:pic>
        <p:nvPicPr>
          <p:cNvPr id="4" name="Picture 1" descr="11ED975B"/>
          <p:cNvPicPr>
            <a:picLocks noChangeAspect="1" noChangeArrowheads="1"/>
          </p:cNvPicPr>
          <p:nvPr/>
        </p:nvPicPr>
        <p:blipFill>
          <a:blip r:embed="rId2"/>
          <a:srcRect/>
          <a:stretch>
            <a:fillRect/>
          </a:stretch>
        </p:blipFill>
        <p:spPr bwMode="auto">
          <a:xfrm>
            <a:off x="228600" y="5029200"/>
            <a:ext cx="8229600" cy="1828800"/>
          </a:xfrm>
          <a:prstGeom prst="rect">
            <a:avLst/>
          </a:prstGeom>
          <a:noFill/>
          <a:ln w="9525">
            <a:noFill/>
            <a:miter lim="800000"/>
            <a:headEnd/>
            <a:tailEnd/>
          </a:ln>
        </p:spPr>
      </p:pic>
    </p:spTree>
    <p:extLst>
      <p:ext uri="{BB962C8B-B14F-4D97-AF65-F5344CB8AC3E}">
        <p14:creationId xmlns:p14="http://schemas.microsoft.com/office/powerpoint/2010/main" val="1638128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Torsades de Pointes</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mtClean="0"/>
              <a:t>Rate – Atrial unmeasurable, ventricular 150-250 bpm</a:t>
            </a:r>
          </a:p>
          <a:p>
            <a:pPr algn="ctr"/>
            <a:r>
              <a:rPr lang="en-US" smtClean="0"/>
              <a:t>Rhythm – No atrial, ventricular may be regular or irregular</a:t>
            </a:r>
          </a:p>
          <a:p>
            <a:pPr algn="ctr"/>
            <a:r>
              <a:rPr lang="en-US" smtClean="0"/>
              <a:t>P waves – none</a:t>
            </a:r>
          </a:p>
          <a:p>
            <a:pPr algn="ctr"/>
            <a:r>
              <a:rPr lang="en-US" smtClean="0"/>
              <a:t>PRI – none</a:t>
            </a:r>
          </a:p>
          <a:p>
            <a:pPr algn="ctr"/>
            <a:r>
              <a:rPr lang="en-US" smtClean="0"/>
              <a:t>QRS – Greater than 0.12 second</a:t>
            </a:r>
            <a:endParaRPr lang="en-US"/>
          </a:p>
        </p:txBody>
      </p:sp>
      <p:pic>
        <p:nvPicPr>
          <p:cNvPr id="4" name="Picture 1" descr="6E867BFD"/>
          <p:cNvPicPr>
            <a:picLocks noChangeAspect="1" noChangeArrowheads="1"/>
          </p:cNvPicPr>
          <p:nvPr/>
        </p:nvPicPr>
        <p:blipFill>
          <a:blip r:embed="rId2"/>
          <a:srcRect/>
          <a:stretch>
            <a:fillRect/>
          </a:stretch>
        </p:blipFill>
        <p:spPr bwMode="auto">
          <a:xfrm>
            <a:off x="0" y="4876800"/>
            <a:ext cx="8220075" cy="1981200"/>
          </a:xfrm>
          <a:prstGeom prst="rect">
            <a:avLst/>
          </a:prstGeom>
          <a:noFill/>
          <a:ln w="9525">
            <a:noFill/>
            <a:miter lim="800000"/>
            <a:headEnd/>
            <a:tailEnd/>
          </a:ln>
        </p:spPr>
      </p:pic>
    </p:spTree>
    <p:extLst>
      <p:ext uri="{BB962C8B-B14F-4D97-AF65-F5344CB8AC3E}">
        <p14:creationId xmlns:p14="http://schemas.microsoft.com/office/powerpoint/2010/main" val="2966332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Course Ventricular fibrillation</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mtClean="0"/>
              <a:t>Rate – undetermined</a:t>
            </a:r>
          </a:p>
          <a:p>
            <a:pPr algn="ctr"/>
            <a:r>
              <a:rPr lang="en-US" smtClean="0"/>
              <a:t>Rhythm – Rapid and chaotic with no pattern or regularity</a:t>
            </a:r>
          </a:p>
          <a:p>
            <a:pPr algn="ctr"/>
            <a:r>
              <a:rPr lang="en-US" smtClean="0"/>
              <a:t>P waves – not discernable</a:t>
            </a:r>
          </a:p>
          <a:p>
            <a:pPr algn="ctr"/>
            <a:r>
              <a:rPr lang="en-US" smtClean="0"/>
              <a:t>PRI – not discernable</a:t>
            </a:r>
          </a:p>
          <a:p>
            <a:pPr algn="ctr"/>
            <a:r>
              <a:rPr lang="en-US" smtClean="0"/>
              <a:t>QRS – not discernable</a:t>
            </a:r>
            <a:endParaRPr lang="en-US"/>
          </a:p>
        </p:txBody>
      </p:sp>
      <p:pic>
        <p:nvPicPr>
          <p:cNvPr id="4" name="Picture 1" descr="383D4F11"/>
          <p:cNvPicPr>
            <a:picLocks noChangeAspect="1" noChangeArrowheads="1"/>
          </p:cNvPicPr>
          <p:nvPr/>
        </p:nvPicPr>
        <p:blipFill>
          <a:blip r:embed="rId2"/>
          <a:srcRect/>
          <a:stretch>
            <a:fillRect/>
          </a:stretch>
        </p:blipFill>
        <p:spPr bwMode="auto">
          <a:xfrm>
            <a:off x="0" y="4876800"/>
            <a:ext cx="8220075" cy="1776413"/>
          </a:xfrm>
          <a:prstGeom prst="rect">
            <a:avLst/>
          </a:prstGeom>
          <a:noFill/>
          <a:ln w="9525">
            <a:noFill/>
            <a:miter lim="800000"/>
            <a:headEnd/>
            <a:tailEnd/>
          </a:ln>
        </p:spPr>
      </p:pic>
    </p:spTree>
    <p:extLst>
      <p:ext uri="{BB962C8B-B14F-4D97-AF65-F5344CB8AC3E}">
        <p14:creationId xmlns:p14="http://schemas.microsoft.com/office/powerpoint/2010/main" val="1088102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Fine ventricular fibrillation</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mtClean="0"/>
              <a:t>Rate – Cannot be determined</a:t>
            </a:r>
          </a:p>
          <a:p>
            <a:pPr algn="ctr"/>
            <a:r>
              <a:rPr lang="en-US" smtClean="0"/>
              <a:t>Rhythm – rapid and chaotic, no regularity</a:t>
            </a:r>
          </a:p>
          <a:p>
            <a:pPr algn="ctr"/>
            <a:r>
              <a:rPr lang="en-US" smtClean="0"/>
              <a:t>P waves – not discernable</a:t>
            </a:r>
          </a:p>
          <a:p>
            <a:pPr algn="ctr"/>
            <a:r>
              <a:rPr lang="en-US" smtClean="0"/>
              <a:t>PRI – not discernable</a:t>
            </a:r>
          </a:p>
          <a:p>
            <a:pPr algn="ctr"/>
            <a:r>
              <a:rPr lang="en-US" smtClean="0"/>
              <a:t>QRS – not discernable</a:t>
            </a:r>
            <a:endParaRPr lang="en-US"/>
          </a:p>
        </p:txBody>
      </p:sp>
      <p:pic>
        <p:nvPicPr>
          <p:cNvPr id="4" name="Picture 1" descr="4CBBE90F"/>
          <p:cNvPicPr>
            <a:picLocks noChangeAspect="1" noChangeArrowheads="1"/>
          </p:cNvPicPr>
          <p:nvPr/>
        </p:nvPicPr>
        <p:blipFill>
          <a:blip r:embed="rId2"/>
          <a:srcRect/>
          <a:stretch>
            <a:fillRect/>
          </a:stretch>
        </p:blipFill>
        <p:spPr bwMode="auto">
          <a:xfrm>
            <a:off x="152400" y="4943475"/>
            <a:ext cx="8220075" cy="1914525"/>
          </a:xfrm>
          <a:prstGeom prst="rect">
            <a:avLst/>
          </a:prstGeom>
          <a:noFill/>
          <a:ln w="9525">
            <a:noFill/>
            <a:miter lim="800000"/>
            <a:headEnd/>
            <a:tailEnd/>
          </a:ln>
        </p:spPr>
      </p:pic>
    </p:spTree>
    <p:extLst>
      <p:ext uri="{BB962C8B-B14F-4D97-AF65-F5344CB8AC3E}">
        <p14:creationId xmlns:p14="http://schemas.microsoft.com/office/powerpoint/2010/main" val="3582126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Asystole</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mtClean="0"/>
              <a:t>Rate – ventricular usually indiscernable may see some atrial activity</a:t>
            </a:r>
          </a:p>
          <a:p>
            <a:pPr algn="ctr"/>
            <a:r>
              <a:rPr lang="en-US" smtClean="0"/>
              <a:t>Rhythm – Atrial may be detected, ventricular indiscernable</a:t>
            </a:r>
          </a:p>
          <a:p>
            <a:pPr algn="ctr"/>
            <a:r>
              <a:rPr lang="en-US" smtClean="0"/>
              <a:t>P waves – usually not discernable</a:t>
            </a:r>
          </a:p>
          <a:p>
            <a:pPr algn="ctr"/>
            <a:r>
              <a:rPr lang="en-US" smtClean="0"/>
              <a:t>PRI – not measurable</a:t>
            </a:r>
          </a:p>
          <a:p>
            <a:pPr algn="ctr"/>
            <a:r>
              <a:rPr lang="en-US" smtClean="0"/>
              <a:t>QRS - Absent</a:t>
            </a:r>
          </a:p>
          <a:p>
            <a:pPr algn="ctr"/>
            <a:endParaRPr lang="en-US"/>
          </a:p>
        </p:txBody>
      </p:sp>
      <p:pic>
        <p:nvPicPr>
          <p:cNvPr id="4" name="Picture 1" descr="1B2FFA83"/>
          <p:cNvPicPr>
            <a:picLocks noChangeAspect="1" noChangeArrowheads="1"/>
          </p:cNvPicPr>
          <p:nvPr/>
        </p:nvPicPr>
        <p:blipFill>
          <a:blip r:embed="rId2"/>
          <a:srcRect/>
          <a:stretch>
            <a:fillRect/>
          </a:stretch>
        </p:blipFill>
        <p:spPr bwMode="auto">
          <a:xfrm>
            <a:off x="152400" y="4778375"/>
            <a:ext cx="8229600" cy="2079625"/>
          </a:xfrm>
          <a:prstGeom prst="rect">
            <a:avLst/>
          </a:prstGeom>
          <a:noFill/>
          <a:ln w="9525">
            <a:noFill/>
            <a:miter lim="800000"/>
            <a:headEnd/>
            <a:tailEnd/>
          </a:ln>
        </p:spPr>
      </p:pic>
    </p:spTree>
    <p:extLst>
      <p:ext uri="{BB962C8B-B14F-4D97-AF65-F5344CB8AC3E}">
        <p14:creationId xmlns:p14="http://schemas.microsoft.com/office/powerpoint/2010/main" val="3674144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6858000" cy="95019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Atrioventricular Blocks</a:t>
            </a:r>
            <a:endParaRPr lang="en-US" dirty="0"/>
          </a:p>
        </p:txBody>
      </p:sp>
      <p:sp>
        <p:nvSpPr>
          <p:cNvPr id="3" name="Content Placeholder 2"/>
          <p:cNvSpPr txBox="1">
            <a:spLocks/>
          </p:cNvSpPr>
          <p:nvPr/>
        </p:nvSpPr>
        <p:spPr>
          <a:xfrm>
            <a:off x="425668" y="1270866"/>
            <a:ext cx="8184931" cy="5358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Degree of block</a:t>
            </a:r>
          </a:p>
          <a:p>
            <a:pPr lvl="1"/>
            <a:r>
              <a:rPr lang="en-US" sz="2400" dirty="0" smtClean="0"/>
              <a:t>Partial blocks</a:t>
            </a:r>
          </a:p>
          <a:p>
            <a:pPr lvl="2"/>
            <a:r>
              <a:rPr lang="en-US" sz="2000" dirty="0" smtClean="0"/>
              <a:t>First degree AV block</a:t>
            </a:r>
          </a:p>
          <a:p>
            <a:pPr lvl="2"/>
            <a:r>
              <a:rPr lang="en-US" sz="2000" dirty="0" smtClean="0"/>
              <a:t>Second degree AV block type I</a:t>
            </a:r>
          </a:p>
          <a:p>
            <a:pPr lvl="2"/>
            <a:r>
              <a:rPr lang="en-US" sz="2000" dirty="0" smtClean="0"/>
              <a:t>Second degree AV block type II</a:t>
            </a:r>
          </a:p>
          <a:p>
            <a:pPr lvl="1"/>
            <a:r>
              <a:rPr lang="en-US" sz="2400" dirty="0" smtClean="0"/>
              <a:t>Complete block</a:t>
            </a:r>
          </a:p>
          <a:p>
            <a:pPr lvl="2"/>
            <a:r>
              <a:rPr lang="en-US" sz="2000" dirty="0" smtClean="0"/>
              <a:t>Third degree AV block</a:t>
            </a:r>
          </a:p>
          <a:p>
            <a:r>
              <a:rPr lang="en-US" sz="2800" dirty="0" smtClean="0"/>
              <a:t>Site of block</a:t>
            </a:r>
          </a:p>
          <a:p>
            <a:pPr lvl="1"/>
            <a:r>
              <a:rPr lang="en-US" sz="2400" dirty="0" smtClean="0"/>
              <a:t>AV node</a:t>
            </a:r>
          </a:p>
          <a:p>
            <a:pPr lvl="2"/>
            <a:r>
              <a:rPr lang="en-US" sz="2000" dirty="0" smtClean="0"/>
              <a:t>First degree AV block</a:t>
            </a:r>
          </a:p>
          <a:p>
            <a:pPr lvl="2"/>
            <a:r>
              <a:rPr lang="en-US" sz="2000" dirty="0" smtClean="0"/>
              <a:t>Second degree AV block type I</a:t>
            </a:r>
          </a:p>
          <a:p>
            <a:pPr lvl="2"/>
            <a:r>
              <a:rPr lang="en-US" sz="2000" dirty="0" smtClean="0"/>
              <a:t>Third degree AV block</a:t>
            </a:r>
          </a:p>
          <a:p>
            <a:pPr lvl="2">
              <a:buFont typeface="Wingdings" pitchFamily="2" charset="2"/>
              <a:buNone/>
            </a:pPr>
            <a:endParaRPr lang="en-US" sz="2000" dirty="0" smtClean="0"/>
          </a:p>
          <a:p>
            <a:endParaRPr lang="en-US" dirty="0" smtClean="0"/>
          </a:p>
          <a:p>
            <a:endParaRPr lang="en-US" dirty="0"/>
          </a:p>
        </p:txBody>
      </p:sp>
    </p:spTree>
    <p:extLst>
      <p:ext uri="{BB962C8B-B14F-4D97-AF65-F5344CB8AC3E}">
        <p14:creationId xmlns:p14="http://schemas.microsoft.com/office/powerpoint/2010/main" val="3342255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Cardiac conduction system</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600" smtClean="0"/>
          </a:p>
          <a:p>
            <a:r>
              <a:rPr lang="en-US" sz="3600" smtClean="0"/>
              <a:t>Sinoatrial (SA)</a:t>
            </a:r>
          </a:p>
          <a:p>
            <a:r>
              <a:rPr lang="en-US" sz="3600" smtClean="0"/>
              <a:t>Atrioventricular AV node</a:t>
            </a:r>
          </a:p>
          <a:p>
            <a:r>
              <a:rPr lang="en-US" sz="3600" smtClean="0"/>
              <a:t>Bundle of His</a:t>
            </a:r>
          </a:p>
          <a:p>
            <a:r>
              <a:rPr lang="en-US" sz="3600" smtClean="0"/>
              <a:t>Right and Left Bundle Branches</a:t>
            </a:r>
          </a:p>
          <a:p>
            <a:r>
              <a:rPr lang="en-US" sz="3600" smtClean="0"/>
              <a:t>Purkinje Fibers</a:t>
            </a:r>
            <a:endParaRPr lang="en-US" sz="3600"/>
          </a:p>
        </p:txBody>
      </p:sp>
    </p:spTree>
    <p:extLst>
      <p:ext uri="{BB962C8B-B14F-4D97-AF65-F5344CB8AC3E}">
        <p14:creationId xmlns:p14="http://schemas.microsoft.com/office/powerpoint/2010/main" val="2028546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First Degree AV Block</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mtClean="0"/>
              <a:t>Rate – Atrial and ventricular are the same</a:t>
            </a:r>
          </a:p>
          <a:p>
            <a:pPr algn="ctr"/>
            <a:r>
              <a:rPr lang="en-US" smtClean="0"/>
              <a:t>Rhythm – Atrial and ventricular regular</a:t>
            </a:r>
          </a:p>
          <a:p>
            <a:pPr algn="ctr"/>
            <a:r>
              <a:rPr lang="en-US" smtClean="0"/>
              <a:t>P waves – One p wave with every QRS, normal size and shape</a:t>
            </a:r>
          </a:p>
          <a:p>
            <a:pPr algn="ctr"/>
            <a:r>
              <a:rPr lang="en-US" smtClean="0"/>
              <a:t>PR interval – Prolonged, &gt; 0.20 seconds but constant</a:t>
            </a:r>
          </a:p>
          <a:p>
            <a:pPr algn="ctr"/>
            <a:r>
              <a:rPr lang="en-US" smtClean="0"/>
              <a:t>QRS – Usually 0.10 sec or less</a:t>
            </a:r>
            <a:endParaRPr lang="en-US"/>
          </a:p>
        </p:txBody>
      </p:sp>
      <p:pic>
        <p:nvPicPr>
          <p:cNvPr id="4" name="Picture 1" descr="8E5B9679"/>
          <p:cNvPicPr>
            <a:picLocks noChangeAspect="1" noChangeArrowheads="1"/>
          </p:cNvPicPr>
          <p:nvPr/>
        </p:nvPicPr>
        <p:blipFill>
          <a:blip r:embed="rId2"/>
          <a:srcRect/>
          <a:stretch>
            <a:fillRect/>
          </a:stretch>
        </p:blipFill>
        <p:spPr bwMode="auto">
          <a:xfrm>
            <a:off x="609600" y="4876800"/>
            <a:ext cx="7086600" cy="1752600"/>
          </a:xfrm>
          <a:prstGeom prst="rect">
            <a:avLst/>
          </a:prstGeom>
          <a:noFill/>
          <a:ln w="9525">
            <a:noFill/>
            <a:miter lim="800000"/>
            <a:headEnd/>
            <a:tailEnd/>
          </a:ln>
        </p:spPr>
      </p:pic>
    </p:spTree>
    <p:extLst>
      <p:ext uri="{BB962C8B-B14F-4D97-AF65-F5344CB8AC3E}">
        <p14:creationId xmlns:p14="http://schemas.microsoft.com/office/powerpoint/2010/main" val="3284782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Second degree AV block, type I </a:t>
            </a:r>
            <a:br>
              <a:rPr lang="en-US" smtClean="0"/>
            </a:br>
            <a:r>
              <a:rPr lang="en-US" smtClean="0"/>
              <a:t>(Wenckebach, mobitz type I)</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smtClean="0"/>
              <a:t>Rate – Atrial rate &gt; ventricular rate</a:t>
            </a:r>
          </a:p>
          <a:p>
            <a:pPr algn="ctr"/>
            <a:r>
              <a:rPr lang="en-US" sz="2400" smtClean="0"/>
              <a:t>Rhythm – Atrial regular, ventricular irregular</a:t>
            </a:r>
          </a:p>
          <a:p>
            <a:pPr algn="ctr"/>
            <a:r>
              <a:rPr lang="en-US" sz="2400" smtClean="0"/>
              <a:t>P waves – Some P waves not followed by QRS, more P’s than QRS’s</a:t>
            </a:r>
          </a:p>
          <a:p>
            <a:pPr algn="ctr"/>
            <a:r>
              <a:rPr lang="en-US" sz="2400" smtClean="0"/>
              <a:t>PR interval – lengthens with each cycle until P wave present without QRS</a:t>
            </a:r>
          </a:p>
          <a:p>
            <a:pPr algn="ctr"/>
            <a:r>
              <a:rPr lang="en-US" sz="2400" smtClean="0"/>
              <a:t>QRS – Usually 0.10 sec. or less, periodically absent</a:t>
            </a:r>
            <a:endParaRPr lang="en-US" sz="2400"/>
          </a:p>
        </p:txBody>
      </p:sp>
      <p:pic>
        <p:nvPicPr>
          <p:cNvPr id="4" name="Picture 1" descr="6D7336D5"/>
          <p:cNvPicPr>
            <a:picLocks noChangeAspect="1" noChangeArrowheads="1"/>
          </p:cNvPicPr>
          <p:nvPr/>
        </p:nvPicPr>
        <p:blipFill>
          <a:blip r:embed="rId2"/>
          <a:srcRect/>
          <a:stretch>
            <a:fillRect/>
          </a:stretch>
        </p:blipFill>
        <p:spPr bwMode="auto">
          <a:xfrm>
            <a:off x="381000" y="4953000"/>
            <a:ext cx="7620000" cy="1600200"/>
          </a:xfrm>
          <a:prstGeom prst="rect">
            <a:avLst/>
          </a:prstGeom>
          <a:noFill/>
          <a:ln w="9525">
            <a:noFill/>
            <a:miter lim="800000"/>
            <a:headEnd/>
            <a:tailEnd/>
          </a:ln>
        </p:spPr>
      </p:pic>
    </p:spTree>
    <p:extLst>
      <p:ext uri="{BB962C8B-B14F-4D97-AF65-F5344CB8AC3E}">
        <p14:creationId xmlns:p14="http://schemas.microsoft.com/office/powerpoint/2010/main" val="3389044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Second degree av block, type II</a:t>
            </a:r>
            <a:br>
              <a:rPr lang="en-US" smtClean="0"/>
            </a:br>
            <a:r>
              <a:rPr lang="en-US" smtClean="0"/>
              <a:t>(Mobitz type ii)</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smtClean="0"/>
              <a:t>Rate – Atrial rate &gt; ventricular rate, ventricular rate slow</a:t>
            </a:r>
          </a:p>
          <a:p>
            <a:pPr algn="ctr"/>
            <a:r>
              <a:rPr lang="en-US" sz="2400" smtClean="0"/>
              <a:t>Rhythm – Atrial regular, ventricular irregular</a:t>
            </a:r>
          </a:p>
          <a:p>
            <a:pPr algn="ctr"/>
            <a:r>
              <a:rPr lang="en-US" sz="2400" smtClean="0"/>
              <a:t>P waves – Some P waves without QRS, more P’s than QRS’s</a:t>
            </a:r>
          </a:p>
          <a:p>
            <a:pPr algn="ctr"/>
            <a:r>
              <a:rPr lang="en-US" sz="2400" smtClean="0"/>
              <a:t>PR interval – WNL or prolonged but always constant for the conducted beats</a:t>
            </a:r>
          </a:p>
          <a:p>
            <a:pPr algn="ctr"/>
            <a:r>
              <a:rPr lang="en-US" sz="2400" smtClean="0"/>
              <a:t>QRS – Usually 0.10 sec or greater, absent periodically</a:t>
            </a:r>
            <a:endParaRPr lang="en-US" sz="2400"/>
          </a:p>
        </p:txBody>
      </p:sp>
      <p:pic>
        <p:nvPicPr>
          <p:cNvPr id="4" name="Picture 1" descr="CA7524AB"/>
          <p:cNvPicPr>
            <a:picLocks noChangeAspect="1" noChangeArrowheads="1"/>
          </p:cNvPicPr>
          <p:nvPr/>
        </p:nvPicPr>
        <p:blipFill>
          <a:blip r:embed="rId2"/>
          <a:srcRect/>
          <a:stretch>
            <a:fillRect/>
          </a:stretch>
        </p:blipFill>
        <p:spPr bwMode="auto">
          <a:xfrm>
            <a:off x="609600" y="5257800"/>
            <a:ext cx="7391400" cy="1600200"/>
          </a:xfrm>
          <a:prstGeom prst="rect">
            <a:avLst/>
          </a:prstGeom>
          <a:noFill/>
          <a:ln w="9525">
            <a:noFill/>
            <a:miter lim="800000"/>
            <a:headEnd/>
            <a:tailEnd/>
          </a:ln>
        </p:spPr>
      </p:pic>
    </p:spTree>
    <p:extLst>
      <p:ext uri="{BB962C8B-B14F-4D97-AF65-F5344CB8AC3E}">
        <p14:creationId xmlns:p14="http://schemas.microsoft.com/office/powerpoint/2010/main" val="3318145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Third degree av block</a:t>
            </a:r>
            <a:br>
              <a:rPr lang="en-US" smtClean="0"/>
            </a:br>
            <a:r>
              <a:rPr lang="en-US" smtClean="0"/>
              <a:t>(complete heart block)</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smtClean="0"/>
              <a:t>Rate – Atrial rate &gt; ventricular rate</a:t>
            </a:r>
          </a:p>
          <a:p>
            <a:pPr algn="ctr"/>
            <a:r>
              <a:rPr lang="en-US" sz="1800" smtClean="0"/>
              <a:t>Rhythm – Atrial and ventricular regular but no relationship between atrial and ventricular rhythm</a:t>
            </a:r>
          </a:p>
          <a:p>
            <a:pPr algn="ctr"/>
            <a:r>
              <a:rPr lang="en-US" sz="1800" smtClean="0"/>
              <a:t>P waves – normal in size and shape</a:t>
            </a:r>
          </a:p>
          <a:p>
            <a:pPr algn="ctr"/>
            <a:r>
              <a:rPr lang="en-US" sz="1800" smtClean="0"/>
              <a:t>PR interval - none</a:t>
            </a:r>
          </a:p>
          <a:p>
            <a:pPr algn="ctr"/>
            <a:r>
              <a:rPr lang="en-US" sz="1800" smtClean="0"/>
              <a:t>QRS – narrow if generated from junction, broad if generated from ventricular</a:t>
            </a:r>
          </a:p>
          <a:p>
            <a:pPr algn="ctr"/>
            <a:endParaRPr lang="en-US" sz="1800"/>
          </a:p>
        </p:txBody>
      </p:sp>
      <p:pic>
        <p:nvPicPr>
          <p:cNvPr id="4" name="Picture 3" descr="CHB.gif"/>
          <p:cNvPicPr>
            <a:picLocks noChangeAspect="1"/>
          </p:cNvPicPr>
          <p:nvPr/>
        </p:nvPicPr>
        <p:blipFill>
          <a:blip r:embed="rId2"/>
          <a:srcRect/>
          <a:stretch>
            <a:fillRect/>
          </a:stretch>
        </p:blipFill>
        <p:spPr bwMode="auto">
          <a:xfrm>
            <a:off x="914400" y="3962400"/>
            <a:ext cx="6096000" cy="2667000"/>
          </a:xfrm>
          <a:prstGeom prst="rect">
            <a:avLst/>
          </a:prstGeom>
          <a:noFill/>
          <a:ln w="9525">
            <a:noFill/>
            <a:miter lim="800000"/>
            <a:headEnd/>
            <a:tailEnd/>
          </a:ln>
        </p:spPr>
      </p:pic>
    </p:spTree>
    <p:extLst>
      <p:ext uri="{BB962C8B-B14F-4D97-AF65-F5344CB8AC3E}">
        <p14:creationId xmlns:p14="http://schemas.microsoft.com/office/powerpoint/2010/main" val="523261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Pacemaker placement</a:t>
            </a:r>
            <a:endParaRPr lang="en-US" dirty="0"/>
          </a:p>
        </p:txBody>
      </p:sp>
      <p:pic>
        <p:nvPicPr>
          <p:cNvPr id="3" name="Content Placeholder 3" descr="pacemaker.jpg"/>
          <p:cNvPicPr>
            <a:picLocks noChangeAspect="1"/>
          </p:cNvPicPr>
          <p:nvPr/>
        </p:nvPicPr>
        <p:blipFill>
          <a:blip r:embed="rId2"/>
          <a:srcRect/>
          <a:stretch>
            <a:fillRect/>
          </a:stretch>
        </p:blipFill>
        <p:spPr>
          <a:xfrm>
            <a:off x="1066800" y="1625600"/>
            <a:ext cx="5549900" cy="4440238"/>
          </a:xfrm>
          <a:prstGeom prst="rect">
            <a:avLst/>
          </a:prstGeom>
        </p:spPr>
      </p:pic>
    </p:spTree>
    <p:extLst>
      <p:ext uri="{BB962C8B-B14F-4D97-AF65-F5344CB8AC3E}">
        <p14:creationId xmlns:p14="http://schemas.microsoft.com/office/powerpoint/2010/main" val="263899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Pacemakers</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Definition – artificial pulse generator that delivers an electrical current to the heart to stimulate depolarization.</a:t>
            </a:r>
          </a:p>
          <a:p>
            <a:r>
              <a:rPr lang="en-US" sz="2800" dirty="0" smtClean="0"/>
              <a:t>Key terms</a:t>
            </a:r>
          </a:p>
          <a:p>
            <a:pPr lvl="1"/>
            <a:r>
              <a:rPr lang="en-US" sz="2400" dirty="0" smtClean="0"/>
              <a:t>Pacemaker generator (pulse generator)- the power source that houses the battery</a:t>
            </a:r>
          </a:p>
          <a:p>
            <a:pPr lvl="1"/>
            <a:r>
              <a:rPr lang="en-US" sz="2400" dirty="0" smtClean="0"/>
              <a:t>Pacemaker spike – a vertical line on the ECG that indicates the pacemaker has discharged</a:t>
            </a:r>
          </a:p>
          <a:p>
            <a:pPr lvl="1"/>
            <a:r>
              <a:rPr lang="en-US" sz="2400" dirty="0" smtClean="0"/>
              <a:t>Asynchronous pacemaker (fixed-rate)</a:t>
            </a:r>
          </a:p>
          <a:p>
            <a:pPr lvl="1"/>
            <a:r>
              <a:rPr lang="en-US" sz="2400" dirty="0" smtClean="0"/>
              <a:t>AV sequential or dual chamber</a:t>
            </a:r>
          </a:p>
          <a:p>
            <a:pPr lvl="1"/>
            <a:r>
              <a:rPr lang="en-US" sz="2400" dirty="0" smtClean="0"/>
              <a:t>Synchronous (demand) pacemaker</a:t>
            </a:r>
          </a:p>
          <a:p>
            <a:pPr lvl="1"/>
            <a:endParaRPr lang="en-US" sz="2400" dirty="0"/>
          </a:p>
        </p:txBody>
      </p:sp>
    </p:spTree>
    <p:extLst>
      <p:ext uri="{BB962C8B-B14F-4D97-AF65-F5344CB8AC3E}">
        <p14:creationId xmlns:p14="http://schemas.microsoft.com/office/powerpoint/2010/main" val="2575318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Atrial pacing</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US" smtClean="0"/>
          </a:p>
          <a:p>
            <a:pPr algn="ctr"/>
            <a:r>
              <a:rPr lang="en-US" smtClean="0"/>
              <a:t>Pacemaker paces in atrium</a:t>
            </a:r>
          </a:p>
          <a:p>
            <a:pPr algn="ctr"/>
            <a:r>
              <a:rPr lang="en-US" smtClean="0"/>
              <a:t>Pacing electrode placed in right atrium</a:t>
            </a:r>
          </a:p>
          <a:p>
            <a:pPr lvl="1" algn="ctr"/>
            <a:r>
              <a:rPr lang="en-US" smtClean="0"/>
              <a:t>Pacer spike appears before the P wave</a:t>
            </a:r>
          </a:p>
          <a:p>
            <a:pPr lvl="2" algn="ctr"/>
            <a:r>
              <a:rPr lang="en-US" smtClean="0"/>
              <a:t>Ineffective if an AV block develops, cannot pace ventricles</a:t>
            </a:r>
            <a:endParaRPr lang="en-US"/>
          </a:p>
        </p:txBody>
      </p:sp>
      <p:pic>
        <p:nvPicPr>
          <p:cNvPr id="4" name="Picture 1" descr="23040EF1"/>
          <p:cNvPicPr>
            <a:picLocks noChangeAspect="1" noChangeArrowheads="1"/>
          </p:cNvPicPr>
          <p:nvPr/>
        </p:nvPicPr>
        <p:blipFill>
          <a:blip r:embed="rId2"/>
          <a:srcRect/>
          <a:stretch>
            <a:fillRect/>
          </a:stretch>
        </p:blipFill>
        <p:spPr bwMode="auto">
          <a:xfrm>
            <a:off x="304800" y="4419600"/>
            <a:ext cx="7924800" cy="2209800"/>
          </a:xfrm>
          <a:prstGeom prst="rect">
            <a:avLst/>
          </a:prstGeom>
          <a:noFill/>
          <a:ln w="9525">
            <a:noFill/>
            <a:miter lim="800000"/>
            <a:headEnd/>
            <a:tailEnd/>
          </a:ln>
        </p:spPr>
      </p:pic>
    </p:spTree>
    <p:extLst>
      <p:ext uri="{BB962C8B-B14F-4D97-AF65-F5344CB8AC3E}">
        <p14:creationId xmlns:p14="http://schemas.microsoft.com/office/powerpoint/2010/main" val="2577402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Ventricular pacing</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US" smtClean="0"/>
          </a:p>
          <a:p>
            <a:pPr algn="ctr"/>
            <a:r>
              <a:rPr lang="en-US" smtClean="0"/>
              <a:t>Pacemaker paces in ventricular</a:t>
            </a:r>
          </a:p>
          <a:p>
            <a:pPr algn="ctr"/>
            <a:r>
              <a:rPr lang="en-US" smtClean="0"/>
              <a:t>Pacing electrode is located in right ventricle</a:t>
            </a:r>
          </a:p>
          <a:p>
            <a:pPr lvl="1" algn="ctr"/>
            <a:r>
              <a:rPr lang="en-US" smtClean="0"/>
              <a:t>Pacer spike appears directly before a QRS which is wide in appearance</a:t>
            </a:r>
            <a:endParaRPr lang="en-US"/>
          </a:p>
        </p:txBody>
      </p:sp>
      <p:pic>
        <p:nvPicPr>
          <p:cNvPr id="4" name="Picture 1" descr="7EDDDF27"/>
          <p:cNvPicPr>
            <a:picLocks noChangeAspect="1" noChangeArrowheads="1"/>
          </p:cNvPicPr>
          <p:nvPr/>
        </p:nvPicPr>
        <p:blipFill>
          <a:blip r:embed="rId2"/>
          <a:srcRect/>
          <a:stretch>
            <a:fillRect/>
          </a:stretch>
        </p:blipFill>
        <p:spPr bwMode="auto">
          <a:xfrm>
            <a:off x="381000" y="4267200"/>
            <a:ext cx="7848600" cy="2066925"/>
          </a:xfrm>
          <a:prstGeom prst="rect">
            <a:avLst/>
          </a:prstGeom>
          <a:noFill/>
          <a:ln w="9525">
            <a:noFill/>
            <a:miter lim="800000"/>
            <a:headEnd/>
            <a:tailEnd/>
          </a:ln>
        </p:spPr>
      </p:pic>
    </p:spTree>
    <p:extLst>
      <p:ext uri="{BB962C8B-B14F-4D97-AF65-F5344CB8AC3E}">
        <p14:creationId xmlns:p14="http://schemas.microsoft.com/office/powerpoint/2010/main" val="4041628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Dual chamber pacing</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mtClean="0"/>
              <a:t>Pacemaker paces in both atrium and ventricle</a:t>
            </a:r>
          </a:p>
          <a:p>
            <a:pPr algn="ctr"/>
            <a:r>
              <a:rPr lang="en-US" smtClean="0"/>
              <a:t>Dual lead system, pacemaker electrodes placed in right atrium and right ventricle</a:t>
            </a:r>
          </a:p>
          <a:p>
            <a:pPr lvl="1" algn="ctr"/>
            <a:r>
              <a:rPr lang="en-US" smtClean="0"/>
              <a:t>Two pacer spikes appear on ECG one before P wave and one before QRS</a:t>
            </a:r>
            <a:endParaRPr lang="en-US"/>
          </a:p>
        </p:txBody>
      </p:sp>
      <p:pic>
        <p:nvPicPr>
          <p:cNvPr id="4" name="Picture 1" descr="CE4BBACD"/>
          <p:cNvPicPr>
            <a:picLocks noChangeAspect="1" noChangeArrowheads="1"/>
          </p:cNvPicPr>
          <p:nvPr/>
        </p:nvPicPr>
        <p:blipFill>
          <a:blip r:embed="rId2"/>
          <a:srcRect/>
          <a:stretch>
            <a:fillRect/>
          </a:stretch>
        </p:blipFill>
        <p:spPr bwMode="auto">
          <a:xfrm>
            <a:off x="304800" y="4419600"/>
            <a:ext cx="7924800" cy="2133600"/>
          </a:xfrm>
          <a:prstGeom prst="rect">
            <a:avLst/>
          </a:prstGeom>
          <a:noFill/>
          <a:ln w="9525">
            <a:noFill/>
            <a:miter lim="800000"/>
            <a:headEnd/>
            <a:tailEnd/>
          </a:ln>
        </p:spPr>
      </p:pic>
    </p:spTree>
    <p:extLst>
      <p:ext uri="{BB962C8B-B14F-4D97-AF65-F5344CB8AC3E}">
        <p14:creationId xmlns:p14="http://schemas.microsoft.com/office/powerpoint/2010/main" val="1622552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12 lead electrocardiogram</a:t>
            </a:r>
            <a:endParaRPr lang="en-US" dirty="0"/>
          </a:p>
        </p:txBody>
      </p:sp>
      <p:pic>
        <p:nvPicPr>
          <p:cNvPr id="3" name="Content Placeholder 3" descr="ecg-normal.png"/>
          <p:cNvPicPr>
            <a:picLocks noChangeAspect="1"/>
          </p:cNvPicPr>
          <p:nvPr/>
        </p:nvPicPr>
        <p:blipFill>
          <a:blip r:embed="rId2"/>
          <a:srcRect/>
          <a:stretch>
            <a:fillRect/>
          </a:stretch>
        </p:blipFill>
        <p:spPr>
          <a:xfrm>
            <a:off x="1066800" y="2209800"/>
            <a:ext cx="5791200" cy="3581400"/>
          </a:xfrm>
          <a:prstGeom prst="rect">
            <a:avLst/>
          </a:prstGeom>
        </p:spPr>
      </p:pic>
    </p:spTree>
    <p:extLst>
      <p:ext uri="{BB962C8B-B14F-4D97-AF65-F5344CB8AC3E}">
        <p14:creationId xmlns:p14="http://schemas.microsoft.com/office/powerpoint/2010/main" val="338656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Basic terminology</a:t>
            </a:r>
            <a:endParaRPr lang="en-US" dirty="0"/>
          </a:p>
        </p:txBody>
      </p:sp>
      <p:sp>
        <p:nvSpPr>
          <p:cNvPr id="3" name="Content Placeholder 2"/>
          <p:cNvSpPr txBox="1">
            <a:spLocks/>
          </p:cNvSpPr>
          <p:nvPr/>
        </p:nvSpPr>
        <p:spPr>
          <a:xfrm>
            <a:off x="457200" y="1609725"/>
            <a:ext cx="7239000" cy="48466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lvl="1" indent="-274320">
              <a:spcBef>
                <a:spcPts val="600"/>
              </a:spcBef>
              <a:buClr>
                <a:schemeClr val="tx2"/>
              </a:buClr>
              <a:buSzPct val="73000"/>
              <a:buFont typeface="Wingdings 2"/>
              <a:buChar char=""/>
              <a:defRPr/>
            </a:pPr>
            <a:endParaRPr lang="en-US" b="1" smtClean="0"/>
          </a:p>
          <a:p>
            <a:pPr marL="274320" lvl="1" indent="-274320">
              <a:spcBef>
                <a:spcPts val="600"/>
              </a:spcBef>
              <a:buClr>
                <a:schemeClr val="tx2"/>
              </a:buClr>
              <a:buSzPct val="73000"/>
              <a:buFont typeface="Wingdings 2"/>
              <a:buChar char=""/>
              <a:defRPr/>
            </a:pPr>
            <a:r>
              <a:rPr lang="en-US" b="1" smtClean="0"/>
              <a:t>WAVEFORM</a:t>
            </a:r>
          </a:p>
          <a:p>
            <a:pPr marL="512064" lvl="2" indent="-274320">
              <a:spcBef>
                <a:spcPts val="600"/>
              </a:spcBef>
              <a:buClr>
                <a:schemeClr val="tx2"/>
              </a:buClr>
              <a:buSzPct val="73000"/>
              <a:buFont typeface="Wingdings 2"/>
              <a:buChar char=""/>
              <a:defRPr/>
            </a:pPr>
            <a:r>
              <a:rPr lang="en-US" smtClean="0"/>
              <a:t>Movement away from the baseline in either a positive or negative direction</a:t>
            </a:r>
          </a:p>
          <a:p>
            <a:pPr marL="274320" indent="-274320">
              <a:buFont typeface="Wingdings 2"/>
              <a:buChar char=""/>
              <a:defRPr/>
            </a:pPr>
            <a:r>
              <a:rPr lang="en-US" b="1" smtClean="0"/>
              <a:t>SEGMENT</a:t>
            </a:r>
          </a:p>
          <a:p>
            <a:pPr marL="521208" lvl="1">
              <a:buClr>
                <a:schemeClr val="accent4"/>
              </a:buClr>
              <a:buFont typeface="Wingdings 2"/>
              <a:buChar char=""/>
              <a:defRPr/>
            </a:pPr>
            <a:r>
              <a:rPr lang="en-US" sz="2000" b="1" smtClean="0"/>
              <a:t>A line between waveforms</a:t>
            </a:r>
          </a:p>
          <a:p>
            <a:pPr marL="274320" indent="-274320">
              <a:buFont typeface="Wingdings 2"/>
              <a:buChar char=""/>
              <a:defRPr/>
            </a:pPr>
            <a:r>
              <a:rPr lang="en-US" b="1" smtClean="0"/>
              <a:t>INTERVAL</a:t>
            </a:r>
          </a:p>
          <a:p>
            <a:pPr marL="521208" lvl="1">
              <a:buClr>
                <a:schemeClr val="accent4"/>
              </a:buClr>
              <a:buFont typeface="Wingdings 2"/>
              <a:buChar char=""/>
              <a:defRPr/>
            </a:pPr>
            <a:r>
              <a:rPr lang="en-US" sz="2000" b="1" smtClean="0"/>
              <a:t>A waveform and a segment</a:t>
            </a:r>
          </a:p>
          <a:p>
            <a:pPr marL="274320" indent="-274320">
              <a:buFont typeface="Wingdings 2"/>
              <a:buChar char=""/>
              <a:defRPr/>
            </a:pPr>
            <a:r>
              <a:rPr lang="en-US" b="1" smtClean="0"/>
              <a:t>COMPLEX</a:t>
            </a:r>
          </a:p>
          <a:p>
            <a:pPr marL="521208" lvl="1">
              <a:buClr>
                <a:schemeClr val="accent4"/>
              </a:buClr>
              <a:buFont typeface="Wingdings 2"/>
              <a:buChar char=""/>
              <a:defRPr/>
            </a:pPr>
            <a:r>
              <a:rPr lang="en-US" sz="2000" smtClean="0"/>
              <a:t>Consists of several waveforms</a:t>
            </a:r>
            <a:r>
              <a:rPr lang="en-US" smtClean="0"/>
              <a:t> </a:t>
            </a:r>
          </a:p>
          <a:p>
            <a:pPr marL="521208" lvl="1">
              <a:buClr>
                <a:schemeClr val="accent4"/>
              </a:buClr>
              <a:buFont typeface="Wingdings 2"/>
              <a:buChar char=""/>
              <a:defRPr/>
            </a:pPr>
            <a:endParaRPr lang="en-US" dirty="0">
              <a:solidFill>
                <a:schemeClr val="tx1">
                  <a:tint val="85000"/>
                </a:schemeClr>
              </a:solidFill>
            </a:endParaRPr>
          </a:p>
        </p:txBody>
      </p:sp>
    </p:spTree>
    <p:extLst>
      <p:ext uri="{BB962C8B-B14F-4D97-AF65-F5344CB8AC3E}">
        <p14:creationId xmlns:p14="http://schemas.microsoft.com/office/powerpoint/2010/main" val="3172409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675"/>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ECG Evaluation tool</a:t>
            </a:r>
            <a:endParaRPr lang="en-US" dirty="0"/>
          </a:p>
        </p:txBody>
      </p:sp>
      <p:sp>
        <p:nvSpPr>
          <p:cNvPr id="3" name="Content Placeholder 2"/>
          <p:cNvSpPr txBox="1">
            <a:spLocks/>
          </p:cNvSpPr>
          <p:nvPr/>
        </p:nvSpPr>
        <p:spPr>
          <a:xfrm>
            <a:off x="457200" y="1609725"/>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2" pitchFamily="18" charset="2"/>
              <a:buNone/>
            </a:pPr>
            <a:r>
              <a:rPr lang="en-US" sz="1000" smtClean="0"/>
              <a:t>Student Name : _________________________________________NCA III</a:t>
            </a:r>
          </a:p>
          <a:p>
            <a:pPr>
              <a:buFont typeface="Wingdings 2" pitchFamily="18" charset="2"/>
              <a:buNone/>
            </a:pPr>
            <a:r>
              <a:rPr lang="en-US" sz="1000" smtClean="0"/>
              <a:t> </a:t>
            </a:r>
          </a:p>
          <a:p>
            <a:pPr>
              <a:buFont typeface="Wingdings 2" pitchFamily="18" charset="2"/>
              <a:buNone/>
            </a:pPr>
            <a:r>
              <a:rPr lang="en-US" sz="1000" smtClean="0"/>
              <a:t> </a:t>
            </a:r>
          </a:p>
          <a:p>
            <a:pPr>
              <a:buFont typeface="Wingdings 2" pitchFamily="18" charset="2"/>
              <a:buNone/>
            </a:pPr>
            <a:r>
              <a:rPr lang="en-US" sz="1000" smtClean="0"/>
              <a:t>Glue rhythm strip here</a:t>
            </a:r>
          </a:p>
          <a:p>
            <a:pPr>
              <a:buFont typeface="Wingdings 2" pitchFamily="18" charset="2"/>
              <a:buNone/>
            </a:pPr>
            <a:r>
              <a:rPr lang="en-US" sz="1000" smtClean="0"/>
              <a:t> </a:t>
            </a:r>
          </a:p>
          <a:p>
            <a:pPr>
              <a:buFont typeface="Wingdings 2" pitchFamily="18" charset="2"/>
              <a:buNone/>
            </a:pPr>
            <a:r>
              <a:rPr lang="en-US" sz="1000" smtClean="0"/>
              <a:t> </a:t>
            </a:r>
          </a:p>
          <a:p>
            <a:pPr>
              <a:buFont typeface="Wingdings 2" pitchFamily="18" charset="2"/>
              <a:buNone/>
            </a:pPr>
            <a:r>
              <a:rPr lang="en-US" sz="1000" smtClean="0"/>
              <a:t> </a:t>
            </a:r>
          </a:p>
          <a:p>
            <a:pPr>
              <a:buFont typeface="Wingdings 2" pitchFamily="18" charset="2"/>
              <a:buNone/>
            </a:pPr>
            <a:r>
              <a:rPr lang="en-US" sz="1000" b="1" i="1" u="sng" smtClean="0"/>
              <a:t>Rhythm Interpretation:</a:t>
            </a:r>
            <a:r>
              <a:rPr lang="en-US" sz="1000" smtClean="0"/>
              <a:t>	HR___________________________________ </a:t>
            </a:r>
          </a:p>
          <a:p>
            <a:pPr>
              <a:buFont typeface="Wingdings 2" pitchFamily="18" charset="2"/>
              <a:buNone/>
            </a:pPr>
            <a:r>
              <a:rPr lang="en-US" sz="1000" smtClean="0"/>
              <a:t>	PR interval ____________ QRS _______________ QT _________________</a:t>
            </a:r>
          </a:p>
          <a:p>
            <a:pPr>
              <a:buFont typeface="Wingdings 2" pitchFamily="18" charset="2"/>
              <a:buNone/>
            </a:pPr>
            <a:r>
              <a:rPr lang="en-US" sz="1000" smtClean="0"/>
              <a:t>	Rhythm identification ____________________________________________</a:t>
            </a:r>
          </a:p>
          <a:p>
            <a:pPr>
              <a:buFont typeface="Wingdings 2" pitchFamily="18" charset="2"/>
              <a:buNone/>
            </a:pPr>
            <a:r>
              <a:rPr lang="en-US" sz="1000" smtClean="0"/>
              <a:t>                                        ____________________________________________________________________</a:t>
            </a:r>
          </a:p>
          <a:p>
            <a:pPr>
              <a:buFont typeface="Wingdings 2" pitchFamily="18" charset="2"/>
              <a:buNone/>
            </a:pPr>
            <a:r>
              <a:rPr lang="en-US" sz="1000" b="1" i="1" u="sng" smtClean="0"/>
              <a:t>Patient History:</a:t>
            </a:r>
            <a:endParaRPr lang="en-US" sz="1000" smtClean="0"/>
          </a:p>
          <a:p>
            <a:pPr>
              <a:buFont typeface="Wingdings 2" pitchFamily="18" charset="2"/>
              <a:buNone/>
            </a:pPr>
            <a:r>
              <a:rPr lang="en-US" sz="1000" smtClean="0"/>
              <a:t>	Age – ___________</a:t>
            </a:r>
          </a:p>
          <a:p>
            <a:pPr>
              <a:buFont typeface="Wingdings 2" pitchFamily="18" charset="2"/>
              <a:buNone/>
            </a:pPr>
            <a:r>
              <a:rPr lang="en-US" sz="1000" smtClean="0"/>
              <a:t>	Admitting Diagnosis- _______________________________________________</a:t>
            </a:r>
          </a:p>
          <a:p>
            <a:pPr>
              <a:buFont typeface="Wingdings 2" pitchFamily="18" charset="2"/>
              <a:buNone/>
            </a:pPr>
            <a:r>
              <a:rPr lang="en-US" sz="1000" b="1" i="1" u="sng" smtClean="0"/>
              <a:t>Rhythm Evaluation:</a:t>
            </a:r>
            <a:r>
              <a:rPr lang="en-US" sz="1000" smtClean="0"/>
              <a:t> (state possible contributing factors associated with this rhythm and list medications with dosages that may be used to treat this rhythm)</a:t>
            </a:r>
          </a:p>
          <a:p>
            <a:pPr>
              <a:buFont typeface="Wingdings 2" pitchFamily="18" charset="2"/>
              <a:buNone/>
            </a:pPr>
            <a:r>
              <a:rPr lang="en-US" sz="1000" smtClean="0"/>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000"/>
          </a:p>
        </p:txBody>
      </p:sp>
    </p:spTree>
    <p:extLst>
      <p:ext uri="{BB962C8B-B14F-4D97-AF65-F5344CB8AC3E}">
        <p14:creationId xmlns:p14="http://schemas.microsoft.com/office/powerpoint/2010/main" val="2224573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pic>
        <p:nvPicPr>
          <p:cNvPr id="4" name="Content Placeholder 3" descr="ekg intervals.jpg"/>
          <p:cNvPicPr>
            <a:picLocks noChangeAspect="1"/>
          </p:cNvPicPr>
          <p:nvPr/>
        </p:nvPicPr>
        <p:blipFill>
          <a:blip r:embed="rId2"/>
          <a:srcRect/>
          <a:stretch>
            <a:fillRect/>
          </a:stretch>
        </p:blipFill>
        <p:spPr>
          <a:xfrm>
            <a:off x="609600" y="1676400"/>
            <a:ext cx="8305800" cy="5113562"/>
          </a:xfrm>
          <a:prstGeom prst="rect">
            <a:avLst/>
          </a:prstGeom>
        </p:spPr>
      </p:pic>
      <p:sp>
        <p:nvSpPr>
          <p:cNvPr id="5" name="Title 1"/>
          <p:cNvSpPr>
            <a:spLocks noGrp="1"/>
          </p:cNvSpPr>
          <p:nvPr>
            <p:ph type="title"/>
          </p:nvPr>
        </p:nvSpPr>
        <p:spPr/>
        <p:txBody>
          <a:bodyPr/>
          <a:lstStyle/>
          <a:p>
            <a:pPr algn="ctr">
              <a:defRPr/>
            </a:pPr>
            <a:r>
              <a:rPr lang="en-US" dirty="0" smtClean="0"/>
              <a:t>ECG complete waveform</a:t>
            </a:r>
            <a:endParaRPr lang="en-US" dirty="0"/>
          </a:p>
        </p:txBody>
      </p:sp>
    </p:spTree>
    <p:extLst>
      <p:ext uri="{BB962C8B-B14F-4D97-AF65-F5344CB8AC3E}">
        <p14:creationId xmlns:p14="http://schemas.microsoft.com/office/powerpoint/2010/main" val="276030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G_Paper_measurements.png"/>
          <p:cNvPicPr>
            <a:picLocks noChangeAspect="1"/>
          </p:cNvPicPr>
          <p:nvPr/>
        </p:nvPicPr>
        <p:blipFill>
          <a:blip r:embed="rId2"/>
          <a:srcRect/>
          <a:stretch>
            <a:fillRect/>
          </a:stretch>
        </p:blipFill>
        <p:spPr bwMode="auto">
          <a:xfrm>
            <a:off x="1600200" y="2438399"/>
            <a:ext cx="6477000" cy="4258849"/>
          </a:xfrm>
          <a:prstGeom prst="rect">
            <a:avLst/>
          </a:prstGeom>
          <a:noFill/>
          <a:ln w="9525">
            <a:noFill/>
            <a:miter lim="800000"/>
            <a:headEnd/>
            <a:tailEnd/>
          </a:ln>
        </p:spPr>
      </p:pic>
      <p:sp>
        <p:nvSpPr>
          <p:cNvPr id="5" name="Content Placeholder 2"/>
          <p:cNvSpPr>
            <a:spLocks noGrp="1"/>
          </p:cNvSpPr>
          <p:nvPr>
            <p:ph idx="1"/>
          </p:nvPr>
        </p:nvSpPr>
        <p:spPr>
          <a:xfrm>
            <a:off x="533400" y="1066800"/>
            <a:ext cx="7239000" cy="1666875"/>
          </a:xfrm>
        </p:spPr>
        <p:txBody>
          <a:bodyPr>
            <a:normAutofit fontScale="92500" lnSpcReduction="20000"/>
          </a:bodyPr>
          <a:lstStyle/>
          <a:p>
            <a:r>
              <a:rPr lang="en-US" dirty="0" smtClean="0"/>
              <a:t>The standard </a:t>
            </a:r>
            <a:r>
              <a:rPr lang="en-US" dirty="0" smtClean="0"/>
              <a:t>paper speed </a:t>
            </a:r>
            <a:r>
              <a:rPr lang="en-US" dirty="0" smtClean="0"/>
              <a:t>is 25 mm/s. Hence one small square on the ECG is equivalent to 0.04 s; one large square is 0.20 s</a:t>
            </a:r>
          </a:p>
          <a:p>
            <a:pPr>
              <a:buFont typeface="Wingdings 2" pitchFamily="18" charset="2"/>
              <a:buNone/>
            </a:pPr>
            <a:endParaRPr lang="en-US" dirty="0" smtClean="0"/>
          </a:p>
        </p:txBody>
      </p:sp>
      <p:sp>
        <p:nvSpPr>
          <p:cNvPr id="6" name="Title 1"/>
          <p:cNvSpPr>
            <a:spLocks noGrp="1"/>
          </p:cNvSpPr>
          <p:nvPr>
            <p:ph type="title"/>
          </p:nvPr>
        </p:nvSpPr>
        <p:spPr>
          <a:xfrm>
            <a:off x="457200" y="152400"/>
            <a:ext cx="8229600" cy="808038"/>
          </a:xfrm>
        </p:spPr>
        <p:txBody>
          <a:bodyPr/>
          <a:lstStyle/>
          <a:p>
            <a:pPr>
              <a:defRPr/>
            </a:pPr>
            <a:r>
              <a:rPr lang="en-US" dirty="0" smtClean="0"/>
              <a:t>ECG paper measures</a:t>
            </a:r>
            <a:endParaRPr lang="en-US" dirty="0"/>
          </a:p>
        </p:txBody>
      </p:sp>
    </p:spTree>
    <p:extLst>
      <p:ext uri="{BB962C8B-B14F-4D97-AF65-F5344CB8AC3E}">
        <p14:creationId xmlns:p14="http://schemas.microsoft.com/office/powerpoint/2010/main" val="160525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pPr eaLnBrk="1" hangingPunct="1"/>
            <a:r>
              <a:rPr lang="en-US" sz="1800" dirty="0" smtClean="0"/>
              <a:t>What is the rate?</a:t>
            </a:r>
          </a:p>
          <a:p>
            <a:pPr eaLnBrk="1" hangingPunct="1"/>
            <a:r>
              <a:rPr lang="en-US" sz="1800" dirty="0" smtClean="0"/>
              <a:t>Is the rhythm regular or irregular?</a:t>
            </a:r>
          </a:p>
          <a:p>
            <a:pPr eaLnBrk="1" hangingPunct="1"/>
            <a:r>
              <a:rPr lang="en-US" sz="1800" dirty="0" smtClean="0"/>
              <a:t>Is there one P wave before each QRS?</a:t>
            </a:r>
          </a:p>
          <a:p>
            <a:pPr eaLnBrk="1" hangingPunct="1"/>
            <a:r>
              <a:rPr lang="en-US" sz="1800" dirty="0" smtClean="0"/>
              <a:t>Is the PR interval within normal limits?</a:t>
            </a:r>
          </a:p>
          <a:p>
            <a:pPr eaLnBrk="1" hangingPunct="1"/>
            <a:r>
              <a:rPr lang="en-US" sz="1800" dirty="0" smtClean="0"/>
              <a:t>Is the QRS narrow or wide?</a:t>
            </a:r>
          </a:p>
          <a:p>
            <a:pPr eaLnBrk="1" hangingPunct="1"/>
            <a:endParaRPr lang="en-US" sz="1800" dirty="0" smtClean="0"/>
          </a:p>
          <a:p>
            <a:pPr algn="ctr" eaLnBrk="1" hangingPunct="1"/>
            <a:r>
              <a:rPr lang="en-US" sz="1800" b="1" i="1" dirty="0" smtClean="0"/>
              <a:t>Identify the rhythm!!</a:t>
            </a:r>
          </a:p>
          <a:p>
            <a:pPr algn="ctr" eaLnBrk="1" hangingPunct="1"/>
            <a:endParaRPr lang="en-US" sz="1800" b="1" i="1" dirty="0" smtClean="0"/>
          </a:p>
          <a:p>
            <a:pPr algn="ctr" eaLnBrk="1" hangingPunct="1"/>
            <a:endParaRPr lang="en-US" sz="1800" b="1" i="1" dirty="0" smtClean="0"/>
          </a:p>
        </p:txBody>
      </p:sp>
      <p:pic>
        <p:nvPicPr>
          <p:cNvPr id="5" name="Picture 3" descr="rhythm strip.jpg"/>
          <p:cNvPicPr>
            <a:picLocks noChangeAspect="1"/>
          </p:cNvPicPr>
          <p:nvPr/>
        </p:nvPicPr>
        <p:blipFill>
          <a:blip r:embed="rId2"/>
          <a:srcRect/>
          <a:stretch>
            <a:fillRect/>
          </a:stretch>
        </p:blipFill>
        <p:spPr bwMode="auto">
          <a:xfrm>
            <a:off x="762000" y="3937220"/>
            <a:ext cx="7543800" cy="2722344"/>
          </a:xfrm>
          <a:prstGeom prst="rect">
            <a:avLst/>
          </a:prstGeom>
          <a:noFill/>
          <a:ln w="9525">
            <a:noFill/>
            <a:miter lim="800000"/>
            <a:headEnd/>
            <a:tailEnd/>
          </a:ln>
        </p:spPr>
      </p:pic>
      <p:sp>
        <p:nvSpPr>
          <p:cNvPr id="6" name="Title 1"/>
          <p:cNvSpPr>
            <a:spLocks noGrp="1"/>
          </p:cNvSpPr>
          <p:nvPr>
            <p:ph type="title"/>
          </p:nvPr>
        </p:nvSpPr>
        <p:spPr/>
        <p:txBody>
          <a:bodyPr/>
          <a:lstStyle/>
          <a:p>
            <a:pPr eaLnBrk="1" hangingPunct="1">
              <a:defRPr/>
            </a:pPr>
            <a:r>
              <a:rPr lang="en-US" dirty="0" smtClean="0"/>
              <a:t>Analyzing a rhythm strip</a:t>
            </a:r>
            <a:endParaRPr lang="en-US" dirty="0"/>
          </a:p>
        </p:txBody>
      </p:sp>
    </p:spTree>
    <p:extLst>
      <p:ext uri="{BB962C8B-B14F-4D97-AF65-F5344CB8AC3E}">
        <p14:creationId xmlns:p14="http://schemas.microsoft.com/office/powerpoint/2010/main" val="1117066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fontAlgn="auto" hangingPunct="1">
              <a:spcAft>
                <a:spcPts val="0"/>
              </a:spcAft>
              <a:defRPr/>
            </a:pPr>
            <a:r>
              <a:rPr lang="en-US" dirty="0" smtClean="0"/>
              <a:t>Heart Rate measurement</a:t>
            </a:r>
            <a:endParaRPr lang="en-US" dirty="0"/>
          </a:p>
        </p:txBody>
      </p:sp>
      <p:sp>
        <p:nvSpPr>
          <p:cNvPr id="5" name="Content Placeholder 2"/>
          <p:cNvSpPr>
            <a:spLocks noGrp="1"/>
          </p:cNvSpPr>
          <p:nvPr>
            <p:ph idx="1"/>
          </p:nvPr>
        </p:nvSpPr>
        <p:spPr/>
        <p:txBody>
          <a:bodyPr/>
          <a:lstStyle/>
          <a:p>
            <a:pPr eaLnBrk="1" hangingPunct="1"/>
            <a:r>
              <a:rPr lang="en-US" sz="1600" dirty="0" smtClean="0"/>
              <a:t>Six-Second Method</a:t>
            </a:r>
          </a:p>
          <a:p>
            <a:pPr lvl="1" indent="-273050" eaLnBrk="1" hangingPunct="1">
              <a:buFont typeface="Wingdings 2" pitchFamily="18" charset="2"/>
              <a:buChar char=""/>
            </a:pPr>
            <a:r>
              <a:rPr lang="en-US" sz="1600" dirty="0" smtClean="0"/>
              <a:t>Count the number of complete QRS complexes within six seconds and multiply by 10. (hint 30 large boxes represent 6 seconds). Simplest, quickest, most commonly used method.</a:t>
            </a:r>
          </a:p>
          <a:p>
            <a:pPr eaLnBrk="1" hangingPunct="1"/>
            <a:r>
              <a:rPr lang="en-US" sz="1600" dirty="0" smtClean="0"/>
              <a:t>R-R Method #1</a:t>
            </a:r>
          </a:p>
          <a:p>
            <a:pPr lvl="1" indent="-273050" eaLnBrk="1" hangingPunct="1">
              <a:buFont typeface="Wingdings 2" pitchFamily="18" charset="2"/>
              <a:buChar char=""/>
            </a:pPr>
            <a:r>
              <a:rPr lang="en-US" sz="1600" dirty="0" smtClean="0"/>
              <a:t>The quickest way to calculate the heart rate is to count the number of large squares between QRS complexes and divide into 300, e.g. if there are three large squares, the heart rate is 100 beats/min.</a:t>
            </a:r>
          </a:p>
          <a:p>
            <a:pPr eaLnBrk="1" hangingPunct="1"/>
            <a:r>
              <a:rPr lang="en-US" sz="1600" dirty="0" smtClean="0"/>
              <a:t>R-R Method # 2</a:t>
            </a:r>
          </a:p>
          <a:p>
            <a:pPr lvl="1" indent="-273050" eaLnBrk="1" hangingPunct="1">
              <a:buFont typeface="Wingdings 2" pitchFamily="18" charset="2"/>
              <a:buChar char=""/>
            </a:pPr>
            <a:r>
              <a:rPr lang="en-US" sz="1600" dirty="0" smtClean="0"/>
              <a:t> Count the number of small squares between two consecutive r waves and divide by 1500.</a:t>
            </a:r>
          </a:p>
          <a:p>
            <a:pPr eaLnBrk="1" hangingPunct="1"/>
            <a:endParaRPr lang="en-US" dirty="0" smtClean="0"/>
          </a:p>
        </p:txBody>
      </p:sp>
      <p:pic>
        <p:nvPicPr>
          <p:cNvPr id="6" name="Picture 3" descr="ecg paper.png"/>
          <p:cNvPicPr>
            <a:picLocks noChangeAspect="1"/>
          </p:cNvPicPr>
          <p:nvPr/>
        </p:nvPicPr>
        <p:blipFill>
          <a:blip r:embed="rId2"/>
          <a:srcRect/>
          <a:stretch>
            <a:fillRect/>
          </a:stretch>
        </p:blipFill>
        <p:spPr bwMode="auto">
          <a:xfrm>
            <a:off x="657225" y="4572000"/>
            <a:ext cx="8258175" cy="2177980"/>
          </a:xfrm>
          <a:prstGeom prst="rect">
            <a:avLst/>
          </a:prstGeom>
          <a:noFill/>
          <a:ln w="9525">
            <a:noFill/>
            <a:miter lim="800000"/>
            <a:headEnd/>
            <a:tailEnd/>
          </a:ln>
        </p:spPr>
      </p:pic>
    </p:spTree>
    <p:extLst>
      <p:ext uri="{BB962C8B-B14F-4D97-AF65-F5344CB8AC3E}">
        <p14:creationId xmlns:p14="http://schemas.microsoft.com/office/powerpoint/2010/main" val="63526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20040"/>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The P wave</a:t>
            </a:r>
            <a:endParaRPr lang="en-US" dirty="0"/>
          </a:p>
        </p:txBody>
      </p:sp>
      <p:sp>
        <p:nvSpPr>
          <p:cNvPr id="5" name="Content Placeholder 2"/>
          <p:cNvSpPr txBox="1">
            <a:spLocks/>
          </p:cNvSpPr>
          <p:nvPr/>
        </p:nvSpPr>
        <p:spPr>
          <a:xfrm>
            <a:off x="457200" y="1081881"/>
            <a:ext cx="7239000" cy="4846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Normal characteristics</a:t>
            </a:r>
          </a:p>
          <a:p>
            <a:pPr lvl="2"/>
            <a:r>
              <a:rPr lang="en-US" dirty="0" smtClean="0"/>
              <a:t>Smooth and rounded</a:t>
            </a:r>
          </a:p>
          <a:p>
            <a:pPr lvl="2"/>
            <a:r>
              <a:rPr lang="en-US" dirty="0" smtClean="0"/>
              <a:t>O.5 to 2.5 mm in amplitude</a:t>
            </a:r>
          </a:p>
          <a:p>
            <a:pPr lvl="2"/>
            <a:r>
              <a:rPr lang="en-US" dirty="0" smtClean="0"/>
              <a:t>No more than 0.11 second in duration</a:t>
            </a:r>
            <a:endParaRPr lang="en-US" dirty="0"/>
          </a:p>
        </p:txBody>
      </p:sp>
      <p:pic>
        <p:nvPicPr>
          <p:cNvPr id="6" name="Picture 3" descr="ecg segments.png"/>
          <p:cNvPicPr>
            <a:picLocks noChangeAspect="1"/>
          </p:cNvPicPr>
          <p:nvPr/>
        </p:nvPicPr>
        <p:blipFill>
          <a:blip r:embed="rId2"/>
          <a:srcRect/>
          <a:stretch>
            <a:fillRect/>
          </a:stretch>
        </p:blipFill>
        <p:spPr bwMode="auto">
          <a:xfrm>
            <a:off x="631902" y="2963119"/>
            <a:ext cx="7064298" cy="3666281"/>
          </a:xfrm>
          <a:prstGeom prst="rect">
            <a:avLst/>
          </a:prstGeom>
          <a:noFill/>
          <a:ln w="9525">
            <a:noFill/>
            <a:miter lim="800000"/>
            <a:headEnd/>
            <a:tailEnd/>
          </a:ln>
        </p:spPr>
      </p:pic>
    </p:spTree>
    <p:extLst>
      <p:ext uri="{BB962C8B-B14F-4D97-AF65-F5344CB8AC3E}">
        <p14:creationId xmlns:p14="http://schemas.microsoft.com/office/powerpoint/2010/main" val="169679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1358</Words>
  <Application>Microsoft Office PowerPoint</Application>
  <PresentationFormat>On-screen Show (4:3)</PresentationFormat>
  <Paragraphs>225</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ECG complete waveform</vt:lpstr>
      <vt:lpstr>ECG paper measures</vt:lpstr>
      <vt:lpstr>Analyzing a rhythm strip</vt:lpstr>
      <vt:lpstr>Heart Rate measurement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5</cp:revision>
  <dcterms:created xsi:type="dcterms:W3CDTF">2013-01-29T04:49:36Z</dcterms:created>
  <dcterms:modified xsi:type="dcterms:W3CDTF">2013-01-29T05:36:38Z</dcterms:modified>
</cp:coreProperties>
</file>