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64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entury Schoolbook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14" autoAdjust="0"/>
    <p:restoredTop sz="94660"/>
  </p:normalViewPr>
  <p:slideViewPr>
    <p:cSldViewPr>
      <p:cViewPr varScale="1">
        <p:scale>
          <a:sx n="61" d="100"/>
          <a:sy n="61" d="100"/>
        </p:scale>
        <p:origin x="-144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Rectangle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Oval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2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4BC9AE-AAF8-4DAF-92B4-7C6A93B08F06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3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4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7719C84C-2392-45B8-B703-99479C18CF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DF61CB-EEC7-4688-8ACD-5752FA21EE0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4C888C-AF79-4297-8D78-D49B643757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CF821-6CB3-48E3-8161-E8A81DAC6BE1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D42032-AF22-47A8-AA13-0F6806625E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F7AC2A9-BBC5-47D2-AC8B-034F1A78564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5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4608F60D-FB6C-4121-9668-4F2A3B7133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6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3" name="Rectangle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Oval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Oval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Oval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Oval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E5E438A-B169-46D9-9914-7A7443859007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21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0E75069D-89FE-415A-8C47-AD1176EC3F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D179151-9F56-46D3-8020-2FC9231E7924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6ADCD2-6791-4135-B969-D859835CCA1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0237C8-A8F3-4ABE-9094-FD296329159D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F0E250-15EB-495F-8CAC-C71E4B15143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67B3E410-55C2-43A6-A219-FA28671B605A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4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2608083-E8DE-4220-936B-0A20306773A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5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3B6929-638A-4CFF-97B7-2CB4B2CB6193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E6C6F4-2474-4345-BF77-741289F713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6" name="Straight Connector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Straight Connector 1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" name="Straight Connector 2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Date Placeholder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0801139A-9CB8-40FB-8D67-4A8FFF5FD59F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7A13C09-DF11-4672-A5AD-C31C926351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6" name="Oval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Straight Connector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9" name="Straight Connector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11" name="Straight Connector 23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2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A121C35-0BB8-4A06-BEF6-EDF7CF0BB829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13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5749BD1D-2122-406D-96F4-F35D4DD8CE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4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fld id="{BC66FB2A-0601-4B6C-9495-25C7A060BE12}" type="datetimeFigureOut">
              <a:rPr lang="en-US"/>
              <a:pPr>
                <a:defRPr/>
              </a:pPr>
              <a:t>3/26/2013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32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1034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 smtClean="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706DAF12-7E0F-4248-82CD-EAE5810A2E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79" r:id="rId4"/>
    <p:sldLayoutId id="2147483780" r:id="rId5"/>
    <p:sldLayoutId id="2147483787" r:id="rId6"/>
    <p:sldLayoutId id="2147483781" r:id="rId7"/>
    <p:sldLayoutId id="2147483788" r:id="rId8"/>
    <p:sldLayoutId id="2147483789" r:id="rId9"/>
    <p:sldLayoutId id="2147483782" r:id="rId10"/>
    <p:sldLayoutId id="21474837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6FB833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C0E5A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F3AABE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ncsbn.org/Final_Sys_Review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2286000" y="3962400"/>
            <a:ext cx="6172200" cy="1676400"/>
          </a:xfrm>
        </p:spPr>
        <p:txBody>
          <a:bodyPr/>
          <a:lstStyle/>
          <a:p>
            <a:r>
              <a:rPr lang="en-US" sz="2600" dirty="0" err="1" smtClean="0">
                <a:solidFill>
                  <a:schemeClr val="tx1"/>
                </a:solidFill>
              </a:rPr>
              <a:t>Thornlow</a:t>
            </a:r>
            <a:r>
              <a:rPr lang="en-US" sz="2600" dirty="0" smtClean="0">
                <a:solidFill>
                  <a:schemeClr val="tx1"/>
                </a:solidFill>
              </a:rPr>
              <a:t>, D. (2009).  </a:t>
            </a:r>
            <a:r>
              <a:rPr lang="en-US" sz="2600" smtClean="0">
                <a:solidFill>
                  <a:schemeClr val="tx1"/>
                </a:solidFill>
              </a:rPr>
              <a:t>Increased </a:t>
            </a:r>
            <a:r>
              <a:rPr lang="en-US" sz="2600" smtClean="0">
                <a:solidFill>
                  <a:schemeClr val="tx1"/>
                </a:solidFill>
              </a:rPr>
              <a:t>risk </a:t>
            </a:r>
            <a:r>
              <a:rPr lang="en-US" sz="2600" smtClean="0">
                <a:solidFill>
                  <a:schemeClr val="tx1"/>
                </a:solidFill>
              </a:rPr>
              <a:t>for </a:t>
            </a:r>
            <a:r>
              <a:rPr lang="en-US" sz="2600" smtClean="0">
                <a:solidFill>
                  <a:schemeClr val="tx1"/>
                </a:solidFill>
              </a:rPr>
              <a:t>patient safety incidents </a:t>
            </a:r>
            <a:r>
              <a:rPr lang="en-US" sz="2600" smtClean="0">
                <a:solidFill>
                  <a:schemeClr val="tx1"/>
                </a:solidFill>
              </a:rPr>
              <a:t>in </a:t>
            </a:r>
            <a:r>
              <a:rPr lang="en-US" sz="2600" smtClean="0">
                <a:solidFill>
                  <a:schemeClr val="tx1"/>
                </a:solidFill>
              </a:rPr>
              <a:t>hospitalized older adults</a:t>
            </a:r>
            <a:r>
              <a:rPr lang="en-US" sz="2600" dirty="0" smtClean="0">
                <a:solidFill>
                  <a:schemeClr val="tx1"/>
                </a:solidFill>
              </a:rPr>
              <a:t>.  </a:t>
            </a:r>
            <a:r>
              <a:rPr lang="en-US" sz="2600" i="1" dirty="0" smtClean="0">
                <a:solidFill>
                  <a:schemeClr val="tx1"/>
                </a:solidFill>
              </a:rPr>
              <a:t>MEDSURG Nursing, 18</a:t>
            </a:r>
            <a:r>
              <a:rPr lang="en-US" sz="2600" dirty="0" smtClean="0">
                <a:solidFill>
                  <a:schemeClr val="tx1"/>
                </a:solidFill>
              </a:rPr>
              <a:t>(5), 287-291.</a:t>
            </a:r>
            <a:endParaRPr lang="en-US" sz="2600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Introduction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Patient safety is key in the recovery of a hospitalized older adult. Suffering an adverse event while in the hospital can lead to a poor prognosis.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5100" dirty="0" smtClean="0"/>
              <a:t>For patients 65 and older,11 of 13 patient safety indicators lead to a risk for an adverse event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Complications of anesthesia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Decubitus ulcers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Failure to rescue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Iatrogenic pneumothorax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hip fracture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 operative hemorrhage/hematoma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physiologic and metabolic derangement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respiratory failure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PE/DVT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sepsis</a:t>
            </a:r>
          </a:p>
          <a:p>
            <a:pPr marL="1109663" lvl="1" indent="-742950" eaLnBrk="1" fontAlgn="auto" hangingPunct="1"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4300" dirty="0" smtClean="0"/>
              <a:t>Postoperative wound dehiscence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>
                <a:solidFill>
                  <a:schemeClr val="tx1"/>
                </a:solidFill>
              </a:rPr>
              <a:t>D</a:t>
            </a:r>
            <a:r>
              <a:rPr lang="en-US" sz="8000" dirty="0" smtClean="0">
                <a:solidFill>
                  <a:schemeClr val="tx1"/>
                </a:solidFill>
              </a:rPr>
              <a:t>efinition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925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000" dirty="0" smtClean="0"/>
              <a:t>Safety- the </a:t>
            </a:r>
            <a:r>
              <a:rPr lang="en-US" sz="4000" dirty="0"/>
              <a:t>condition of being safe from undergoing or causing hurt, injury, or </a:t>
            </a:r>
            <a:r>
              <a:rPr lang="en-US" sz="4000" dirty="0" smtClean="0"/>
              <a:t>loss and/or to protect against failure, breakage, or accident.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4000" dirty="0" smtClean="0"/>
          </a:p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000" dirty="0" smtClean="0"/>
              <a:t> </a:t>
            </a:r>
            <a:r>
              <a:rPr lang="en-US" sz="1600" i="1" dirty="0" smtClean="0"/>
              <a:t>Merriam-Webster</a:t>
            </a:r>
            <a:r>
              <a:rPr lang="en-US" sz="1600" dirty="0"/>
              <a:t>. (2013). Retrieved from http://www.merriam-webster.com/dictionary/safety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685800" y="23622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5800" y="2819400"/>
            <a:ext cx="7086600" cy="381000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2514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85800" y="2133600"/>
            <a:ext cx="7086600" cy="369332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600" dirty="0" smtClean="0">
                <a:solidFill>
                  <a:schemeClr val="tx1"/>
                </a:solidFill>
              </a:rPr>
              <a:t>Level Of Evidence</a:t>
            </a:r>
            <a:endParaRPr lang="en-US" sz="66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40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Level 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Randomized controlled trial, systematic review or meta-analysis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 smtClean="0"/>
              <a:t> Level 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Other studies, such as quasi-experimental, correlational, 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 smtClean="0"/>
              <a:t>        </a:t>
            </a:r>
            <a:r>
              <a:rPr lang="en-US" sz="4400" dirty="0"/>
              <a:t>descriptive, survey, evaluation , and qualitative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III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opinions or consensus statements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IV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Case reports and low-level case-control and cohort studies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4400" dirty="0"/>
              <a:t> Level V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4400" dirty="0"/>
              <a:t>        Expert opinion or consensus based on experience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n-US" sz="12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n-US" sz="2000" dirty="0" smtClean="0"/>
              <a:t>National Council of State Boards of Nursing. (April 2006).  Systematic review of studies of nursing education outcomes:  An evolving review.  Retrieved March 1, 2009 from </a:t>
            </a:r>
            <a:r>
              <a:rPr lang="en-US" sz="2000" u="sng" dirty="0" smtClean="0">
                <a:solidFill>
                  <a:srgbClr val="00B0F0"/>
                </a:solidFill>
              </a:rPr>
              <a:t>ww</a:t>
            </a:r>
            <a:r>
              <a:rPr lang="en-US" sz="2000" u="sng" dirty="0" smtClean="0">
                <a:solidFill>
                  <a:srgbClr val="00B0F0"/>
                </a:solidFill>
                <a:hlinkClick r:id="rId2"/>
              </a:rPr>
              <a:t>w.</a:t>
            </a:r>
            <a:r>
              <a:rPr lang="en-US" sz="2000" dirty="0" smtClean="0">
                <a:solidFill>
                  <a:srgbClr val="00B0F0"/>
                </a:solidFill>
                <a:hlinkClick r:id="rId2"/>
              </a:rPr>
              <a:t>ncsbn.org/Final_Sys_Review</a:t>
            </a:r>
            <a:r>
              <a:rPr lang="en-US" sz="2000" dirty="0" smtClean="0">
                <a:solidFill>
                  <a:srgbClr val="00B0F0"/>
                </a:solidFill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8000" dirty="0" smtClean="0">
                <a:solidFill>
                  <a:schemeClr val="tx1"/>
                </a:solidFill>
              </a:rPr>
              <a:t>Effective</a:t>
            </a:r>
            <a:endParaRPr lang="en-US" sz="8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Obtain a baseline including vital signs, labs, and full head to toe assessments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Understand the complexity of geriatric patients and know the 11 indicators and their adverse effects so that interventions to prevent them can be implemented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2800" dirty="0" smtClean="0"/>
              <a:t>Perform integrated assessments, along with an ongoing review of care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Effective 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Acute Care for Elderly(ACE) unit: may minimize adverse events related to procedures and medications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Bedside nurses for one-on-one around the clock care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28600"/>
            <a:ext cx="7467600" cy="114300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Not Effective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3600" dirty="0" smtClean="0"/>
              <a:t>Implementing one safety related nursing intervention on it’s own is not enough to eliminate the risk for preventable nursing sensitive measures such as falls and pressure ulcers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3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6000" dirty="0" smtClean="0">
                <a:solidFill>
                  <a:schemeClr val="tx1"/>
                </a:solidFill>
              </a:rPr>
              <a:t>Possibly Harmful</a:t>
            </a:r>
            <a:endParaRPr lang="en-US" sz="6000" dirty="0">
              <a:solidFill>
                <a:schemeClr val="tx1"/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r>
              <a:rPr lang="en-US" sz="3600" smtClean="0"/>
              <a:t>No applicable published research was found in this category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7200" dirty="0" smtClean="0">
                <a:solidFill>
                  <a:schemeClr val="tx1"/>
                </a:solidFill>
              </a:rPr>
              <a:t>Summary</a:t>
            </a:r>
            <a:endParaRPr lang="en-US" sz="72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625"/>
          </a:xfrm>
        </p:spPr>
        <p:txBody>
          <a:bodyPr>
            <a:normAutofit fontScale="25000" lnSpcReduction="20000"/>
          </a:bodyPr>
          <a:lstStyle/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Hospitalized patients age 65 and older experienced significantly higher rates of patient safety incidents than patients 18-64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centers for Medicare and Medicaid services no longer reimburse hospitals for the cost of patient falls and decubitus ulcers that occur in their facilities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length of stay is almost twice as long for patients who develop a pressure ulcer as for patients who were at risk but did not develop a pressure ulcer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cost of managing a single full thickness pressure ulcer is as high as $70,000 with the total cost for treatment in the United States estimated at $11 billion per year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r>
              <a:rPr lang="en-US" sz="9200" dirty="0" smtClean="0"/>
              <a:t>The estimated annual cost of fall injuries for older people exceeds $19 billion </a:t>
            </a:r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 smtClean="0"/>
          </a:p>
          <a:p>
            <a:pPr marL="274320" indent="-274320" eaLnBrk="1" fontAlgn="auto" hangingPunct="1">
              <a:spcAft>
                <a:spcPts val="0"/>
              </a:spcAft>
              <a:buFont typeface="Wingdings"/>
              <a:buChar char=""/>
              <a:defRPr/>
            </a:pPr>
            <a:endParaRPr lang="en-US" sz="1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etro">
    <a:dk1>
      <a:sysClr val="windowText" lastClr="000000"/>
    </a:dk1>
    <a:lt1>
      <a:sysClr val="window" lastClr="FFFFFF"/>
    </a:lt1>
    <a:dk2>
      <a:srgbClr val="4E5B6F"/>
    </a:dk2>
    <a:lt2>
      <a:srgbClr val="D6ECFF"/>
    </a:lt2>
    <a:accent1>
      <a:srgbClr val="7FD13B"/>
    </a:accent1>
    <a:accent2>
      <a:srgbClr val="EA157A"/>
    </a:accent2>
    <a:accent3>
      <a:srgbClr val="FEB80A"/>
    </a:accent3>
    <a:accent4>
      <a:srgbClr val="00ADDC"/>
    </a:accent4>
    <a:accent5>
      <a:srgbClr val="738AC8"/>
    </a:accent5>
    <a:accent6>
      <a:srgbClr val="1AB39F"/>
    </a:accent6>
    <a:hlink>
      <a:srgbClr val="EB8803"/>
    </a:hlink>
    <a:folHlink>
      <a:srgbClr val="5F7791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140</TotalTime>
  <Words>480</Words>
  <Application>Microsoft Office PowerPoint</Application>
  <PresentationFormat>On-screen Show (4:3)</PresentationFormat>
  <Paragraphs>60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PowerPoint Presentation</vt:lpstr>
      <vt:lpstr>Introduction</vt:lpstr>
      <vt:lpstr>Definition</vt:lpstr>
      <vt:lpstr>Level Of Evidence</vt:lpstr>
      <vt:lpstr>Effective</vt:lpstr>
      <vt:lpstr>Possibly Effective </vt:lpstr>
      <vt:lpstr>Not Effective</vt:lpstr>
      <vt:lpstr>Possibly Harmful</vt:lpstr>
      <vt:lpstr>Summary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Owner</dc:creator>
  <cp:lastModifiedBy>shelly</cp:lastModifiedBy>
  <cp:revision>18</cp:revision>
  <dcterms:created xsi:type="dcterms:W3CDTF">2013-03-19T22:24:36Z</dcterms:created>
  <dcterms:modified xsi:type="dcterms:W3CDTF">2013-03-26T19:17:29Z</dcterms:modified>
</cp:coreProperties>
</file>