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4" r:id="rId2"/>
    <p:sldId id="265" r:id="rId3"/>
    <p:sldId id="266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60"/>
  </p:normalViewPr>
  <p:slideViewPr>
    <p:cSldViewPr>
      <p:cViewPr varScale="1">
        <p:scale>
          <a:sx n="70" d="100"/>
          <a:sy n="70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BC9AE-AAF8-4DAF-92B4-7C6A93B08F06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19C84C-2392-45B8-B703-99479C18CF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F61CB-EEC7-4688-8ACD-5752FA21EE03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C888C-AF79-4297-8D78-D49B64375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CF821-6CB3-48E3-8161-E8A81DAC6BE1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42032-AF22-47A8-AA13-0F6806625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F7AC2A9-BBC5-47D2-AC8B-034F1A785642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08F60D-FB6C-4121-9668-4F2A3B7133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E438A-B169-46D9-9914-7A7443859007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75069D-89FE-415A-8C47-AD1176EC3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79151-9F56-46D3-8020-2FC9231E7924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ADCD2-6791-4135-B969-D859835CC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237C8-A8F3-4ABE-9094-FD296329159D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0E250-15EB-495F-8CAC-C71E4B151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7B3E410-55C2-43A6-A219-FA28671B605A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608083-E8DE-4220-936B-0A20306773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B6929-638A-4CFF-97B7-2CB4B2CB6193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6C6F4-2474-4345-BF77-741289F71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7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traight Connector 1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2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801139A-9CB8-40FB-8D67-4A8FFF5FD59F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7A13C09-DF11-4672-A5AD-C31C92635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3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A121C35-0BB8-4A06-BEF6-EDF7CF0BB829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49BD1D-2122-406D-96F4-F35D4DD8CE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BC66FB2A-0601-4B6C-9495-25C7A060BE12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06DAF12-7E0F-4248-82CD-EAE5810A2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79" r:id="rId4"/>
    <p:sldLayoutId id="2147483780" r:id="rId5"/>
    <p:sldLayoutId id="2147483787" r:id="rId6"/>
    <p:sldLayoutId id="2147483781" r:id="rId7"/>
    <p:sldLayoutId id="2147483788" r:id="rId8"/>
    <p:sldLayoutId id="2147483789" r:id="rId9"/>
    <p:sldLayoutId id="2147483782" r:id="rId10"/>
    <p:sldLayoutId id="21474837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6FB833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C0E5A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F3AABE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sbn.org/Final_Sys_Review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0" y="3962400"/>
            <a:ext cx="6172200" cy="1676400"/>
          </a:xfrm>
        </p:spPr>
        <p:txBody>
          <a:bodyPr/>
          <a:lstStyle/>
          <a:p>
            <a:r>
              <a:rPr lang="en-US" sz="2600" dirty="0" err="1" smtClean="0">
                <a:solidFill>
                  <a:schemeClr val="tx1"/>
                </a:solidFill>
              </a:rPr>
              <a:t>Thornlow</a:t>
            </a:r>
            <a:r>
              <a:rPr lang="en-US" sz="2600" dirty="0" smtClean="0">
                <a:solidFill>
                  <a:schemeClr val="tx1"/>
                </a:solidFill>
              </a:rPr>
              <a:t>, D. (2009).  Increased Risk for Patient Safety Incidents in Hospitalized Older Adults.  </a:t>
            </a:r>
            <a:r>
              <a:rPr lang="en-US" sz="2600" i="1" dirty="0" smtClean="0">
                <a:solidFill>
                  <a:schemeClr val="tx1"/>
                </a:solidFill>
              </a:rPr>
              <a:t>MEDSURG Nursing, 18</a:t>
            </a:r>
            <a:r>
              <a:rPr lang="en-US" sz="2600" dirty="0" smtClean="0">
                <a:solidFill>
                  <a:schemeClr val="tx1"/>
                </a:solidFill>
              </a:rPr>
              <a:t>(5), 287-291.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dirty="0" smtClean="0">
                <a:solidFill>
                  <a:schemeClr val="tx1"/>
                </a:solidFill>
              </a:rPr>
              <a:t>Possibly Harmful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3600" smtClean="0"/>
              <a:t>No applicable published research was found in this category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dirty="0" smtClean="0">
                <a:solidFill>
                  <a:schemeClr val="tx1"/>
                </a:solidFill>
              </a:rPr>
              <a:t>Summary</a:t>
            </a:r>
            <a:endParaRPr lang="en-US" sz="7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2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9200" dirty="0" smtClean="0"/>
              <a:t>Hospitalized patients age 65 and older experienced significantly higher rates of patient safety incidents than patients 18-64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9200" dirty="0" smtClean="0"/>
              <a:t>The centers for Medicare and Medicaid services no longer reimburse hospitals for the cost of patient falls and </a:t>
            </a:r>
            <a:r>
              <a:rPr lang="en-US" sz="9200" dirty="0" err="1" smtClean="0"/>
              <a:t>decubitus</a:t>
            </a:r>
            <a:r>
              <a:rPr lang="en-US" sz="9200" dirty="0" smtClean="0"/>
              <a:t> ulcers that occur in their facilities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9200" dirty="0" smtClean="0"/>
              <a:t>The length of stay is almost twice as long for patients who develop a pressure ulcer as for patients who were at risk but didn’t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9200" dirty="0" smtClean="0"/>
              <a:t>The estimated cost of managing a single full thickness pressure ulcer is as high as $70,000 with the total cost for treatment in the United States estimated at $11 billion per year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9200" dirty="0" smtClean="0"/>
              <a:t>The estimated annual cost of fall injuries for older people exceeds $19 billion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81000" y="1981200"/>
            <a:ext cx="8763000" cy="1371600"/>
          </a:xfrm>
        </p:spPr>
        <p:txBody>
          <a:bodyPr/>
          <a:lstStyle/>
          <a:p>
            <a:r>
              <a:rPr lang="en-US" sz="5400" dirty="0" smtClean="0">
                <a:solidFill>
                  <a:schemeClr val="tx1"/>
                </a:solidFill>
              </a:rPr>
              <a:t>Leah Wade, SN FRMC</a:t>
            </a:r>
            <a:endParaRPr lang="en-US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286000"/>
            <a:ext cx="8915400" cy="1371600"/>
          </a:xfrm>
        </p:spPr>
        <p:txBody>
          <a:bodyPr/>
          <a:lstStyle/>
          <a:p>
            <a:r>
              <a:rPr lang="en-US" sz="5200" dirty="0" smtClean="0">
                <a:solidFill>
                  <a:schemeClr val="tx1"/>
                </a:solidFill>
              </a:rPr>
              <a:t>Ashley </a:t>
            </a:r>
            <a:r>
              <a:rPr lang="en-US" sz="5200" dirty="0" err="1" smtClean="0">
                <a:solidFill>
                  <a:schemeClr val="tx1"/>
                </a:solidFill>
              </a:rPr>
              <a:t>Hupfer</a:t>
            </a:r>
            <a:r>
              <a:rPr lang="en-US" sz="5200" dirty="0" smtClean="0">
                <a:solidFill>
                  <a:schemeClr val="tx1"/>
                </a:solidFill>
              </a:rPr>
              <a:t>, SN FRMC</a:t>
            </a:r>
            <a:endParaRPr lang="en-US" sz="5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 smtClean="0">
                <a:solidFill>
                  <a:schemeClr val="tx1"/>
                </a:solidFill>
              </a:rPr>
              <a:t>Introduction</a:t>
            </a:r>
            <a:endParaRPr lang="en-US" sz="8000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40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5100" dirty="0" smtClean="0"/>
              <a:t>Patient safety is key in the recovery of a hospitalized older adult. Suffering an adverse event while in the hospital can lead to a poor prognosis.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5100" dirty="0" smtClean="0"/>
              <a:t>For the age 65 and older there were 11 of 13 patient safety indicators that they were more susceptible to 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Complications of anesthesia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err="1" smtClean="0"/>
              <a:t>Decubitus</a:t>
            </a:r>
            <a:r>
              <a:rPr lang="en-US" sz="4300" dirty="0" smtClean="0"/>
              <a:t> ulcers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Failure to rescue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Iatrogenic </a:t>
            </a:r>
            <a:r>
              <a:rPr lang="en-US" sz="4300" dirty="0" err="1" smtClean="0"/>
              <a:t>pneumothorax</a:t>
            </a:r>
            <a:endParaRPr lang="en-US" sz="4300" dirty="0" smtClean="0"/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hip fracture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 operative hemorrhage/hematoma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physiologic and metabolic derangement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respiratory failure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PE/DVT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sepsis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wound </a:t>
            </a:r>
            <a:r>
              <a:rPr lang="en-US" sz="4300" dirty="0" err="1" smtClean="0"/>
              <a:t>dehiscense</a:t>
            </a:r>
            <a:r>
              <a:rPr lang="en-US" sz="4300" dirty="0" smtClean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3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solidFill>
                  <a:schemeClr val="tx1"/>
                </a:solidFill>
              </a:rPr>
              <a:t>D</a:t>
            </a:r>
            <a:r>
              <a:rPr lang="en-US" sz="8000" dirty="0" smtClean="0">
                <a:solidFill>
                  <a:schemeClr val="tx1"/>
                </a:solidFill>
              </a:rPr>
              <a:t>efinition</a:t>
            </a:r>
            <a:endParaRPr lang="en-US" sz="8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000" dirty="0" smtClean="0"/>
              <a:t>Safety- the </a:t>
            </a:r>
            <a:r>
              <a:rPr lang="en-US" sz="4000" dirty="0"/>
              <a:t>condition of being safe from undergoing or causing hurt, injury, or </a:t>
            </a:r>
            <a:r>
              <a:rPr lang="en-US" sz="4000" dirty="0" smtClean="0"/>
              <a:t>loss and/or to protect against failure, breakage, or accident.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40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40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4000" dirty="0" smtClean="0"/>
          </a:p>
          <a:p>
            <a:pPr marL="0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000" dirty="0" smtClean="0"/>
              <a:t> </a:t>
            </a:r>
            <a:r>
              <a:rPr lang="en-US" sz="1600" i="1" dirty="0" smtClean="0"/>
              <a:t>Merriam-Webster</a:t>
            </a:r>
            <a:r>
              <a:rPr lang="en-US" sz="1600" dirty="0"/>
              <a:t>. (2013). Retrieved from http://www.merriam-webster.com/dictionary/safety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5800" y="2362200"/>
            <a:ext cx="70866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2819400"/>
            <a:ext cx="7086600" cy="38100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2514600"/>
            <a:ext cx="70866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2133600"/>
            <a:ext cx="70866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dirty="0" smtClean="0">
                <a:solidFill>
                  <a:schemeClr val="tx1"/>
                </a:solidFill>
              </a:rPr>
              <a:t>Level Of Evidence</a:t>
            </a:r>
            <a:endParaRPr lang="en-US" sz="6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40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/>
              <a:t>Level 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/>
              <a:t>       Randomized controlled trial, systematic review or meta-analysis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 smtClean="0"/>
              <a:t> Level II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 smtClean="0"/>
              <a:t>        Other studies, such as quasi-experimental, correlational,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 smtClean="0"/>
              <a:t>        </a:t>
            </a:r>
            <a:r>
              <a:rPr lang="en-US" sz="4400" dirty="0"/>
              <a:t>descriptive, survey, evaluation , and qualitative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/>
              <a:t> Level III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/>
              <a:t>        Expert opinions or consensus statements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/>
              <a:t> Level IV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/>
              <a:t>        Case reports and low-level case-control and cohort studies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/>
              <a:t> Level V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/>
              <a:t>        Expert opinion or consensus based on experience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sz="12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National Council of State Boards of Nursing. (April 2006).  Systematic review of studies of nursing education outcomes:  An evolving review.  Retrieved March 1, 2009 from </a:t>
            </a:r>
            <a:r>
              <a:rPr lang="en-US" sz="2000" u="sng" dirty="0" smtClean="0">
                <a:solidFill>
                  <a:srgbClr val="00B0F0"/>
                </a:solidFill>
              </a:rPr>
              <a:t>ww</a:t>
            </a:r>
            <a:r>
              <a:rPr lang="en-US" sz="2000" u="sng" dirty="0" smtClean="0">
                <a:solidFill>
                  <a:srgbClr val="00B0F0"/>
                </a:solidFill>
                <a:hlinkClick r:id="rId2"/>
              </a:rPr>
              <a:t>w.</a:t>
            </a:r>
            <a:r>
              <a:rPr lang="en-US" sz="2000" dirty="0" smtClean="0">
                <a:solidFill>
                  <a:srgbClr val="00B0F0"/>
                </a:solidFill>
                <a:hlinkClick r:id="rId2"/>
              </a:rPr>
              <a:t>ncsbn.org/Final_Sys_Review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 smtClean="0">
                <a:solidFill>
                  <a:schemeClr val="tx1"/>
                </a:solidFill>
              </a:rPr>
              <a:t>Effective</a:t>
            </a:r>
            <a:endParaRPr lang="en-US" sz="8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/>
              <a:t>Obtain a baseline including vital signs, labs, and full head to toe assessments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/>
              <a:t>Understand the complexity of geriatric patients and know the 11 indicators and their adverse effects so that interventions to prevent them can be implemented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/>
              <a:t>Perform integrated assessments, along with an ongoing review of care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dirty="0" smtClean="0">
                <a:solidFill>
                  <a:schemeClr val="tx1"/>
                </a:solidFill>
              </a:rPr>
              <a:t>Possibly Effective 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3600" dirty="0" smtClean="0"/>
              <a:t>Acute Care for Elderly(ACE) unit: may minimize adverse events related to procedures and medications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3600" dirty="0" smtClean="0"/>
              <a:t>Bedside nurses for one-on-one around the clock care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467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dirty="0" smtClean="0">
                <a:solidFill>
                  <a:schemeClr val="tx1"/>
                </a:solidFill>
              </a:rPr>
              <a:t>Not Effective</a:t>
            </a:r>
            <a:endParaRPr lang="en-US" sz="7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3600" dirty="0" smtClean="0"/>
              <a:t>Implementing one safety related nursing intervention on it’s own is not enough to eliminate the risk for preventable nursing sensitive measures such as falls and pressure ulcers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36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141</TotalTime>
  <Words>487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Slide 1</vt:lpstr>
      <vt:lpstr>Slide 2</vt:lpstr>
      <vt:lpstr>Slide 3</vt:lpstr>
      <vt:lpstr>Introduction</vt:lpstr>
      <vt:lpstr>Definition</vt:lpstr>
      <vt:lpstr>Level Of Evidence</vt:lpstr>
      <vt:lpstr>Effective</vt:lpstr>
      <vt:lpstr>Possibly Effective </vt:lpstr>
      <vt:lpstr>Not Effective</vt:lpstr>
      <vt:lpstr>Possibly Harmful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Owner</dc:creator>
  <cp:lastModifiedBy>PC User</cp:lastModifiedBy>
  <cp:revision>17</cp:revision>
  <dcterms:created xsi:type="dcterms:W3CDTF">2013-03-19T22:24:36Z</dcterms:created>
  <dcterms:modified xsi:type="dcterms:W3CDTF">2013-03-26T18:59:22Z</dcterms:modified>
</cp:coreProperties>
</file>