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59" r:id="rId2"/>
    <p:sldId id="261" r:id="rId3"/>
    <p:sldId id="266" r:id="rId4"/>
    <p:sldId id="267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94660"/>
  </p:normalViewPr>
  <p:slideViewPr>
    <p:cSldViewPr>
      <p:cViewPr>
        <p:scale>
          <a:sx n="80" d="100"/>
          <a:sy n="80" d="100"/>
        </p:scale>
        <p:origin x="-1656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77C67-9248-4E3E-A8C7-FE35D123F7F1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9C3EF-F9FC-4D86-B3F9-C8E66C4E8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0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E2DD-6316-443B-9380-2EF8F1231DEE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BAAB0-F4ED-4524-8CD8-77FA369EA4A0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2C5A-FC79-448A-AD63-B9DE10ED6A75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43D0-7A12-4A7C-B9F5-CE8F9C749C4A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4947-D6D0-4C20-BEEB-34E5EE145E52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6BA76-AED0-4812-BEFF-AAA7635509D8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B93F-62D0-4F6A-82FC-DA55A3BB9657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C52D-FD47-4C93-94F9-8D7A88D263A3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6DC69-126F-4928-964C-5A3A306F9A61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D0C47-964D-4E5B-9D28-A45D02AD86D7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21E6-032C-46B2-A9E1-A70167A71873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1572B2-CCEB-4F16-882B-A497FCAAE596}" type="datetime1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CA27049A-1E09-4BE5-95BC-80AAA96E2B8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>
                <a:latin typeface="Calibri" pitchFamily="34" charset="0"/>
                <a:cs typeface="Calibri" pitchFamily="34" charset="0"/>
              </a:rPr>
              <a:t>Introduction</a:t>
            </a:r>
            <a:endParaRPr lang="en-US" sz="7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Calibri" pitchFamily="34" charset="0"/>
                <a:cs typeface="Calibri" pitchFamily="34" charset="0"/>
              </a:rPr>
              <a:t>Preventing Hyperglycemia with Proper Insulin </a:t>
            </a:r>
            <a:r>
              <a:rPr lang="en-US" sz="2400" u="sng" dirty="0" smtClean="0">
                <a:latin typeface="Calibri" pitchFamily="34" charset="0"/>
                <a:cs typeface="Calibri" pitchFamily="34" charset="0"/>
              </a:rPr>
              <a:t>Therapy can:</a:t>
            </a:r>
          </a:p>
          <a:p>
            <a:pPr lvl="4">
              <a:buFont typeface="Wingdings" pitchFamily="2" charset="2"/>
              <a:buChar char="q"/>
            </a:pPr>
            <a:r>
              <a:rPr lang="en-US" sz="4000" dirty="0" smtClean="0">
                <a:latin typeface="Calibri" pitchFamily="34" charset="0"/>
                <a:cs typeface="Calibri" pitchFamily="34" charset="0"/>
              </a:rPr>
              <a:t>Reduce 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adverse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e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ffects</a:t>
            </a:r>
            <a:endParaRPr lang="en-US" sz="4000" dirty="0" smtClean="0">
              <a:latin typeface="Calibri" pitchFamily="34" charset="0"/>
              <a:cs typeface="Calibri" pitchFamily="34" charset="0"/>
            </a:endParaRPr>
          </a:p>
          <a:p>
            <a:pPr lvl="4">
              <a:buFont typeface="Wingdings" pitchFamily="2" charset="2"/>
              <a:buChar char="q"/>
            </a:pPr>
            <a:r>
              <a:rPr lang="en-US" sz="4000" dirty="0">
                <a:latin typeface="Calibri" pitchFamily="34" charset="0"/>
                <a:cs typeface="Calibri" pitchFamily="34" charset="0"/>
              </a:rPr>
              <a:t>Shorten 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hospital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s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tay</a:t>
            </a:r>
            <a:endParaRPr lang="en-US" sz="4000" dirty="0">
              <a:latin typeface="Calibri" pitchFamily="34" charset="0"/>
              <a:cs typeface="Calibri" pitchFamily="34" charset="0"/>
            </a:endParaRPr>
          </a:p>
          <a:p>
            <a:pPr lvl="4">
              <a:buFont typeface="Wingdings" pitchFamily="2" charset="2"/>
              <a:buChar char="q"/>
            </a:pPr>
            <a:r>
              <a:rPr lang="en-US" sz="4000" dirty="0" smtClean="0">
                <a:latin typeface="Calibri" pitchFamily="34" charset="0"/>
                <a:cs typeface="Calibri" pitchFamily="34" charset="0"/>
              </a:rPr>
              <a:t>Save 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hospital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m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oney</a:t>
            </a:r>
            <a:endParaRPr lang="en-US" sz="4000" dirty="0" smtClean="0">
              <a:latin typeface="Calibri" pitchFamily="34" charset="0"/>
              <a:cs typeface="Calibri" pitchFamily="34" charset="0"/>
            </a:endParaRPr>
          </a:p>
          <a:p>
            <a:pPr lvl="4">
              <a:buFont typeface="Wingdings" pitchFamily="2" charset="2"/>
              <a:buChar char="q"/>
            </a:pPr>
            <a:r>
              <a:rPr lang="en-US" sz="4000" dirty="0">
                <a:latin typeface="Calibri" pitchFamily="34" charset="0"/>
                <a:cs typeface="Calibri" pitchFamily="34" charset="0"/>
              </a:rPr>
              <a:t>Improve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o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verall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h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ealth</a:t>
            </a:r>
            <a:endParaRPr lang="en-US" sz="4000" dirty="0">
              <a:latin typeface="Calibri" pitchFamily="34" charset="0"/>
              <a:cs typeface="Calibri" pitchFamily="34" charset="0"/>
            </a:endParaRPr>
          </a:p>
          <a:p>
            <a:pPr lvl="8" algn="ctr">
              <a:buFont typeface="Wingdings" pitchFamily="2" charset="2"/>
              <a:buChar char="q"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97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 smtClean="0">
                <a:latin typeface="Calibri" pitchFamily="34" charset="0"/>
                <a:cs typeface="Calibri" pitchFamily="34" charset="0"/>
              </a:rPr>
              <a:t>definition</a:t>
            </a:r>
            <a:endParaRPr lang="en-US" sz="7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>
                <a:latin typeface="Calibri" pitchFamily="34" charset="0"/>
                <a:cs typeface="Calibri" pitchFamily="34" charset="0"/>
              </a:rPr>
              <a:t>In an acute setting, precise modification of correction &amp; long term insulin therapy can greatly reduce the danger of hypo and hyperglycemia in patients with T2 DM.</a:t>
            </a:r>
          </a:p>
          <a:p>
            <a:pPr lvl="8" algn="ctr">
              <a:buFont typeface="Wingdings" pitchFamily="2" charset="2"/>
              <a:buChar char="q"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>
                <a:latin typeface="Calibri" pitchFamily="34" charset="0"/>
                <a:cs typeface="Calibri" pitchFamily="34" charset="0"/>
              </a:rPr>
              <a:t>effective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8"/>
            <a:r>
              <a:rPr lang="en-US" sz="3200" dirty="0">
                <a:latin typeface="Calibri" pitchFamily="34" charset="0"/>
                <a:cs typeface="Calibri" pitchFamily="34" charset="0"/>
              </a:rPr>
              <a:t>Anticipate to increase insulin at: times of stress, infection and long-term high dose steroids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use</a:t>
            </a:r>
          </a:p>
          <a:p>
            <a:pPr marL="342900" lvl="8"/>
            <a:r>
              <a:rPr lang="en-US" sz="3200" dirty="0">
                <a:latin typeface="Calibri" pitchFamily="34" charset="0"/>
                <a:cs typeface="Calibri" pitchFamily="34" charset="0"/>
              </a:rPr>
              <a:t>Alert physician when pt experiences hyperglycemia and hypoglycemia</a:t>
            </a:r>
          </a:p>
          <a:p>
            <a:pPr marL="342900" lvl="8"/>
            <a:r>
              <a:rPr lang="en-US" sz="3200" dirty="0">
                <a:latin typeface="Calibri" pitchFamily="34" charset="0"/>
                <a:cs typeface="Calibri" pitchFamily="34" charset="0"/>
              </a:rPr>
              <a:t>Proper education of onset, peak and duration of the various types of insulin</a:t>
            </a:r>
          </a:p>
          <a:p>
            <a:pPr marL="342900" lvl="8"/>
            <a:r>
              <a:rPr lang="en-US" sz="3200" dirty="0">
                <a:latin typeface="Calibri" pitchFamily="34" charset="0"/>
                <a:cs typeface="Calibri" pitchFamily="34" charset="0"/>
              </a:rPr>
              <a:t>Education on proper carb counting</a:t>
            </a:r>
          </a:p>
          <a:p>
            <a:pPr marL="342900" lvl="8"/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 smtClean="0">
                <a:latin typeface="Calibri" pitchFamily="34" charset="0"/>
                <a:cs typeface="Calibri" pitchFamily="34" charset="0"/>
              </a:rPr>
              <a:t>Possibly effective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Calibri" pitchFamily="34" charset="0"/>
                <a:cs typeface="Calibri" pitchFamily="34" charset="0"/>
              </a:rPr>
              <a:t>Advocate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the basal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&amp;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bolus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as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o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pposed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only the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sliding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s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cale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nsulin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(SSI)</a:t>
            </a:r>
          </a:p>
          <a:p>
            <a:r>
              <a:rPr lang="en-US" sz="3600" dirty="0">
                <a:latin typeface="Calibri" pitchFamily="34" charset="0"/>
                <a:cs typeface="Calibri" pitchFamily="34" charset="0"/>
              </a:rPr>
              <a:t>Hold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nsulin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if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patient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is NPO, has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oor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ppetite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or has FSBS w/in normal range</a:t>
            </a:r>
          </a:p>
          <a:p>
            <a:r>
              <a:rPr lang="en-US" sz="3600" dirty="0">
                <a:latin typeface="Calibri" pitchFamily="34" charset="0"/>
                <a:cs typeface="Calibri" pitchFamily="34" charset="0"/>
              </a:rPr>
              <a:t>Insulin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herapy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n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eeds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to be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valuated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djusted </a:t>
            </a:r>
            <a:r>
              <a:rPr lang="en-US" sz="3600" dirty="0">
                <a:latin typeface="Calibri" pitchFamily="34" charset="0"/>
                <a:cs typeface="Calibri" pitchFamily="34" charset="0"/>
              </a:rPr>
              <a:t>more 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en-US" sz="3600" dirty="0" smtClean="0">
                <a:latin typeface="Calibri" pitchFamily="34" charset="0"/>
                <a:cs typeface="Calibri" pitchFamily="34" charset="0"/>
              </a:rPr>
              <a:t>requently in an acute setting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  <a:p>
            <a:pPr marL="68580" lvl="8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19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 smtClean="0">
                <a:latin typeface="Calibri" pitchFamily="34" charset="0"/>
                <a:cs typeface="Calibri" pitchFamily="34" charset="0"/>
              </a:rPr>
              <a:t>Not effective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Calibri" pitchFamily="34" charset="0"/>
                <a:cs typeface="Calibri" pitchFamily="34" charset="0"/>
              </a:rPr>
              <a:t>Oral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m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edications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lone will be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e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nough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c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ontrol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T2 DM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d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uring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imes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of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cute 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llnesses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0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 smtClean="0">
                <a:latin typeface="Calibri" pitchFamily="34" charset="0"/>
                <a:cs typeface="Calibri" pitchFamily="34" charset="0"/>
              </a:rPr>
              <a:t>Possibly harmful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400" dirty="0">
                <a:latin typeface="Calibri" pitchFamily="34" charset="0"/>
                <a:cs typeface="Calibri" pitchFamily="34" charset="0"/>
              </a:rPr>
              <a:t>Giving insulin to a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patient 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who is NPO, poor appetite and FSBS w/in normal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range</a:t>
            </a:r>
          </a:p>
          <a:p>
            <a:r>
              <a:rPr lang="en-US" sz="3400" dirty="0">
                <a:latin typeface="Calibri" pitchFamily="34" charset="0"/>
                <a:cs typeface="Calibri" pitchFamily="34" charset="0"/>
              </a:rPr>
              <a:t>Not reporting states of hyperglycemia and hypoglycemia to physicians</a:t>
            </a:r>
          </a:p>
          <a:p>
            <a:r>
              <a:rPr lang="en-US" sz="3400" dirty="0">
                <a:latin typeface="Calibri" pitchFamily="34" charset="0"/>
                <a:cs typeface="Calibri" pitchFamily="34" charset="0"/>
              </a:rPr>
              <a:t>Holding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insulin when needed as it 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can lead to sustained levels of hyperglycemia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1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 smtClean="0">
                <a:latin typeface="Calibri" pitchFamily="34" charset="0"/>
                <a:cs typeface="Calibri" pitchFamily="34" charset="0"/>
              </a:rPr>
              <a:t>Levels of evidence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Level 1</a:t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	Randomized controlled trial, systematic review or meta-analysis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Level II</a:t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	Other studies, such as quasi-experimental,  correlational, 	descriptive,  survey,  evaluation and qualitative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Level III</a:t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	Expert opinions or consensus statements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Level IV</a:t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	Case reports and low-level case-control and cohort studies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Level V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800" dirty="0">
                <a:latin typeface="Calibri" pitchFamily="34" charset="0"/>
                <a:cs typeface="Calibri" pitchFamily="34" charset="0"/>
              </a:rPr>
            </a:br>
            <a:r>
              <a:rPr lang="en-US" sz="2800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Expert opinion or consensus based on experience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9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u="sng" dirty="0" smtClean="0">
                <a:latin typeface="Calibri" pitchFamily="34" charset="0"/>
                <a:cs typeface="Calibri" pitchFamily="34" charset="0"/>
              </a:rPr>
              <a:t>summary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200" dirty="0">
                <a:latin typeface="Calibri" pitchFamily="34" charset="0"/>
                <a:cs typeface="Calibri" pitchFamily="34" charset="0"/>
              </a:rPr>
              <a:t>Being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well-educated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on the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m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echanics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e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ffects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of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v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arious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ypes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of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nsulin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llow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n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urses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&amp;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patients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void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h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armful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e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ffects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that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r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esult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from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bnormal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b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lood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g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lucose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l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evels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.  </a:t>
            </a:r>
            <a:endParaRPr lang="en-US" sz="32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3200" dirty="0">
                <a:latin typeface="Calibri" pitchFamily="34" charset="0"/>
                <a:cs typeface="Calibri" pitchFamily="34" charset="0"/>
              </a:rPr>
              <a:t>A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etailed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nsulin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r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egimen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ertaining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atient’s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s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pecific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n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eed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can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u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ltimately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l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ead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to a 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well-balanced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h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ealthy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l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ife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 lvl="0"/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Johnston, Jeannine &amp; Van Horn, Elizabeth (2011). The Effects of Correction Insulin and Basal Insulin on Inpatient Glycemic Control.  MedSurg Nursing, Vol 20/No. 4 (187-193)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77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67</TotalTime>
  <Words>527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 Pop</vt:lpstr>
      <vt:lpstr>Introduction</vt:lpstr>
      <vt:lpstr>definition</vt:lpstr>
      <vt:lpstr>effective</vt:lpstr>
      <vt:lpstr>Possibly effective</vt:lpstr>
      <vt:lpstr>Not effective</vt:lpstr>
      <vt:lpstr>Possibly harmful</vt:lpstr>
      <vt:lpstr>Levels of evidence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Tommy</dc:creator>
  <cp:lastModifiedBy>Tommy</cp:lastModifiedBy>
  <cp:revision>8</cp:revision>
  <dcterms:created xsi:type="dcterms:W3CDTF">2012-03-24T01:55:27Z</dcterms:created>
  <dcterms:modified xsi:type="dcterms:W3CDTF">2012-03-24T03:03:42Z</dcterms:modified>
</cp:coreProperties>
</file>