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3" d="100"/>
          <a:sy n="73" d="100"/>
        </p:scale>
        <p:origin x="-12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2"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9"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1"/>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1"/>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3/24/2013</a:t>
            </a:fld>
            <a:endParaRPr lang="en-US"/>
          </a:p>
        </p:txBody>
      </p:sp>
      <p:sp>
        <p:nvSpPr>
          <p:cNvPr id="5" name="Footer Placeholder 4"/>
          <p:cNvSpPr>
            <a:spLocks noGrp="1"/>
          </p:cNvSpPr>
          <p:nvPr>
            <p:ph type="ftr" sz="quarter" idx="11"/>
          </p:nvPr>
        </p:nvSpPr>
        <p:spPr>
          <a:xfrm>
            <a:off x="2640598" y="6377460"/>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0D9B65-F8F3-41CA-A983-C6BC5A7BA868}" type="datetimeFigureOut">
              <a:rPr lang="en-US" smtClean="0"/>
              <a:pPr/>
              <a:t>3/24/2013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00D9B65-F8F3-41CA-A983-C6BC5A7BA868}" type="datetimeFigureOut">
              <a:rPr lang="en-US" smtClean="0"/>
              <a:pPr/>
              <a:t>3/24/2013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FCA69-55B4-4283-AE0D-C3EF9A1F6A4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00D9B65-F8F3-41CA-A983-C6BC5A7BA868}" type="datetimeFigureOut">
              <a:rPr lang="en-US" smtClean="0"/>
              <a:pPr/>
              <a:t>3/24/2013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698988"/>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1"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6" y="1698988"/>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6"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00D9B65-F8F3-41CA-A983-C6BC5A7BA868}" type="datetimeFigureOut">
              <a:rPr lang="en-US" smtClean="0"/>
              <a:pPr/>
              <a:t>3/24/2013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00D9B65-F8F3-41CA-A983-C6BC5A7BA868}" type="datetimeFigureOut">
              <a:rPr lang="en-US" smtClean="0"/>
              <a:pPr/>
              <a:t>3/24/2013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0D9B65-F8F3-41CA-A983-C6BC5A7BA868}" type="datetimeFigureOut">
              <a:rPr lang="en-US" smtClean="0"/>
              <a:pPr/>
              <a:t>3/24/2013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EFCA69-55B4-4283-AE0D-C3EF9A1F6A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9"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8" y="1743134"/>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9"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00D9B65-F8F3-41CA-A983-C6BC5A7BA868}" type="datetimeFigureOut">
              <a:rPr lang="en-US" smtClean="0"/>
              <a:pPr/>
              <a:t>3/24/2013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FCA69-55B4-4283-AE0D-C3EF9A1F6A4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3" y="155448"/>
            <a:ext cx="2525151"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6"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400D9B65-F8F3-41CA-A983-C6BC5A7BA868}" type="datetimeFigureOut">
              <a:rPr lang="en-US" smtClean="0"/>
              <a:pPr/>
              <a:t>3/24/2013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E5EFCA69-55B4-4283-AE0D-C3EF9A1F6A4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2" y="1"/>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1"/>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2"/>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400D9B65-F8F3-41CA-A983-C6BC5A7BA868}" type="datetimeFigureOut">
              <a:rPr lang="en-US" smtClean="0"/>
              <a:pPr/>
              <a:t>3/24/2013</a:t>
            </a:fld>
            <a:endParaRPr lang="en-US"/>
          </a:p>
        </p:txBody>
      </p:sp>
      <p:sp>
        <p:nvSpPr>
          <p:cNvPr id="5" name="Footer Placeholder 4"/>
          <p:cNvSpPr>
            <a:spLocks noGrp="1"/>
          </p:cNvSpPr>
          <p:nvPr>
            <p:ph type="ftr" sz="quarter" idx="3"/>
          </p:nvPr>
        </p:nvSpPr>
        <p:spPr>
          <a:xfrm>
            <a:off x="2640598"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E5EFCA69-55B4-4283-AE0D-C3EF9A1F6A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naonline.org/Media/pdf/present/conv-10-l-thompson.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8077200" cy="4876800"/>
          </a:xfrm>
        </p:spPr>
        <p:txBody>
          <a:bodyPr>
            <a:normAutofit fontScale="90000"/>
          </a:bodyPr>
          <a:lstStyle/>
          <a:p>
            <a:pPr algn="ctr"/>
            <a:r>
              <a:rPr lang="en-US" sz="8000" i="1" dirty="0" smtClean="0"/>
              <a:t>Viscosity of Modified Liquids</a:t>
            </a:r>
            <a:r>
              <a:rPr lang="en-US" dirty="0" smtClean="0"/>
              <a:t/>
            </a:r>
            <a:br>
              <a:rPr lang="en-US" dirty="0" smtClean="0"/>
            </a:br>
            <a:r>
              <a:rPr lang="en-US" dirty="0" smtClean="0"/>
              <a:t/>
            </a:r>
            <a:br>
              <a:rPr lang="en-US" dirty="0" smtClean="0"/>
            </a:br>
            <a:r>
              <a:rPr lang="en-US" sz="4000" dirty="0" smtClean="0"/>
              <a:t>Nicholas </a:t>
            </a:r>
            <a:r>
              <a:rPr lang="en-US" sz="4000" dirty="0" smtClean="0"/>
              <a:t>Simonovich, RN, SN</a:t>
            </a:r>
            <a:r>
              <a:rPr lang="en-US" sz="4000" dirty="0" smtClean="0"/>
              <a:t/>
            </a:r>
            <a:br>
              <a:rPr lang="en-US" sz="4000" dirty="0" smtClean="0"/>
            </a:br>
            <a:r>
              <a:rPr lang="en-US" sz="4000" dirty="0" smtClean="0"/>
              <a:t/>
            </a:r>
            <a:br>
              <a:rPr lang="en-US" sz="4000" dirty="0" smtClean="0"/>
            </a:br>
            <a:r>
              <a:rPr lang="en-US" sz="4000" dirty="0" smtClean="0"/>
              <a:t>Jeremiah James Bunce III, RN, SN</a:t>
            </a:r>
            <a:endParaRPr lang="en-US" sz="4000" dirty="0"/>
          </a:p>
        </p:txBody>
      </p:sp>
      <p:sp>
        <p:nvSpPr>
          <p:cNvPr id="5" name="TextBox 4"/>
          <p:cNvSpPr txBox="1"/>
          <p:nvPr/>
        </p:nvSpPr>
        <p:spPr>
          <a:xfrm>
            <a:off x="0" y="5181600"/>
            <a:ext cx="9144000" cy="1754326"/>
          </a:xfrm>
          <a:prstGeom prst="rect">
            <a:avLst/>
          </a:prstGeom>
          <a:noFill/>
        </p:spPr>
        <p:txBody>
          <a:bodyPr wrap="square" rtlCol="0">
            <a:spAutoFit/>
          </a:bodyPr>
          <a:lstStyle/>
          <a:p>
            <a:endParaRPr lang="en-US" dirty="0" smtClean="0"/>
          </a:p>
          <a:p>
            <a:endParaRPr lang="en-US" dirty="0" smtClean="0"/>
          </a:p>
          <a:p>
            <a:r>
              <a:rPr lang="en-US" dirty="0" smtClean="0"/>
              <a:t>Garcia</a:t>
            </a:r>
            <a:r>
              <a:rPr lang="en-US" dirty="0" smtClean="0"/>
              <a:t>, J., Chambers, E., Clark, M., </a:t>
            </a:r>
            <a:r>
              <a:rPr lang="en-US" dirty="0" err="1" smtClean="0"/>
              <a:t>Helverson</a:t>
            </a:r>
            <a:r>
              <a:rPr lang="en-US" dirty="0" smtClean="0"/>
              <a:t>, J., </a:t>
            </a:r>
            <a:r>
              <a:rPr lang="en-US" dirty="0" err="1" smtClean="0"/>
              <a:t>Matta</a:t>
            </a:r>
            <a:r>
              <a:rPr lang="en-US" dirty="0" smtClean="0"/>
              <a:t>, Z. (2009). Quality of Care Issues For </a:t>
            </a:r>
            <a:r>
              <a:rPr lang="en-US" dirty="0" smtClean="0"/>
              <a:t>	Dysphagia</a:t>
            </a:r>
            <a:r>
              <a:rPr lang="en-US" dirty="0" smtClean="0"/>
              <a:t>: Modifications Involving Oral Fluids. Journal of Clinical </a:t>
            </a:r>
            <a:r>
              <a:rPr lang="en-US" dirty="0" smtClean="0"/>
              <a:t>Nursing,19,1618-	1624</a:t>
            </a:r>
            <a:r>
              <a:rPr lang="en-US" dirty="0" smtClean="0"/>
              <a: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Introduction</a:t>
            </a:r>
            <a:endParaRPr lang="en-US" sz="7200" dirty="0"/>
          </a:p>
        </p:txBody>
      </p:sp>
      <p:sp>
        <p:nvSpPr>
          <p:cNvPr id="3" name="Content Placeholder 2"/>
          <p:cNvSpPr>
            <a:spLocks noGrp="1"/>
          </p:cNvSpPr>
          <p:nvPr>
            <p:ph idx="1"/>
          </p:nvPr>
        </p:nvSpPr>
        <p:spPr/>
        <p:txBody>
          <a:bodyPr>
            <a:noAutofit/>
          </a:bodyPr>
          <a:lstStyle/>
          <a:p>
            <a:pPr algn="ctr"/>
            <a:r>
              <a:rPr lang="en-US" sz="3800" dirty="0" smtClean="0"/>
              <a:t>Safe intake of oral fluid is an important aspect of nursing care. Modifying the viscosity of liquids properly for dysphagia patients can help prevent serious complications such as malnutrition, dehydration, aspiration pneumonia, and even death. </a:t>
            </a:r>
          </a:p>
          <a:p>
            <a:pPr>
              <a:buNone/>
            </a:pPr>
            <a:endParaRPr lang="en-US" sz="800" dirty="0" smtClean="0"/>
          </a:p>
          <a:p>
            <a:pPr>
              <a:buNone/>
            </a:pPr>
            <a:r>
              <a:rPr lang="en-US" sz="800" dirty="0" smtClean="0"/>
              <a:t>Garcia,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Definition</a:t>
            </a:r>
            <a:endParaRPr lang="en-US" sz="7200" dirty="0"/>
          </a:p>
        </p:txBody>
      </p:sp>
      <p:sp>
        <p:nvSpPr>
          <p:cNvPr id="3" name="Content Placeholder 2"/>
          <p:cNvSpPr>
            <a:spLocks noGrp="1"/>
          </p:cNvSpPr>
          <p:nvPr>
            <p:ph idx="1"/>
          </p:nvPr>
        </p:nvSpPr>
        <p:spPr>
          <a:xfrm>
            <a:off x="457200" y="1775192"/>
            <a:ext cx="8229600" cy="5082808"/>
          </a:xfrm>
        </p:spPr>
        <p:txBody>
          <a:bodyPr>
            <a:normAutofit lnSpcReduction="10000"/>
          </a:bodyPr>
          <a:lstStyle/>
          <a:p>
            <a:pPr algn="ctr"/>
            <a:r>
              <a:rPr lang="en-US" dirty="0" smtClean="0"/>
              <a:t>Dysphagia is the condition in which swallowing is painful or difficult.</a:t>
            </a:r>
          </a:p>
          <a:p>
            <a:pPr lvl="1"/>
            <a:endParaRPr lang="en-US" sz="1100" dirty="0" smtClean="0"/>
          </a:p>
          <a:p>
            <a:pPr lvl="1">
              <a:buNone/>
            </a:pPr>
            <a:endParaRPr lang="en-US" sz="900" dirty="0" smtClean="0"/>
          </a:p>
          <a:p>
            <a:pPr lvl="1">
              <a:buNone/>
            </a:pPr>
            <a:r>
              <a:rPr lang="en-US" sz="800" dirty="0" smtClean="0"/>
              <a:t>Garcia,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lgn="ctr"/>
            <a:endParaRPr lang="en-US" dirty="0" smtClean="0"/>
          </a:p>
          <a:p>
            <a:pPr algn="ctr"/>
            <a:r>
              <a:rPr lang="en-US" dirty="0" smtClean="0"/>
              <a:t>Viscosity is a property of solids, liquids, and gases that represents their resistance to flow.  Modifying liquids includes changing the fluid thickness to maintain safe intake of oral fluids. 	</a:t>
            </a:r>
          </a:p>
          <a:p>
            <a:pPr lvl="1"/>
            <a:endParaRPr lang="en-US" sz="1100" dirty="0" smtClean="0"/>
          </a:p>
          <a:p>
            <a:pPr lvl="1">
              <a:buNone/>
            </a:pPr>
            <a:endParaRPr lang="en-US" sz="1100" dirty="0" smtClean="0"/>
          </a:p>
          <a:p>
            <a:pPr lvl="1">
              <a:buNone/>
            </a:pPr>
            <a:endParaRPr lang="en-US" sz="900" dirty="0" smtClean="0"/>
          </a:p>
          <a:p>
            <a:pPr lvl="1">
              <a:buNone/>
            </a:pPr>
            <a:endParaRPr lang="en-US" sz="900" dirty="0" smtClean="0"/>
          </a:p>
          <a:p>
            <a:pPr lvl="1">
              <a:buNone/>
            </a:pPr>
            <a:r>
              <a:rPr lang="en-US" sz="900" dirty="0" smtClean="0"/>
              <a:t>Potter, P.A. &amp; Perry, A.G. (2009). </a:t>
            </a:r>
            <a:r>
              <a:rPr lang="en-US" sz="900" i="1" dirty="0" smtClean="0"/>
              <a:t>Fundamentals of Nursing</a:t>
            </a:r>
            <a:r>
              <a:rPr lang="en-US" sz="900" dirty="0" smtClean="0"/>
              <a:t>, 7</a:t>
            </a:r>
            <a:r>
              <a:rPr lang="en-US" sz="900" baseline="30000" dirty="0" smtClean="0"/>
              <a:t>th</a:t>
            </a:r>
            <a:r>
              <a:rPr lang="en-US" sz="900" dirty="0" smtClean="0"/>
              <a:t> ed. St Louis: Mosby, 924-925.</a:t>
            </a:r>
          </a:p>
          <a:p>
            <a:pPr lvl="1"/>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Effective</a:t>
            </a:r>
            <a:endParaRPr lang="en-US" sz="7200" dirty="0"/>
          </a:p>
        </p:txBody>
      </p:sp>
      <p:sp>
        <p:nvSpPr>
          <p:cNvPr id="3" name="Content Placeholder 2"/>
          <p:cNvSpPr>
            <a:spLocks noGrp="1"/>
          </p:cNvSpPr>
          <p:nvPr>
            <p:ph idx="1"/>
          </p:nvPr>
        </p:nvSpPr>
        <p:spPr>
          <a:xfrm>
            <a:off x="457200" y="1775192"/>
            <a:ext cx="8305800" cy="5082808"/>
          </a:xfrm>
        </p:spPr>
        <p:txBody>
          <a:bodyPr>
            <a:normAutofit fontScale="70000" lnSpcReduction="20000"/>
          </a:bodyPr>
          <a:lstStyle/>
          <a:p>
            <a:pPr algn="ctr">
              <a:lnSpc>
                <a:spcPct val="170000"/>
              </a:lnSpc>
            </a:pPr>
            <a:r>
              <a:rPr lang="en-US" sz="3400" dirty="0" smtClean="0"/>
              <a:t>Meeting the National Dysphagia Diet recommended ranges for viscosity by following the guidelines set in the laboratory settings and following the package preparation directions</a:t>
            </a:r>
          </a:p>
          <a:p>
            <a:pPr algn="ctr"/>
            <a:endParaRPr lang="en-US" dirty="0" smtClean="0"/>
          </a:p>
          <a:p>
            <a:pPr algn="ctr">
              <a:buNone/>
            </a:pPr>
            <a:endParaRPr lang="en-US" dirty="0" smtClean="0"/>
          </a:p>
          <a:p>
            <a:pPr algn="ctr"/>
            <a:endParaRPr lang="en-US" dirty="0" smtClean="0"/>
          </a:p>
          <a:p>
            <a:pPr algn="ctr">
              <a:buNone/>
            </a:pPr>
            <a:r>
              <a:rPr lang="en-US" dirty="0" smtClean="0"/>
              <a:t>  Recommended ranges of thickness measured in </a:t>
            </a:r>
            <a:r>
              <a:rPr lang="en-US" dirty="0" err="1" smtClean="0"/>
              <a:t>centipoise</a:t>
            </a:r>
            <a:r>
              <a:rPr lang="en-US" dirty="0" smtClean="0"/>
              <a:t> (</a:t>
            </a:r>
            <a:r>
              <a:rPr lang="en-US" dirty="0" err="1" smtClean="0"/>
              <a:t>cP</a:t>
            </a:r>
            <a:r>
              <a:rPr lang="en-US" dirty="0" smtClean="0"/>
              <a:t>):</a:t>
            </a:r>
          </a:p>
          <a:p>
            <a:pPr lvl="1" algn="ctr"/>
            <a:r>
              <a:rPr lang="en-US" dirty="0" smtClean="0"/>
              <a:t>Thin 1-50 </a:t>
            </a:r>
            <a:r>
              <a:rPr lang="en-US" dirty="0" err="1" smtClean="0"/>
              <a:t>cP</a:t>
            </a:r>
            <a:endParaRPr lang="en-US" dirty="0" smtClean="0"/>
          </a:p>
          <a:p>
            <a:pPr lvl="1" algn="ctr"/>
            <a:r>
              <a:rPr lang="en-US" dirty="0" smtClean="0"/>
              <a:t>Nectar-like 51-350 </a:t>
            </a:r>
            <a:r>
              <a:rPr lang="en-US" dirty="0" err="1" smtClean="0"/>
              <a:t>cP</a:t>
            </a:r>
            <a:endParaRPr lang="en-US" dirty="0" smtClean="0"/>
          </a:p>
          <a:p>
            <a:pPr lvl="1" algn="ctr"/>
            <a:r>
              <a:rPr lang="en-US" dirty="0" smtClean="0"/>
              <a:t>Honey-like 351-1750 </a:t>
            </a:r>
            <a:r>
              <a:rPr lang="en-US" dirty="0" err="1" smtClean="0"/>
              <a:t>cP</a:t>
            </a:r>
            <a:endParaRPr lang="en-US" dirty="0" smtClean="0"/>
          </a:p>
          <a:p>
            <a:pPr lvl="1" algn="ctr"/>
            <a:r>
              <a:rPr lang="en-US" dirty="0" smtClean="0"/>
              <a:t>Spoon-thick &gt;1750 </a:t>
            </a:r>
            <a:r>
              <a:rPr lang="en-US" dirty="0" err="1" smtClean="0"/>
              <a:t>cP</a:t>
            </a: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r>
              <a:rPr lang="en-US" sz="1100" dirty="0" smtClean="0"/>
              <a:t>Garcia, J., Chambers, E., Clark, M., </a:t>
            </a:r>
            <a:r>
              <a:rPr lang="en-US" sz="1100" dirty="0" err="1" smtClean="0"/>
              <a:t>Helverson</a:t>
            </a:r>
            <a:r>
              <a:rPr lang="en-US" sz="1100" dirty="0" smtClean="0"/>
              <a:t>, J., </a:t>
            </a:r>
            <a:r>
              <a:rPr lang="en-US" sz="1100" dirty="0" err="1" smtClean="0"/>
              <a:t>Matta</a:t>
            </a:r>
            <a:r>
              <a:rPr lang="en-US" sz="11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Possibly Effective</a:t>
            </a:r>
            <a:endParaRPr lang="en-US" sz="7200" dirty="0"/>
          </a:p>
        </p:txBody>
      </p:sp>
      <p:sp>
        <p:nvSpPr>
          <p:cNvPr id="3" name="Content Placeholder 2"/>
          <p:cNvSpPr>
            <a:spLocks noGrp="1"/>
          </p:cNvSpPr>
          <p:nvPr>
            <p:ph idx="1"/>
          </p:nvPr>
        </p:nvSpPr>
        <p:spPr>
          <a:xfrm>
            <a:off x="457200" y="1775192"/>
            <a:ext cx="8229600" cy="5082808"/>
          </a:xfrm>
        </p:spPr>
        <p:txBody>
          <a:bodyPr/>
          <a:lstStyle/>
          <a:p>
            <a:pPr algn="ctr"/>
            <a:r>
              <a:rPr lang="en-US" dirty="0" smtClean="0"/>
              <a:t>Focused instruction and training for modifying liquids</a:t>
            </a:r>
          </a:p>
          <a:p>
            <a:pPr marL="438912" lvl="1" indent="-320040">
              <a:spcBef>
                <a:spcPts val="0"/>
              </a:spcBef>
              <a:buClr>
                <a:schemeClr val="accent1"/>
              </a:buClr>
              <a:buSzPct val="80000"/>
              <a:buNone/>
            </a:pPr>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Possibly Harmful</a:t>
            </a:r>
            <a:endParaRPr lang="en-US" sz="7200" dirty="0"/>
          </a:p>
        </p:txBody>
      </p:sp>
      <p:sp>
        <p:nvSpPr>
          <p:cNvPr id="3" name="Content Placeholder 2"/>
          <p:cNvSpPr>
            <a:spLocks noGrp="1"/>
          </p:cNvSpPr>
          <p:nvPr>
            <p:ph idx="1"/>
          </p:nvPr>
        </p:nvSpPr>
        <p:spPr>
          <a:xfrm>
            <a:off x="457200" y="1775192"/>
            <a:ext cx="8229600" cy="5082808"/>
          </a:xfrm>
        </p:spPr>
        <p:txBody>
          <a:bodyPr>
            <a:normAutofit/>
          </a:bodyPr>
          <a:lstStyle/>
          <a:p>
            <a:pPr algn="ctr">
              <a:buNone/>
            </a:pPr>
            <a:r>
              <a:rPr lang="en-US" dirty="0" smtClean="0"/>
              <a:t>Alterations in the following:</a:t>
            </a:r>
          </a:p>
          <a:p>
            <a:pPr algn="ctr">
              <a:buNone/>
            </a:pPr>
            <a:endParaRPr lang="en-US" dirty="0" smtClean="0"/>
          </a:p>
          <a:p>
            <a:pPr algn="ctr"/>
            <a:r>
              <a:rPr lang="en-US" dirty="0" smtClean="0"/>
              <a:t>Type of thickening agent</a:t>
            </a:r>
          </a:p>
          <a:p>
            <a:pPr algn="ctr"/>
            <a:r>
              <a:rPr lang="en-US" dirty="0" smtClean="0"/>
              <a:t>Type of base liquids</a:t>
            </a:r>
          </a:p>
          <a:p>
            <a:pPr algn="ctr"/>
            <a:r>
              <a:rPr lang="en-US" dirty="0" smtClean="0"/>
              <a:t>Temperature of the liquid</a:t>
            </a:r>
          </a:p>
          <a:p>
            <a:pPr algn="ctr"/>
            <a:r>
              <a:rPr lang="en-US" dirty="0" smtClean="0"/>
              <a:t>Amount of time the sample is thickened</a:t>
            </a:r>
          </a:p>
          <a:p>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Not Effective</a:t>
            </a:r>
            <a:endParaRPr lang="en-US" sz="7200" dirty="0"/>
          </a:p>
        </p:txBody>
      </p:sp>
      <p:sp>
        <p:nvSpPr>
          <p:cNvPr id="3" name="Content Placeholder 2"/>
          <p:cNvSpPr>
            <a:spLocks noGrp="1"/>
          </p:cNvSpPr>
          <p:nvPr>
            <p:ph idx="1"/>
          </p:nvPr>
        </p:nvSpPr>
        <p:spPr>
          <a:xfrm>
            <a:off x="457200" y="1775192"/>
            <a:ext cx="8229600" cy="4930408"/>
          </a:xfrm>
        </p:spPr>
        <p:txBody>
          <a:bodyPr>
            <a:normAutofit/>
          </a:bodyPr>
          <a:lstStyle/>
          <a:p>
            <a:pPr algn="ctr"/>
            <a:r>
              <a:rPr lang="en-US" dirty="0" smtClean="0"/>
              <a:t>Lack of information causing care providers to be non-compliant in executing feeding strategies</a:t>
            </a:r>
          </a:p>
          <a:p>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Level of Evidence</a:t>
            </a:r>
            <a:endParaRPr lang="en-US" sz="7200" dirty="0"/>
          </a:p>
        </p:txBody>
      </p:sp>
      <p:sp>
        <p:nvSpPr>
          <p:cNvPr id="3" name="Content Placeholder 2"/>
          <p:cNvSpPr>
            <a:spLocks noGrp="1"/>
          </p:cNvSpPr>
          <p:nvPr>
            <p:ph idx="1"/>
          </p:nvPr>
        </p:nvSpPr>
        <p:spPr>
          <a:xfrm>
            <a:off x="457200" y="1775192"/>
            <a:ext cx="8229600" cy="5082808"/>
          </a:xfrm>
        </p:spPr>
        <p:txBody>
          <a:bodyPr>
            <a:normAutofit fontScale="47500" lnSpcReduction="20000"/>
          </a:bodyPr>
          <a:lstStyle/>
          <a:p>
            <a:r>
              <a:rPr lang="en-US" sz="3400" dirty="0" smtClean="0"/>
              <a:t>Level I</a:t>
            </a:r>
          </a:p>
          <a:p>
            <a:pPr lvl="1"/>
            <a:r>
              <a:rPr lang="en-US" sz="3400" dirty="0" smtClean="0"/>
              <a:t>Evidence from a systematic review of all relevant randomized controlled trials, or evidence-based clinical practice guidelines based on systematic review of RCT’s</a:t>
            </a:r>
          </a:p>
          <a:p>
            <a:r>
              <a:rPr lang="en-US" sz="3400" dirty="0" smtClean="0"/>
              <a:t>Level II</a:t>
            </a:r>
          </a:p>
          <a:p>
            <a:pPr lvl="1"/>
            <a:r>
              <a:rPr lang="en-US" sz="3400" dirty="0" smtClean="0"/>
              <a:t>Evidence obtained from at least one well-designed randomized control trial</a:t>
            </a:r>
          </a:p>
          <a:p>
            <a:r>
              <a:rPr lang="en-US" sz="3400" dirty="0" smtClean="0"/>
              <a:t>Level III</a:t>
            </a:r>
          </a:p>
          <a:p>
            <a:pPr lvl="1"/>
            <a:r>
              <a:rPr lang="en-US" sz="3400" dirty="0" smtClean="0"/>
              <a:t>Evidence obtained from well-designed controlled trials without randomization, quasi-experimental</a:t>
            </a:r>
          </a:p>
          <a:p>
            <a:r>
              <a:rPr lang="en-US" sz="3400" dirty="0" smtClean="0"/>
              <a:t>Level IV</a:t>
            </a:r>
          </a:p>
          <a:p>
            <a:pPr lvl="1"/>
            <a:r>
              <a:rPr lang="en-US" sz="3400" dirty="0" smtClean="0"/>
              <a:t>Evidence from well-designed case-control and cohort studies</a:t>
            </a:r>
          </a:p>
          <a:p>
            <a:r>
              <a:rPr lang="en-US" sz="3400" dirty="0" smtClean="0"/>
              <a:t>Level V</a:t>
            </a:r>
          </a:p>
          <a:p>
            <a:pPr lvl="1"/>
            <a:r>
              <a:rPr lang="en-US" sz="3400" dirty="0" smtClean="0"/>
              <a:t>Evidence from systematic reviews of descriptive and qualitative studies</a:t>
            </a:r>
          </a:p>
          <a:p>
            <a:r>
              <a:rPr lang="en-US" sz="3400" dirty="0" smtClean="0">
                <a:solidFill>
                  <a:srgbClr val="FF0000"/>
                </a:solidFill>
              </a:rPr>
              <a:t>Level VI</a:t>
            </a:r>
          </a:p>
          <a:p>
            <a:pPr lvl="1"/>
            <a:r>
              <a:rPr lang="en-US" sz="3400" dirty="0" smtClean="0">
                <a:solidFill>
                  <a:srgbClr val="FF0000"/>
                </a:solidFill>
              </a:rPr>
              <a:t>Evidence from a single descriptive or qualitative study</a:t>
            </a:r>
          </a:p>
          <a:p>
            <a:r>
              <a:rPr lang="en-US" sz="3400" dirty="0" smtClean="0"/>
              <a:t>Level VII</a:t>
            </a:r>
          </a:p>
          <a:p>
            <a:pPr lvl="1"/>
            <a:r>
              <a:rPr lang="en-US" sz="3400" dirty="0" smtClean="0"/>
              <a:t>Evidence from the opinion of authorities and/or reports of expert committees</a:t>
            </a:r>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r>
              <a:rPr lang="en-US" sz="1500" dirty="0" err="1" smtClean="0"/>
              <a:t>Melnyk</a:t>
            </a:r>
            <a:r>
              <a:rPr lang="en-US" sz="1500" dirty="0" smtClean="0"/>
              <a:t>, B. M., &amp; </a:t>
            </a:r>
            <a:r>
              <a:rPr lang="en-US" sz="1500" dirty="0" err="1" smtClean="0"/>
              <a:t>Fineout-Overholt</a:t>
            </a:r>
            <a:r>
              <a:rPr lang="en-US" sz="1500" dirty="0" smtClean="0"/>
              <a:t>, E. (2005). </a:t>
            </a:r>
            <a:r>
              <a:rPr lang="en-US" sz="1500" i="1" dirty="0" smtClean="0"/>
              <a:t>Evidence-based practice in nursing &amp; healthcare: a guide to best practice</a:t>
            </a:r>
            <a:r>
              <a:rPr lang="en-US" sz="1500" dirty="0" smtClean="0"/>
              <a:t>. Retrieved March 22, 2013, from </a:t>
            </a:r>
            <a:r>
              <a:rPr lang="en-US" sz="1500" dirty="0" err="1" smtClean="0"/>
              <a:t>Ebling</a:t>
            </a:r>
            <a:r>
              <a:rPr lang="en-US" sz="1500" dirty="0" smtClean="0"/>
              <a:t> Library: </a:t>
            </a:r>
            <a:r>
              <a:rPr lang="en-US" sz="1500" dirty="0" smtClean="0">
                <a:hlinkClick r:id="rId2"/>
              </a:rPr>
              <a:t>http://www.tnaonline.org/Media/pdf/present/conv-10-l-thompson.pdf</a:t>
            </a:r>
            <a:endParaRPr lang="en-US" sz="1500" dirty="0" smtClean="0"/>
          </a:p>
          <a:p>
            <a:pPr lvl="1"/>
            <a:endParaRPr lang="en-US" sz="1500" dirty="0" smtClean="0"/>
          </a:p>
          <a:p>
            <a:pPr lvl="1"/>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buNone/>
            </a:pPr>
            <a:endParaRPr lang="en-US" sz="1500" dirty="0" smtClean="0"/>
          </a:p>
          <a:p>
            <a:pPr lvl="1"/>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Summary</a:t>
            </a:r>
            <a:endParaRPr lang="en-US" sz="7200" dirty="0"/>
          </a:p>
        </p:txBody>
      </p:sp>
      <p:sp>
        <p:nvSpPr>
          <p:cNvPr id="3" name="Content Placeholder 2"/>
          <p:cNvSpPr>
            <a:spLocks noGrp="1"/>
          </p:cNvSpPr>
          <p:nvPr>
            <p:ph idx="1"/>
          </p:nvPr>
        </p:nvSpPr>
        <p:spPr>
          <a:xfrm>
            <a:off x="457200" y="1775192"/>
            <a:ext cx="8229600" cy="5082808"/>
          </a:xfrm>
        </p:spPr>
        <p:txBody>
          <a:bodyPr>
            <a:normAutofit/>
          </a:bodyPr>
          <a:lstStyle/>
          <a:p>
            <a:r>
              <a:rPr lang="en-US" dirty="0" smtClean="0"/>
              <a:t>Results suggest that many patients are served modified liquids that are too thick or too thin in relation to their target level of thickness, possibly increasing risk of further medical complications for those who consume them.</a:t>
            </a:r>
          </a:p>
          <a:p>
            <a:endParaRPr lang="en-US"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11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endParaRPr lang="en-US" sz="800" dirty="0" smtClean="0"/>
          </a:p>
          <a:p>
            <a:pPr marL="438912" lvl="1" indent="-320040">
              <a:spcBef>
                <a:spcPts val="0"/>
              </a:spcBef>
              <a:buClr>
                <a:schemeClr val="accent1"/>
              </a:buClr>
              <a:buSzPct val="80000"/>
              <a:buNone/>
            </a:pPr>
            <a:r>
              <a:rPr lang="en-US" sz="800" dirty="0" smtClean="0"/>
              <a:t>Garcia, J., Chambers, E., Clark, M., </a:t>
            </a:r>
            <a:r>
              <a:rPr lang="en-US" sz="800" dirty="0" err="1" smtClean="0"/>
              <a:t>Helverson</a:t>
            </a:r>
            <a:r>
              <a:rPr lang="en-US" sz="800" dirty="0" smtClean="0"/>
              <a:t>, J., </a:t>
            </a:r>
            <a:r>
              <a:rPr lang="en-US" sz="800" dirty="0" err="1" smtClean="0"/>
              <a:t>Matta</a:t>
            </a:r>
            <a:r>
              <a:rPr lang="en-US" sz="800" dirty="0" smtClean="0"/>
              <a:t>, Z. (2009). Quality of Care Issues For Dysphagia: Modifications Involving Oral Fluids. Journal of Clinical Nursing,19,1618-1624.</a:t>
            </a:r>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Custom 1">
      <a:dk1>
        <a:sysClr val="windowText" lastClr="000000"/>
      </a:dk1>
      <a:lt1>
        <a:sysClr val="window" lastClr="FFFFFF"/>
      </a:lt1>
      <a:dk2>
        <a:srgbClr val="5A6378"/>
      </a:dk2>
      <a:lt2>
        <a:srgbClr val="D4D4D6"/>
      </a:lt2>
      <a:accent1>
        <a:srgbClr val="FFFF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374</TotalTime>
  <Words>672</Words>
  <Application>Microsoft Office PowerPoint</Application>
  <PresentationFormat>On-screen Show (4:3)</PresentationFormat>
  <Paragraphs>157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Module</vt:lpstr>
      <vt:lpstr>Viscosity of Modified Liquids  Nicholas Simonovich, RN, SN  Jeremiah James Bunce III, RN, SN</vt:lpstr>
      <vt:lpstr>Introduction</vt:lpstr>
      <vt:lpstr>Definition</vt:lpstr>
      <vt:lpstr>Effective</vt:lpstr>
      <vt:lpstr>Possibly Effective</vt:lpstr>
      <vt:lpstr>Possibly Harmful</vt:lpstr>
      <vt:lpstr>Not Effective</vt:lpstr>
      <vt:lpstr>Level of Evidence</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dc:creator>
  <cp:lastModifiedBy>Nick</cp:lastModifiedBy>
  <cp:revision>28</cp:revision>
  <dcterms:created xsi:type="dcterms:W3CDTF">2013-03-22T01:40:56Z</dcterms:created>
  <dcterms:modified xsi:type="dcterms:W3CDTF">2013-03-24T23:46:33Z</dcterms:modified>
</cp:coreProperties>
</file>