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1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16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3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4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65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6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9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37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83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2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37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5E2AE-1350-4692-B92E-4AB0C6AA52B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C3C96-3A37-4485-92F3-BAD801F2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0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b="1" u="sng" dirty="0" smtClean="0">
                <a:latin typeface="Comic Sans MS" pitchFamily="66" charset="0"/>
              </a:rPr>
              <a:t>Effective</a:t>
            </a:r>
            <a:endParaRPr lang="en-US" sz="72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76400"/>
            <a:ext cx="7448550" cy="4533900"/>
          </a:xfrm>
        </p:spPr>
        <p:txBody>
          <a:bodyPr>
            <a:normAutofit/>
          </a:bodyPr>
          <a:lstStyle/>
          <a:p>
            <a:pPr marL="285750" indent="-28575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The research shows that teaching was effective in increasing the triage score by 21.4% in stroke patients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omic Sans MS" pitchFamily="66" charset="0"/>
              </a:rPr>
              <a:t>“This suggests increased perception of urgency of stroke care by emergency </a:t>
            </a:r>
            <a:r>
              <a:rPr lang="en-US" sz="1400" dirty="0">
                <a:solidFill>
                  <a:schemeClr val="tx1"/>
                </a:solidFill>
              </a:rPr>
              <a:t>nurses and acknowledgement that stroke is a medical emergency….triage of patients with actual or potential stroke as high acuity is the first step in facilitating early diagnosis, treatment, and referral to specialist services: these factors are known to improve outcomes and prevent complications following stroke”(141-142</a:t>
            </a:r>
            <a:r>
              <a:rPr lang="en-US" sz="1400" dirty="0" smtClean="0">
                <a:solidFill>
                  <a:schemeClr val="tx1"/>
                </a:solidFill>
              </a:rPr>
              <a:t>).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The research shows that teaching was effective in increasing the frequency of repeated assessments of respiratory rate, heart rate, blood </a:t>
            </a:r>
            <a:r>
              <a:rPr lang="en-US" sz="1800" dirty="0" smtClean="0">
                <a:solidFill>
                  <a:schemeClr val="tx1"/>
                </a:solidFill>
              </a:rPr>
              <a:t>pressure, and </a:t>
            </a:r>
            <a:r>
              <a:rPr lang="en-US" sz="1800" dirty="0">
                <a:solidFill>
                  <a:schemeClr val="tx1"/>
                </a:solidFill>
              </a:rPr>
              <a:t>oxygen saturation.  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The </a:t>
            </a:r>
            <a:r>
              <a:rPr lang="en-US" sz="1800" dirty="0">
                <a:solidFill>
                  <a:schemeClr val="tx1"/>
                </a:solidFill>
              </a:rPr>
              <a:t>research shows that teaching increased swallow assessments prior to oral intake by 41.3%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The </a:t>
            </a:r>
            <a:r>
              <a:rPr lang="en-US" sz="1800" dirty="0">
                <a:solidFill>
                  <a:schemeClr val="tx1"/>
                </a:solidFill>
              </a:rPr>
              <a:t>research shows a 28.8% increase in the frequency of documentation of pressure area interventions</a:t>
            </a:r>
          </a:p>
          <a:p>
            <a:pPr marL="285750" indent="-285750" algn="l">
              <a:buFont typeface="Arial" pitchFamily="34" charset="0"/>
              <a:buChar char="•"/>
            </a:pP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Half Frame 5"/>
          <p:cNvSpPr/>
          <p:nvPr/>
        </p:nvSpPr>
        <p:spPr>
          <a:xfrm>
            <a:off x="0" y="0"/>
            <a:ext cx="685800" cy="4191000"/>
          </a:xfrm>
          <a:prstGeom prst="halfFram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43800" y="5372100"/>
            <a:ext cx="1238250" cy="1123950"/>
            <a:chOff x="7543800" y="5372100"/>
            <a:chExt cx="1238250" cy="1123950"/>
          </a:xfrm>
        </p:grpSpPr>
        <p:sp>
          <p:nvSpPr>
            <p:cNvPr id="8" name="Donut 7"/>
            <p:cNvSpPr/>
            <p:nvPr/>
          </p:nvSpPr>
          <p:spPr>
            <a:xfrm>
              <a:off x="7943850" y="5372100"/>
              <a:ext cx="838200" cy="838200"/>
            </a:xfrm>
            <a:prstGeom prst="donu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/>
          </p:nvSpPr>
          <p:spPr>
            <a:xfrm>
              <a:off x="7543800" y="6038850"/>
              <a:ext cx="457200" cy="4572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/>
          </p:nvSpPr>
          <p:spPr>
            <a:xfrm>
              <a:off x="8134350" y="6267450"/>
              <a:ext cx="228600" cy="2286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1513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latin typeface="Comic Sans MS" pitchFamily="66" charset="0"/>
              </a:rPr>
              <a:t>Possibly Effective</a:t>
            </a:r>
            <a:endParaRPr lang="en-US" sz="6000" b="1" u="sn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Comic Sans MS" pitchFamily="66" charset="0"/>
              </a:rPr>
              <a:t>The research indicated an non-significant increase in number of </a:t>
            </a:r>
            <a:r>
              <a:rPr lang="en-US" sz="1800" dirty="0" err="1" smtClean="0">
                <a:latin typeface="Comic Sans MS" pitchFamily="66" charset="0"/>
              </a:rPr>
              <a:t>glasgow</a:t>
            </a:r>
            <a:r>
              <a:rPr lang="en-US" sz="1800" dirty="0" smtClean="0">
                <a:latin typeface="Comic Sans MS" pitchFamily="66" charset="0"/>
              </a:rPr>
              <a:t> coma score assessments.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" name="Half Frame 3"/>
          <p:cNvSpPr/>
          <p:nvPr/>
        </p:nvSpPr>
        <p:spPr>
          <a:xfrm>
            <a:off x="0" y="0"/>
            <a:ext cx="685800" cy="4191000"/>
          </a:xfrm>
          <a:prstGeom prst="halfFram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543800" y="5372100"/>
            <a:ext cx="1238250" cy="1123950"/>
            <a:chOff x="7543800" y="5372100"/>
            <a:chExt cx="1238250" cy="1123950"/>
          </a:xfrm>
        </p:grpSpPr>
        <p:sp>
          <p:nvSpPr>
            <p:cNvPr id="6" name="Donut 5"/>
            <p:cNvSpPr/>
            <p:nvPr/>
          </p:nvSpPr>
          <p:spPr>
            <a:xfrm>
              <a:off x="7943850" y="5372100"/>
              <a:ext cx="838200" cy="838200"/>
            </a:xfrm>
            <a:prstGeom prst="donu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Donut 6"/>
            <p:cNvSpPr/>
            <p:nvPr/>
          </p:nvSpPr>
          <p:spPr>
            <a:xfrm>
              <a:off x="7543800" y="6038850"/>
              <a:ext cx="457200" cy="4572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Donut 7"/>
            <p:cNvSpPr/>
            <p:nvPr/>
          </p:nvSpPr>
          <p:spPr>
            <a:xfrm>
              <a:off x="8134350" y="6267450"/>
              <a:ext cx="228600" cy="2286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1033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latin typeface="Comic Sans MS" pitchFamily="66" charset="0"/>
              </a:rPr>
              <a:t>Not Effective</a:t>
            </a:r>
            <a:endParaRPr lang="en-US" sz="6600" b="1" u="sn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Comic Sans MS" pitchFamily="66" charset="0"/>
              </a:rPr>
              <a:t>There was no change in the frequency of risk assessment for venous thromboembolism or pressure areas</a:t>
            </a:r>
          </a:p>
          <a:p>
            <a:r>
              <a:rPr lang="en-US" sz="1800" dirty="0">
                <a:latin typeface="Comic Sans MS" pitchFamily="66" charset="0"/>
              </a:rPr>
              <a:t>	There was no change in the frequency of temperature monitoring or blood glucose monitoring. </a:t>
            </a:r>
            <a:endParaRPr lang="en-US" sz="1800" dirty="0" smtClean="0">
              <a:latin typeface="Comic Sans MS" pitchFamily="66" charset="0"/>
            </a:endParaRPr>
          </a:p>
          <a:p>
            <a:pPr lvl="1"/>
            <a:r>
              <a:rPr lang="en-US" sz="1400" dirty="0" smtClean="0">
                <a:latin typeface="Comic Sans MS" pitchFamily="66" charset="0"/>
              </a:rPr>
              <a:t>“</a:t>
            </a:r>
            <a:r>
              <a:rPr lang="en-US" sz="1400" dirty="0">
                <a:latin typeface="Comic Sans MS" pitchFamily="66" charset="0"/>
              </a:rPr>
              <a:t>Temperature monitoring following stroke is important as hyperthermia is common in stroke patients due to the hypothalamus or as a result of thromboembolism. Early hyperthermia in an acute stroke increases the risk for a poor outcome, mortality and increased infarct size”(142). “Hyperglycemia following stroke is also associated with increased mortality and/or decreased functional outcome”(142).</a:t>
            </a:r>
          </a:p>
          <a:p>
            <a:endParaRPr lang="en-US" dirty="0"/>
          </a:p>
        </p:txBody>
      </p:sp>
      <p:sp>
        <p:nvSpPr>
          <p:cNvPr id="4" name="Half Frame 3"/>
          <p:cNvSpPr/>
          <p:nvPr/>
        </p:nvSpPr>
        <p:spPr>
          <a:xfrm>
            <a:off x="0" y="0"/>
            <a:ext cx="685800" cy="4191000"/>
          </a:xfrm>
          <a:prstGeom prst="halfFram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543800" y="5372100"/>
            <a:ext cx="1238250" cy="1123950"/>
            <a:chOff x="7543800" y="5372100"/>
            <a:chExt cx="1238250" cy="1123950"/>
          </a:xfrm>
        </p:grpSpPr>
        <p:sp>
          <p:nvSpPr>
            <p:cNvPr id="6" name="Donut 5"/>
            <p:cNvSpPr/>
            <p:nvPr/>
          </p:nvSpPr>
          <p:spPr>
            <a:xfrm>
              <a:off x="7943850" y="5372100"/>
              <a:ext cx="838200" cy="838200"/>
            </a:xfrm>
            <a:prstGeom prst="donu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Donut 6"/>
            <p:cNvSpPr/>
            <p:nvPr/>
          </p:nvSpPr>
          <p:spPr>
            <a:xfrm>
              <a:off x="7543800" y="6038850"/>
              <a:ext cx="457200" cy="4572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Donut 7"/>
            <p:cNvSpPr/>
            <p:nvPr/>
          </p:nvSpPr>
          <p:spPr>
            <a:xfrm>
              <a:off x="8134350" y="6267450"/>
              <a:ext cx="228600" cy="2286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8490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latin typeface="Comic Sans MS" pitchFamily="66" charset="0"/>
              </a:rPr>
              <a:t>Possibly Harmful</a:t>
            </a:r>
            <a:endParaRPr lang="en-US" sz="6600" b="1" u="sn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Comic Sans MS" pitchFamily="66" charset="0"/>
              </a:rPr>
              <a:t>No applicable published research was found in this category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" name="Half Frame 3"/>
          <p:cNvSpPr/>
          <p:nvPr/>
        </p:nvSpPr>
        <p:spPr>
          <a:xfrm>
            <a:off x="0" y="0"/>
            <a:ext cx="685800" cy="4191000"/>
          </a:xfrm>
          <a:prstGeom prst="halfFram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543800" y="5372100"/>
            <a:ext cx="1238250" cy="1123950"/>
            <a:chOff x="7543800" y="5372100"/>
            <a:chExt cx="1238250" cy="1123950"/>
          </a:xfrm>
        </p:grpSpPr>
        <p:sp>
          <p:nvSpPr>
            <p:cNvPr id="6" name="Donut 5"/>
            <p:cNvSpPr/>
            <p:nvPr/>
          </p:nvSpPr>
          <p:spPr>
            <a:xfrm>
              <a:off x="7943850" y="5372100"/>
              <a:ext cx="838200" cy="838200"/>
            </a:xfrm>
            <a:prstGeom prst="donu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Donut 6"/>
            <p:cNvSpPr/>
            <p:nvPr/>
          </p:nvSpPr>
          <p:spPr>
            <a:xfrm>
              <a:off x="7543800" y="6038850"/>
              <a:ext cx="457200" cy="4572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Donut 7"/>
            <p:cNvSpPr/>
            <p:nvPr/>
          </p:nvSpPr>
          <p:spPr>
            <a:xfrm>
              <a:off x="8134350" y="6267450"/>
              <a:ext cx="228600" cy="2286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8696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u="sng" dirty="0" smtClean="0">
                <a:latin typeface="Comic Sans MS" pitchFamily="66" charset="0"/>
              </a:rPr>
              <a:t>Introduction</a:t>
            </a:r>
            <a:endParaRPr lang="en-US" sz="6000" b="1" u="sn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 smtClean="0">
                <a:effectLst/>
                <a:latin typeface="Comic Sans MS"/>
                <a:ea typeface="Calibri"/>
                <a:cs typeface="Times New Roman"/>
              </a:rPr>
              <a:t>“Emergency nurses play a key role in acute stroke care… an evidence-based guideline can improve stroke care in the ED and decrease clinical risk associated with acute stroke…sound emergency management is fundamental to the health outcomes of patients with acute stroke”</a:t>
            </a:r>
            <a:endParaRPr lang="en-US" sz="2400" dirty="0"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Half Frame 3"/>
          <p:cNvSpPr/>
          <p:nvPr/>
        </p:nvSpPr>
        <p:spPr>
          <a:xfrm>
            <a:off x="0" y="0"/>
            <a:ext cx="685800" cy="4191000"/>
          </a:xfrm>
          <a:prstGeom prst="halfFram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543800" y="5372100"/>
            <a:ext cx="1238250" cy="1123950"/>
            <a:chOff x="7543800" y="5372100"/>
            <a:chExt cx="1238250" cy="1123950"/>
          </a:xfrm>
        </p:grpSpPr>
        <p:sp>
          <p:nvSpPr>
            <p:cNvPr id="6" name="Donut 5"/>
            <p:cNvSpPr/>
            <p:nvPr/>
          </p:nvSpPr>
          <p:spPr>
            <a:xfrm>
              <a:off x="7943850" y="5372100"/>
              <a:ext cx="838200" cy="838200"/>
            </a:xfrm>
            <a:prstGeom prst="donu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Donut 6"/>
            <p:cNvSpPr/>
            <p:nvPr/>
          </p:nvSpPr>
          <p:spPr>
            <a:xfrm>
              <a:off x="7543800" y="6038850"/>
              <a:ext cx="457200" cy="4572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Donut 7"/>
            <p:cNvSpPr/>
            <p:nvPr/>
          </p:nvSpPr>
          <p:spPr>
            <a:xfrm>
              <a:off x="8134350" y="6267450"/>
              <a:ext cx="228600" cy="2286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3049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latin typeface="Comic Sans MS" pitchFamily="66" charset="0"/>
              </a:rPr>
              <a:t>Definition</a:t>
            </a:r>
            <a:endParaRPr lang="en-US" sz="6000" b="1" u="sn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alf Frame 3"/>
          <p:cNvSpPr/>
          <p:nvPr/>
        </p:nvSpPr>
        <p:spPr>
          <a:xfrm>
            <a:off x="0" y="0"/>
            <a:ext cx="685800" cy="4191000"/>
          </a:xfrm>
          <a:prstGeom prst="halfFram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543800" y="5372100"/>
            <a:ext cx="1238250" cy="1123950"/>
            <a:chOff x="7543800" y="5372100"/>
            <a:chExt cx="1238250" cy="1123950"/>
          </a:xfrm>
        </p:grpSpPr>
        <p:sp>
          <p:nvSpPr>
            <p:cNvPr id="6" name="Donut 5"/>
            <p:cNvSpPr/>
            <p:nvPr/>
          </p:nvSpPr>
          <p:spPr>
            <a:xfrm>
              <a:off x="7943850" y="5372100"/>
              <a:ext cx="838200" cy="838200"/>
            </a:xfrm>
            <a:prstGeom prst="donu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Donut 6"/>
            <p:cNvSpPr/>
            <p:nvPr/>
          </p:nvSpPr>
          <p:spPr>
            <a:xfrm>
              <a:off x="7543800" y="6038850"/>
              <a:ext cx="457200" cy="4572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Donut 7"/>
            <p:cNvSpPr/>
            <p:nvPr/>
          </p:nvSpPr>
          <p:spPr>
            <a:xfrm>
              <a:off x="8134350" y="6267450"/>
              <a:ext cx="228600" cy="2286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6102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543800" y="5372100"/>
            <a:ext cx="1238250" cy="1123950"/>
            <a:chOff x="7543800" y="5372100"/>
            <a:chExt cx="1238250" cy="1123950"/>
          </a:xfrm>
        </p:grpSpPr>
        <p:sp>
          <p:nvSpPr>
            <p:cNvPr id="6" name="Donut 5"/>
            <p:cNvSpPr/>
            <p:nvPr/>
          </p:nvSpPr>
          <p:spPr>
            <a:xfrm>
              <a:off x="7943850" y="5372100"/>
              <a:ext cx="838200" cy="838200"/>
            </a:xfrm>
            <a:prstGeom prst="donu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Donut 6"/>
            <p:cNvSpPr/>
            <p:nvPr/>
          </p:nvSpPr>
          <p:spPr>
            <a:xfrm>
              <a:off x="7543800" y="6038850"/>
              <a:ext cx="457200" cy="4572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Donut 7"/>
            <p:cNvSpPr/>
            <p:nvPr/>
          </p:nvSpPr>
          <p:spPr>
            <a:xfrm>
              <a:off x="8134350" y="6267450"/>
              <a:ext cx="228600" cy="2286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u="sng" dirty="0" smtClean="0">
                <a:latin typeface="Comic Sans MS" pitchFamily="66" charset="0"/>
              </a:rPr>
              <a:t>Level of Evidence</a:t>
            </a:r>
            <a:endParaRPr lang="en-US" sz="7200" u="sn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Level I</a:t>
            </a:r>
          </a:p>
          <a:p>
            <a:pPr lvl="1"/>
            <a:r>
              <a:rPr lang="en-US" sz="1800" dirty="0" smtClean="0"/>
              <a:t>Randomized controlled trial, systematic review or meta-analysis</a:t>
            </a:r>
          </a:p>
          <a:p>
            <a:r>
              <a:rPr lang="en-US" sz="1800" dirty="0" smtClean="0"/>
              <a:t>Level II</a:t>
            </a:r>
          </a:p>
          <a:p>
            <a:pPr lvl="1"/>
            <a:r>
              <a:rPr lang="en-US" sz="1800" dirty="0" smtClean="0"/>
              <a:t>Other studies such as quasi-experimental, correlational, descriptive, survey, evaluation, and qualitative</a:t>
            </a:r>
          </a:p>
          <a:p>
            <a:r>
              <a:rPr lang="en-US" sz="1800" dirty="0" smtClean="0"/>
              <a:t>Level III</a:t>
            </a:r>
          </a:p>
          <a:p>
            <a:pPr lvl="1"/>
            <a:r>
              <a:rPr lang="en-US" sz="1800" dirty="0" smtClean="0"/>
              <a:t>Expert Opinions or Consensus statements</a:t>
            </a:r>
          </a:p>
          <a:p>
            <a:r>
              <a:rPr lang="en-US" sz="1800" dirty="0" smtClean="0"/>
              <a:t>Level IV</a:t>
            </a:r>
          </a:p>
          <a:p>
            <a:pPr lvl="1"/>
            <a:r>
              <a:rPr lang="en-US" sz="1800" dirty="0" smtClean="0"/>
              <a:t>Case reports and low-level case control and cohort studies</a:t>
            </a:r>
          </a:p>
          <a:p>
            <a:r>
              <a:rPr lang="en-US" sz="1800" dirty="0" smtClean="0"/>
              <a:t>Level V</a:t>
            </a:r>
          </a:p>
          <a:p>
            <a:pPr lvl="1"/>
            <a:r>
              <a:rPr lang="en-US" sz="1800" dirty="0" smtClean="0"/>
              <a:t>Expert opinion or consensus based on experience</a:t>
            </a:r>
          </a:p>
          <a:p>
            <a:pPr lvl="1"/>
            <a:endParaRPr lang="en-US" sz="1400" dirty="0"/>
          </a:p>
          <a:p>
            <a:pPr marL="0" indent="0">
              <a:buNone/>
            </a:pPr>
            <a:r>
              <a:rPr lang="en-US" sz="1100" dirty="0" smtClean="0"/>
              <a:t>National Council of State Boards of Nursing. (April 2006). Systematic Review of studies of nursing outcomes. An evolving review. Retrieved March 1, 2009 from www. Ncsbn.org/</a:t>
            </a:r>
            <a:r>
              <a:rPr lang="en-US" sz="1100" dirty="0" err="1" smtClean="0"/>
              <a:t>Final_Sys_Review</a:t>
            </a:r>
            <a:endParaRPr lang="en-US" sz="1100" dirty="0"/>
          </a:p>
          <a:p>
            <a:pPr lvl="1"/>
            <a:endParaRPr lang="en-US" dirty="0" smtClean="0"/>
          </a:p>
        </p:txBody>
      </p:sp>
      <p:sp>
        <p:nvSpPr>
          <p:cNvPr id="4" name="Half Frame 3"/>
          <p:cNvSpPr/>
          <p:nvPr/>
        </p:nvSpPr>
        <p:spPr>
          <a:xfrm>
            <a:off x="0" y="0"/>
            <a:ext cx="685800" cy="4191000"/>
          </a:xfrm>
          <a:prstGeom prst="halfFram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398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u="sng" dirty="0" smtClean="0">
                <a:latin typeface="Comic Sans MS" pitchFamily="66" charset="0"/>
              </a:rPr>
              <a:t>Summary</a:t>
            </a:r>
            <a:endParaRPr lang="en-US" sz="6000" b="1" u="sn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alf Frame 3"/>
          <p:cNvSpPr/>
          <p:nvPr/>
        </p:nvSpPr>
        <p:spPr>
          <a:xfrm>
            <a:off x="0" y="0"/>
            <a:ext cx="685800" cy="4191000"/>
          </a:xfrm>
          <a:prstGeom prst="halfFram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543800" y="5372100"/>
            <a:ext cx="1238250" cy="1123950"/>
            <a:chOff x="7543800" y="5372100"/>
            <a:chExt cx="1238250" cy="1123950"/>
          </a:xfrm>
        </p:grpSpPr>
        <p:sp>
          <p:nvSpPr>
            <p:cNvPr id="6" name="Donut 5"/>
            <p:cNvSpPr/>
            <p:nvPr/>
          </p:nvSpPr>
          <p:spPr>
            <a:xfrm>
              <a:off x="7943850" y="5372100"/>
              <a:ext cx="838200" cy="838200"/>
            </a:xfrm>
            <a:prstGeom prst="donu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Donut 6"/>
            <p:cNvSpPr/>
            <p:nvPr/>
          </p:nvSpPr>
          <p:spPr>
            <a:xfrm>
              <a:off x="7543800" y="6038850"/>
              <a:ext cx="457200" cy="4572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Donut 7"/>
            <p:cNvSpPr/>
            <p:nvPr/>
          </p:nvSpPr>
          <p:spPr>
            <a:xfrm>
              <a:off x="8134350" y="6267450"/>
              <a:ext cx="228600" cy="228600"/>
            </a:xfrm>
            <a:prstGeom prst="don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889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326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Effective</vt:lpstr>
      <vt:lpstr>Possibly Effective</vt:lpstr>
      <vt:lpstr>Not Effective</vt:lpstr>
      <vt:lpstr>Possibly Harmful</vt:lpstr>
      <vt:lpstr>Introduction</vt:lpstr>
      <vt:lpstr>Definition</vt:lpstr>
      <vt:lpstr>Level of Evidence</vt:lpstr>
      <vt:lpstr>Summary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libfannin</dc:creator>
  <cp:lastModifiedBy>libfannin</cp:lastModifiedBy>
  <cp:revision>7</cp:revision>
  <dcterms:created xsi:type="dcterms:W3CDTF">2012-03-23T14:34:05Z</dcterms:created>
  <dcterms:modified xsi:type="dcterms:W3CDTF">2012-03-23T16:37:24Z</dcterms:modified>
</cp:coreProperties>
</file>