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450"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AF05D44-800B-42A1-85AF-89BB1B0C76C1}"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4EE033-04AA-4429-ADC1-7F92E6FB2AE9}"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F05D44-800B-42A1-85AF-89BB1B0C76C1}"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4EE033-04AA-4429-ADC1-7F92E6FB2A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AF05D44-800B-42A1-85AF-89BB1B0C76C1}"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4EE033-04AA-4429-ADC1-7F92E6FB2A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F05D44-800B-42A1-85AF-89BB1B0C76C1}"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4EE033-04AA-4429-ADC1-7F92E6FB2A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F05D44-800B-42A1-85AF-89BB1B0C76C1}"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4EE033-04AA-4429-ADC1-7F92E6FB2AE9}"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AF05D44-800B-42A1-85AF-89BB1B0C76C1}" type="datetimeFigureOut">
              <a:rPr lang="en-US" smtClean="0"/>
              <a:pPr/>
              <a:t>3/25/2013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4EE033-04AA-4429-ADC1-7F92E6FB2AE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AF05D44-800B-42A1-85AF-89BB1B0C76C1}" type="datetimeFigureOut">
              <a:rPr lang="en-US" smtClean="0"/>
              <a:pPr/>
              <a:t>3/25/2013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4EE033-04AA-4429-ADC1-7F92E6FB2AE9}"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F05D44-800B-42A1-85AF-89BB1B0C76C1}" type="datetimeFigureOut">
              <a:rPr lang="en-US" smtClean="0"/>
              <a:pPr/>
              <a:t>3/25/2013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4EE033-04AA-4429-ADC1-7F92E6FB2AE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F05D44-800B-42A1-85AF-89BB1B0C76C1}" type="datetimeFigureOut">
              <a:rPr lang="en-US" smtClean="0"/>
              <a:pPr/>
              <a:t>3/25/2013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4EE033-04AA-4429-ADC1-7F92E6FB2A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F05D44-800B-42A1-85AF-89BB1B0C76C1}" type="datetimeFigureOut">
              <a:rPr lang="en-US" smtClean="0"/>
              <a:pPr/>
              <a:t>3/25/2013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4EE033-04AA-4429-ADC1-7F92E6FB2AE9}"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F05D44-800B-42A1-85AF-89BB1B0C76C1}" type="datetimeFigureOut">
              <a:rPr lang="en-US" smtClean="0"/>
              <a:pPr/>
              <a:t>3/25/2013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4EE033-04AA-4429-ADC1-7F92E6FB2A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AF05D44-800B-42A1-85AF-89BB1B0C76C1}" type="datetimeFigureOut">
              <a:rPr lang="en-US" smtClean="0"/>
              <a:pPr/>
              <a:t>3/25/2013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504EE033-04AA-4429-ADC1-7F92E6FB2AE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000" b="1" dirty="0" smtClean="0"/>
              <a:t>INTRODUCTION</a:t>
            </a:r>
            <a:endParaRPr lang="en-US" sz="6000" b="1" dirty="0"/>
          </a:p>
        </p:txBody>
      </p:sp>
      <p:sp>
        <p:nvSpPr>
          <p:cNvPr id="3" name="Content Placeholder 2"/>
          <p:cNvSpPr>
            <a:spLocks noGrp="1"/>
          </p:cNvSpPr>
          <p:nvPr>
            <p:ph idx="1"/>
          </p:nvPr>
        </p:nvSpPr>
        <p:spPr>
          <a:xfrm>
            <a:off x="609600" y="2286000"/>
            <a:ext cx="8153400" cy="2971800"/>
          </a:xfrm>
        </p:spPr>
        <p:txBody>
          <a:bodyPr>
            <a:normAutofit/>
          </a:bodyPr>
          <a:lstStyle/>
          <a:p>
            <a:r>
              <a:rPr lang="en-US" sz="3000" dirty="0" smtClean="0"/>
              <a:t>Controlling modifiable risk factors in older adults can significantly reduce the incidence of stroke.  </a:t>
            </a:r>
          </a:p>
          <a:p>
            <a:pPr marL="0" indent="0">
              <a:buNone/>
            </a:pPr>
            <a:endParaRPr lang="en-US" sz="3000" dirty="0"/>
          </a:p>
          <a:p>
            <a:endParaRPr lang="en-US" sz="3000" dirty="0" smtClean="0"/>
          </a:p>
          <a:p>
            <a:r>
              <a:rPr lang="en-US" sz="1100" dirty="0"/>
              <a:t>Michael, M Kathleen. (2006). Stroke Prevention and Management in Older Adults. Journal of Cardiovascular Nursing, Vol. 21, No. 55, </a:t>
            </a:r>
            <a:r>
              <a:rPr lang="en-US" sz="1100" dirty="0" smtClean="0"/>
              <a:t>page  S21.</a:t>
            </a:r>
            <a:endParaRPr lang="en-US" sz="1100" dirty="0"/>
          </a:p>
          <a:p>
            <a:endParaRPr lang="en-US" sz="3600" dirty="0"/>
          </a:p>
        </p:txBody>
      </p:sp>
    </p:spTree>
    <p:extLst>
      <p:ext uri="{BB962C8B-B14F-4D97-AF65-F5344CB8AC3E}">
        <p14:creationId xmlns:p14="http://schemas.microsoft.com/office/powerpoint/2010/main" xmlns="" val="18746500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000" b="1" dirty="0" smtClean="0"/>
              <a:t>DEFINITION</a:t>
            </a:r>
            <a:endParaRPr lang="en-US" sz="6000" b="1" dirty="0"/>
          </a:p>
        </p:txBody>
      </p:sp>
      <p:sp>
        <p:nvSpPr>
          <p:cNvPr id="3" name="Content Placeholder 2"/>
          <p:cNvSpPr>
            <a:spLocks noGrp="1"/>
          </p:cNvSpPr>
          <p:nvPr>
            <p:ph idx="1"/>
          </p:nvPr>
        </p:nvSpPr>
        <p:spPr/>
        <p:txBody>
          <a:bodyPr>
            <a:normAutofit/>
          </a:bodyPr>
          <a:lstStyle/>
          <a:p>
            <a:r>
              <a:rPr lang="en-US" sz="3000" dirty="0" smtClean="0"/>
              <a:t>Modifiable risk factors are those that can potentially be altered through lifestyle changes and medical treatment, thus reducing the risk of stroke. </a:t>
            </a:r>
          </a:p>
          <a:p>
            <a:r>
              <a:rPr lang="en-US" sz="3000" dirty="0" smtClean="0"/>
              <a:t>Ischemic stroke results from inadequate blood flow to the brain from partial or complete occlusion of an artery. </a:t>
            </a:r>
          </a:p>
          <a:p>
            <a:endParaRPr lang="en-US" sz="3000" dirty="0" smtClean="0"/>
          </a:p>
          <a:p>
            <a:r>
              <a:rPr lang="en-US" sz="1200" dirty="0"/>
              <a:t>Lewis, S.L., Dirksen, S.R., </a:t>
            </a:r>
            <a:r>
              <a:rPr lang="en-US" sz="1200" dirty="0" err="1"/>
              <a:t>Heitkemper</a:t>
            </a:r>
            <a:r>
              <a:rPr lang="en-US" sz="1200" dirty="0"/>
              <a:t>, M.M., Bucher, L., Camera, I.M. (2011). Medical-Surgical Nursing: Assessment and Management of Clinical </a:t>
            </a:r>
            <a:r>
              <a:rPr lang="en-US" sz="1200" dirty="0" smtClean="0"/>
              <a:t>Problems Pg. 1461-1462.</a:t>
            </a:r>
            <a:endParaRPr lang="en-US" sz="1200" dirty="0"/>
          </a:p>
          <a:p>
            <a:pPr marL="0" indent="0">
              <a:buNone/>
            </a:pPr>
            <a:endParaRPr lang="en-US" sz="3000" dirty="0" smtClean="0"/>
          </a:p>
          <a:p>
            <a:endParaRPr lang="en-US" sz="3000" dirty="0" smtClean="0"/>
          </a:p>
          <a:p>
            <a:endParaRPr lang="en-US" sz="3000" dirty="0"/>
          </a:p>
        </p:txBody>
      </p:sp>
    </p:spTree>
    <p:extLst>
      <p:ext uri="{BB962C8B-B14F-4D97-AF65-F5344CB8AC3E}">
        <p14:creationId xmlns:p14="http://schemas.microsoft.com/office/powerpoint/2010/main" xmlns="" val="49092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000" b="1" dirty="0" smtClean="0"/>
              <a:t>LEVEL OF EVIDENCE</a:t>
            </a:r>
            <a:endParaRPr lang="en-US" sz="6000" b="1" dirty="0"/>
          </a:p>
        </p:txBody>
      </p:sp>
      <p:sp>
        <p:nvSpPr>
          <p:cNvPr id="3" name="Content Placeholder 2"/>
          <p:cNvSpPr>
            <a:spLocks noGrp="1"/>
          </p:cNvSpPr>
          <p:nvPr>
            <p:ph idx="1"/>
          </p:nvPr>
        </p:nvSpPr>
        <p:spPr>
          <a:xfrm>
            <a:off x="685800" y="1447800"/>
            <a:ext cx="8229600" cy="3200400"/>
          </a:xfrm>
        </p:spPr>
        <p:txBody>
          <a:bodyPr>
            <a:normAutofit fontScale="85000" lnSpcReduction="10000"/>
          </a:bodyPr>
          <a:lstStyle/>
          <a:p>
            <a:r>
              <a:rPr lang="en-US" sz="3000" dirty="0" smtClean="0"/>
              <a:t>Level I: </a:t>
            </a:r>
          </a:p>
          <a:p>
            <a:pPr lvl="1"/>
            <a:r>
              <a:rPr lang="en-US" sz="2600" dirty="0"/>
              <a:t>Randomized controlled trail, systematic review or meta-analysis </a:t>
            </a:r>
            <a:endParaRPr lang="en-US" sz="2600" dirty="0" smtClean="0"/>
          </a:p>
          <a:p>
            <a:r>
              <a:rPr lang="en-US" sz="3000" dirty="0" smtClean="0"/>
              <a:t>Level II:</a:t>
            </a:r>
          </a:p>
          <a:p>
            <a:pPr lvl="1"/>
            <a:r>
              <a:rPr lang="en-US" sz="2600" dirty="0" smtClean="0"/>
              <a:t>Other studies, such as quasi-experimental, correlational, descriptive, survey, evaluation, and qualitative</a:t>
            </a:r>
          </a:p>
          <a:p>
            <a:r>
              <a:rPr lang="en-US" sz="3000" dirty="0" smtClean="0"/>
              <a:t>Level III:</a:t>
            </a:r>
          </a:p>
          <a:p>
            <a:pPr lvl="1"/>
            <a:r>
              <a:rPr lang="en-US" sz="2600" dirty="0" smtClean="0"/>
              <a:t>Expert opinions or consensus </a:t>
            </a:r>
            <a:r>
              <a:rPr lang="en-US" sz="2600" dirty="0" smtClean="0"/>
              <a:t>statements</a:t>
            </a:r>
          </a:p>
        </p:txBody>
      </p:sp>
      <p:sp>
        <p:nvSpPr>
          <p:cNvPr id="10" name="TextBox 9"/>
          <p:cNvSpPr txBox="1"/>
          <p:nvPr/>
        </p:nvSpPr>
        <p:spPr>
          <a:xfrm>
            <a:off x="762000" y="4495800"/>
            <a:ext cx="7162800" cy="1107996"/>
          </a:xfrm>
          <a:prstGeom prst="rect">
            <a:avLst/>
          </a:prstGeom>
          <a:solidFill>
            <a:srgbClr val="FFFF00"/>
          </a:solidFill>
        </p:spPr>
        <p:txBody>
          <a:bodyPr wrap="square" rtlCol="0">
            <a:spAutoFit/>
          </a:bodyPr>
          <a:lstStyle/>
          <a:p>
            <a:pPr>
              <a:buFont typeface="Arial" pitchFamily="34" charset="0"/>
              <a:buChar char="•"/>
            </a:pPr>
            <a:r>
              <a:rPr lang="en-US" sz="2200" dirty="0" smtClean="0"/>
              <a:t>Level IV:</a:t>
            </a:r>
          </a:p>
          <a:p>
            <a:pPr lvl="1">
              <a:buFont typeface="Arial" pitchFamily="34" charset="0"/>
              <a:buChar char="•"/>
            </a:pPr>
            <a:r>
              <a:rPr lang="en-US" sz="2200" dirty="0" smtClean="0"/>
              <a:t>Case reports and low-level case-control and cohort studies</a:t>
            </a:r>
          </a:p>
        </p:txBody>
      </p:sp>
      <p:sp>
        <p:nvSpPr>
          <p:cNvPr id="11" name="TextBox 10"/>
          <p:cNvSpPr txBox="1"/>
          <p:nvPr/>
        </p:nvSpPr>
        <p:spPr>
          <a:xfrm>
            <a:off x="762000" y="5750004"/>
            <a:ext cx="7239000" cy="1107996"/>
          </a:xfrm>
          <a:prstGeom prst="rect">
            <a:avLst/>
          </a:prstGeom>
          <a:noFill/>
        </p:spPr>
        <p:txBody>
          <a:bodyPr wrap="square" rtlCol="0">
            <a:spAutoFit/>
          </a:bodyPr>
          <a:lstStyle/>
          <a:p>
            <a:pPr>
              <a:buFont typeface="Arial" pitchFamily="34" charset="0"/>
              <a:buChar char="•"/>
            </a:pPr>
            <a:r>
              <a:rPr lang="en-US" sz="2200" dirty="0" smtClean="0"/>
              <a:t>Level V:</a:t>
            </a:r>
          </a:p>
          <a:p>
            <a:pPr lvl="1">
              <a:buFont typeface="Arial" pitchFamily="34" charset="0"/>
              <a:buChar char="•"/>
            </a:pPr>
            <a:r>
              <a:rPr lang="en-US" sz="2200" dirty="0" smtClean="0"/>
              <a:t>Expert opinion or consensus based on experience</a:t>
            </a:r>
          </a:p>
          <a:p>
            <a:endParaRPr lang="en-US" sz="2200" dirty="0"/>
          </a:p>
        </p:txBody>
      </p:sp>
    </p:spTree>
    <p:extLst>
      <p:ext uri="{BB962C8B-B14F-4D97-AF65-F5344CB8AC3E}">
        <p14:creationId xmlns:p14="http://schemas.microsoft.com/office/powerpoint/2010/main" xmlns="" val="23873030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000" b="1" dirty="0" smtClean="0"/>
              <a:t>EFFECTIVE</a:t>
            </a:r>
            <a:endParaRPr lang="en-US" sz="6000" b="1" dirty="0"/>
          </a:p>
        </p:txBody>
      </p:sp>
      <p:sp>
        <p:nvSpPr>
          <p:cNvPr id="3" name="Content Placeholder 2"/>
          <p:cNvSpPr>
            <a:spLocks noGrp="1"/>
          </p:cNvSpPr>
          <p:nvPr>
            <p:ph idx="1"/>
          </p:nvPr>
        </p:nvSpPr>
        <p:spPr/>
        <p:txBody>
          <a:bodyPr>
            <a:normAutofit/>
          </a:bodyPr>
          <a:lstStyle/>
          <a:p>
            <a:r>
              <a:rPr lang="en-US" sz="3000" dirty="0" smtClean="0"/>
              <a:t>Management of Hypertension</a:t>
            </a:r>
          </a:p>
          <a:p>
            <a:pPr marL="0" indent="0">
              <a:buNone/>
            </a:pPr>
            <a:endParaRPr lang="en-US" sz="3000" dirty="0" smtClean="0"/>
          </a:p>
          <a:p>
            <a:r>
              <a:rPr lang="en-US" sz="3000" dirty="0" smtClean="0"/>
              <a:t>Management of Atrial Fibrillation</a:t>
            </a:r>
          </a:p>
          <a:p>
            <a:pPr marL="0" indent="0">
              <a:buNone/>
            </a:pPr>
            <a:endParaRPr lang="en-US" sz="3000" dirty="0" smtClean="0"/>
          </a:p>
          <a:p>
            <a:r>
              <a:rPr lang="en-US" sz="3000" dirty="0" smtClean="0"/>
              <a:t>Management of Diabetes Mellitus </a:t>
            </a:r>
          </a:p>
          <a:p>
            <a:pPr marL="0" indent="0">
              <a:buNone/>
            </a:pPr>
            <a:endParaRPr lang="en-US" sz="3000" dirty="0" smtClean="0"/>
          </a:p>
          <a:p>
            <a:r>
              <a:rPr lang="en-US" sz="3000" dirty="0" smtClean="0"/>
              <a:t>Antiplatelet Therapy</a:t>
            </a:r>
            <a:endParaRPr lang="en-US" sz="3000" dirty="0"/>
          </a:p>
        </p:txBody>
      </p:sp>
    </p:spTree>
    <p:extLst>
      <p:ext uri="{BB962C8B-B14F-4D97-AF65-F5344CB8AC3E}">
        <p14:creationId xmlns:p14="http://schemas.microsoft.com/office/powerpoint/2010/main" xmlns="" val="1109302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000" b="1" dirty="0" smtClean="0"/>
              <a:t>POSSIBLY EFFECTIVE</a:t>
            </a:r>
            <a:endParaRPr lang="en-US" sz="6000" b="1" dirty="0"/>
          </a:p>
        </p:txBody>
      </p:sp>
      <p:sp>
        <p:nvSpPr>
          <p:cNvPr id="3" name="Content Placeholder 2"/>
          <p:cNvSpPr>
            <a:spLocks noGrp="1"/>
          </p:cNvSpPr>
          <p:nvPr>
            <p:ph idx="1"/>
          </p:nvPr>
        </p:nvSpPr>
        <p:spPr>
          <a:xfrm>
            <a:off x="533400" y="2667000"/>
            <a:ext cx="8305800" cy="2362200"/>
          </a:xfrm>
        </p:spPr>
        <p:txBody>
          <a:bodyPr>
            <a:normAutofit/>
          </a:bodyPr>
          <a:lstStyle/>
          <a:p>
            <a:r>
              <a:rPr lang="en-US" sz="3000" dirty="0" smtClean="0"/>
              <a:t>Management of Dyslipidemia </a:t>
            </a:r>
          </a:p>
          <a:p>
            <a:pPr lvl="1"/>
            <a:r>
              <a:rPr lang="en-US" dirty="0" smtClean="0"/>
              <a:t>Lowering </a:t>
            </a:r>
            <a:r>
              <a:rPr lang="en-US" dirty="0"/>
              <a:t>high serum cholesterol </a:t>
            </a:r>
            <a:r>
              <a:rPr lang="en-US" dirty="0" smtClean="0"/>
              <a:t>with HMG-CoA </a:t>
            </a:r>
            <a:r>
              <a:rPr lang="en-US" dirty="0" err="1"/>
              <a:t>reductase</a:t>
            </a:r>
            <a:r>
              <a:rPr lang="en-US" dirty="0"/>
              <a:t> inhibitors (statins) has </a:t>
            </a:r>
            <a:r>
              <a:rPr lang="en-US" dirty="0" smtClean="0"/>
              <a:t>been beneficial </a:t>
            </a:r>
            <a:r>
              <a:rPr lang="en-US" dirty="0"/>
              <a:t>in the primary and secondary </a:t>
            </a:r>
            <a:r>
              <a:rPr lang="en-US" dirty="0" smtClean="0"/>
              <a:t>prevention of </a:t>
            </a:r>
            <a:r>
              <a:rPr lang="en-US" dirty="0"/>
              <a:t>myocardial infarction, but further research </a:t>
            </a:r>
            <a:r>
              <a:rPr lang="en-US" dirty="0" smtClean="0"/>
              <a:t>is needed </a:t>
            </a:r>
            <a:r>
              <a:rPr lang="en-US" dirty="0"/>
              <a:t>to determine the effect of lipid lowering </a:t>
            </a:r>
            <a:r>
              <a:rPr lang="en-US" dirty="0" smtClean="0"/>
              <a:t>on stroke </a:t>
            </a:r>
            <a:r>
              <a:rPr lang="en-US" dirty="0"/>
              <a:t>occurrence</a:t>
            </a:r>
            <a:r>
              <a:rPr lang="en-US" dirty="0" smtClean="0"/>
              <a:t>.</a:t>
            </a:r>
          </a:p>
          <a:p>
            <a:pPr lvl="1"/>
            <a:endParaRPr lang="en-US" sz="1100" dirty="0"/>
          </a:p>
          <a:p>
            <a:pPr lvl="1"/>
            <a:endParaRPr lang="en-US" sz="2600" dirty="0"/>
          </a:p>
        </p:txBody>
      </p:sp>
      <p:sp>
        <p:nvSpPr>
          <p:cNvPr id="5" name="TextBox 4"/>
          <p:cNvSpPr txBox="1"/>
          <p:nvPr/>
        </p:nvSpPr>
        <p:spPr>
          <a:xfrm>
            <a:off x="609600" y="6019800"/>
            <a:ext cx="8001000" cy="707886"/>
          </a:xfrm>
          <a:prstGeom prst="rect">
            <a:avLst/>
          </a:prstGeom>
          <a:noFill/>
        </p:spPr>
        <p:txBody>
          <a:bodyPr wrap="square" rtlCol="0">
            <a:spAutoFit/>
          </a:bodyPr>
          <a:lstStyle/>
          <a:p>
            <a:r>
              <a:rPr lang="en-US" sz="1100" dirty="0" smtClean="0"/>
              <a:t>Michael, M Kathleen. (2006). Stroke Prevention and Management in Older Adults. Journal of Cardiovascular Nursing, Vol. 21, No. 55, page  S22.</a:t>
            </a:r>
          </a:p>
          <a:p>
            <a:endParaRPr lang="en-US" dirty="0"/>
          </a:p>
        </p:txBody>
      </p:sp>
    </p:spTree>
    <p:extLst>
      <p:ext uri="{BB962C8B-B14F-4D97-AF65-F5344CB8AC3E}">
        <p14:creationId xmlns:p14="http://schemas.microsoft.com/office/powerpoint/2010/main" xmlns="" val="2491111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000" b="1" dirty="0" smtClean="0"/>
              <a:t>NOT EFFECTIVE</a:t>
            </a:r>
            <a:endParaRPr lang="en-US" sz="6000" b="1" dirty="0"/>
          </a:p>
        </p:txBody>
      </p:sp>
      <p:sp>
        <p:nvSpPr>
          <p:cNvPr id="3" name="Content Placeholder 2"/>
          <p:cNvSpPr>
            <a:spLocks noGrp="1"/>
          </p:cNvSpPr>
          <p:nvPr>
            <p:ph idx="1"/>
          </p:nvPr>
        </p:nvSpPr>
        <p:spPr>
          <a:xfrm>
            <a:off x="457200" y="2971800"/>
            <a:ext cx="8229600" cy="1219200"/>
          </a:xfrm>
        </p:spPr>
        <p:txBody>
          <a:bodyPr>
            <a:normAutofit/>
          </a:bodyPr>
          <a:lstStyle/>
          <a:p>
            <a:r>
              <a:rPr lang="en-US" sz="3000" dirty="0" smtClean="0"/>
              <a:t>No applicable published research was found in this category in reducing occurrence of stroke.</a:t>
            </a:r>
            <a:endParaRPr lang="en-US" sz="3000" dirty="0"/>
          </a:p>
        </p:txBody>
      </p:sp>
    </p:spTree>
    <p:extLst>
      <p:ext uri="{BB962C8B-B14F-4D97-AF65-F5344CB8AC3E}">
        <p14:creationId xmlns:p14="http://schemas.microsoft.com/office/powerpoint/2010/main" xmlns="" val="13301707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000" b="1" dirty="0" smtClean="0"/>
              <a:t>POSSIBLY HARMFUL</a:t>
            </a:r>
            <a:endParaRPr lang="en-US" sz="6000" b="1" dirty="0"/>
          </a:p>
        </p:txBody>
      </p:sp>
      <p:sp>
        <p:nvSpPr>
          <p:cNvPr id="3" name="Content Placeholder 2"/>
          <p:cNvSpPr>
            <a:spLocks noGrp="1"/>
          </p:cNvSpPr>
          <p:nvPr>
            <p:ph idx="1"/>
          </p:nvPr>
        </p:nvSpPr>
        <p:spPr>
          <a:xfrm>
            <a:off x="457200" y="1524000"/>
            <a:ext cx="8229600" cy="4876800"/>
          </a:xfrm>
        </p:spPr>
        <p:txBody>
          <a:bodyPr>
            <a:normAutofit/>
          </a:bodyPr>
          <a:lstStyle/>
          <a:p>
            <a:r>
              <a:rPr lang="en-US" sz="3000" dirty="0" smtClean="0"/>
              <a:t>Carotid stenosis treatment can be treated by carotid </a:t>
            </a:r>
            <a:r>
              <a:rPr lang="en-US" sz="3000" dirty="0" err="1" smtClean="0"/>
              <a:t>endarterectomy</a:t>
            </a:r>
            <a:r>
              <a:rPr lang="en-US" sz="3000" dirty="0" smtClean="0"/>
              <a:t>, which is the process where the </a:t>
            </a:r>
            <a:r>
              <a:rPr lang="en-US" sz="3000" dirty="0" err="1" smtClean="0"/>
              <a:t>atheromatous</a:t>
            </a:r>
            <a:r>
              <a:rPr lang="en-US" sz="3000" dirty="0" smtClean="0"/>
              <a:t> lesion is removed from the carotid artery to improve blood flow.</a:t>
            </a:r>
          </a:p>
          <a:p>
            <a:pPr marL="0" indent="0">
              <a:buNone/>
            </a:pPr>
            <a:endParaRPr lang="en-US" sz="3000" dirty="0" smtClean="0"/>
          </a:p>
          <a:p>
            <a:r>
              <a:rPr lang="en-US" sz="3000" dirty="0" smtClean="0"/>
              <a:t>Although, this treatment can be effective in reducing stroke it also introduces other possibilities of complications for the patient.</a:t>
            </a:r>
          </a:p>
          <a:p>
            <a:pPr marL="0" indent="0">
              <a:buNone/>
            </a:pPr>
            <a:endParaRPr lang="en-US" sz="3000" dirty="0" smtClean="0"/>
          </a:p>
          <a:p>
            <a:r>
              <a:rPr lang="en-US" sz="1100" dirty="0"/>
              <a:t>Lewis, S.L., Dirksen, S.R., </a:t>
            </a:r>
            <a:r>
              <a:rPr lang="en-US" sz="1100" dirty="0" err="1"/>
              <a:t>Heitkemper</a:t>
            </a:r>
            <a:r>
              <a:rPr lang="en-US" sz="1100" dirty="0"/>
              <a:t>, M.M., Bucher, L., Camera, I.M. (2011). Medical-Surgical Nursing: Assessment and Management of Clinical </a:t>
            </a:r>
            <a:r>
              <a:rPr lang="en-US" sz="1100" dirty="0" smtClean="0"/>
              <a:t>Problems  Pg. 1467</a:t>
            </a:r>
          </a:p>
        </p:txBody>
      </p:sp>
    </p:spTree>
    <p:extLst>
      <p:ext uri="{BB962C8B-B14F-4D97-AF65-F5344CB8AC3E}">
        <p14:creationId xmlns:p14="http://schemas.microsoft.com/office/powerpoint/2010/main" xmlns="" val="1384393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000" b="1" dirty="0" smtClean="0"/>
              <a:t>SUMMARY</a:t>
            </a:r>
            <a:endParaRPr lang="en-US" sz="6000" b="1" dirty="0"/>
          </a:p>
        </p:txBody>
      </p:sp>
      <p:sp>
        <p:nvSpPr>
          <p:cNvPr id="3" name="Content Placeholder 2"/>
          <p:cNvSpPr>
            <a:spLocks noGrp="1"/>
          </p:cNvSpPr>
          <p:nvPr>
            <p:ph idx="1"/>
          </p:nvPr>
        </p:nvSpPr>
        <p:spPr>
          <a:xfrm>
            <a:off x="533400" y="2438400"/>
            <a:ext cx="8229600" cy="2133600"/>
          </a:xfrm>
        </p:spPr>
        <p:txBody>
          <a:bodyPr>
            <a:noAutofit/>
          </a:bodyPr>
          <a:lstStyle/>
          <a:p>
            <a:r>
              <a:rPr lang="en-US" sz="3000" dirty="0" smtClean="0"/>
              <a:t>This evidence based practice explains that although older adults are at risk for stroke, it does not have to be an inevitable consequence of aging.  By identifying and modifying these risk factors, occurrence and mortality from ischemic stroke can be significantly reduced.</a:t>
            </a:r>
            <a:endParaRPr lang="en-US" sz="3000" dirty="0"/>
          </a:p>
        </p:txBody>
      </p:sp>
    </p:spTree>
    <p:extLst>
      <p:ext uri="{BB962C8B-B14F-4D97-AF65-F5344CB8AC3E}">
        <p14:creationId xmlns:p14="http://schemas.microsoft.com/office/powerpoint/2010/main" xmlns="" val="10284863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120</TotalTime>
  <Words>433</Words>
  <Application>Microsoft Office PowerPoint</Application>
  <PresentationFormat>On-screen Show (4:3)</PresentationFormat>
  <Paragraphs>44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Clarity</vt:lpstr>
      <vt:lpstr>INTRODUCTION</vt:lpstr>
      <vt:lpstr>DEFINITION</vt:lpstr>
      <vt:lpstr>LEVEL OF EVIDENCE</vt:lpstr>
      <vt:lpstr>EFFECTIVE</vt:lpstr>
      <vt:lpstr>POSSIBLY EFFECTIVE</vt:lpstr>
      <vt:lpstr>NOT EFFECTIVE</vt:lpstr>
      <vt:lpstr>POSSIBLY HARMFUL</vt:lpstr>
      <vt:lpstr>SUMMARY</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Kit</dc:creator>
  <cp:lastModifiedBy>Acct For School Lab</cp:lastModifiedBy>
  <cp:revision>14</cp:revision>
  <dcterms:created xsi:type="dcterms:W3CDTF">2013-03-24T18:32:27Z</dcterms:created>
  <dcterms:modified xsi:type="dcterms:W3CDTF">2013-03-25T15:00:28Z</dcterms:modified>
</cp:coreProperties>
</file>