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086"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5CEFE1-F64F-402A-A1DF-DDAC14305D3E}" type="datetimeFigureOut">
              <a:rPr lang="en-US" smtClean="0"/>
              <a:t>3/25/2012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959831-F2E2-434A-90CE-F778CC43072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5959831-F2E2-434A-90CE-F778CC430728}"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95E2AE-1350-4692-B92E-4AB0C6AA52B9}" type="datetimeFigureOut">
              <a:rPr lang="en-US" smtClean="0"/>
              <a:pPr/>
              <a:t>3/24/2012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3864312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5E2AE-1350-4692-B92E-4AB0C6AA52B9}" type="datetimeFigureOut">
              <a:rPr lang="en-US" smtClean="0"/>
              <a:pPr/>
              <a:t>3/24/2012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126816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5E2AE-1350-4692-B92E-4AB0C6AA52B9}" type="datetimeFigureOut">
              <a:rPr lang="en-US" smtClean="0"/>
              <a:pPr/>
              <a:t>3/24/2012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1949831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95E2AE-1350-4692-B92E-4AB0C6AA52B9}" type="datetimeFigureOut">
              <a:rPr lang="en-US" smtClean="0"/>
              <a:pPr/>
              <a:t>3/24/2012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237454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95E2AE-1350-4692-B92E-4AB0C6AA52B9}" type="datetimeFigureOut">
              <a:rPr lang="en-US" smtClean="0"/>
              <a:pPr/>
              <a:t>3/24/2012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3263165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95E2AE-1350-4692-B92E-4AB0C6AA52B9}" type="datetimeFigureOut">
              <a:rPr lang="en-US" smtClean="0"/>
              <a:pPr/>
              <a:t>3/24/2012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129506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95E2AE-1350-4692-B92E-4AB0C6AA52B9}" type="datetimeFigureOut">
              <a:rPr lang="en-US" smtClean="0"/>
              <a:pPr/>
              <a:t>3/24/2012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3352290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95E2AE-1350-4692-B92E-4AB0C6AA52B9}" type="datetimeFigureOut">
              <a:rPr lang="en-US" smtClean="0"/>
              <a:pPr/>
              <a:t>3/24/2012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701737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95E2AE-1350-4692-B92E-4AB0C6AA52B9}" type="datetimeFigureOut">
              <a:rPr lang="en-US" smtClean="0"/>
              <a:pPr/>
              <a:t>3/24/2012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1059783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95E2AE-1350-4692-B92E-4AB0C6AA52B9}" type="datetimeFigureOut">
              <a:rPr lang="en-US" smtClean="0"/>
              <a:pPr/>
              <a:t>3/24/2012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4079727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95E2AE-1350-4692-B92E-4AB0C6AA52B9}" type="datetimeFigureOut">
              <a:rPr lang="en-US" smtClean="0"/>
              <a:pPr/>
              <a:t>3/24/2012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1476637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95E2AE-1350-4692-B92E-4AB0C6AA52B9}" type="datetimeFigureOut">
              <a:rPr lang="en-US" smtClean="0"/>
              <a:pPr/>
              <a:t>3/24/2012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C3C96-3A37-4485-92F3-BAD801F2DED3}" type="slidenum">
              <a:rPr lang="en-US" smtClean="0"/>
              <a:pPr/>
              <a:t>‹#›</a:t>
            </a:fld>
            <a:endParaRPr lang="en-US"/>
          </a:p>
        </p:txBody>
      </p:sp>
    </p:spTree>
    <p:extLst>
      <p:ext uri="{BB962C8B-B14F-4D97-AF65-F5344CB8AC3E}">
        <p14:creationId xmlns:p14="http://schemas.microsoft.com/office/powerpoint/2010/main" xmlns="" val="3750007295"/>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90599"/>
          </a:xfrm>
        </p:spPr>
        <p:txBody>
          <a:bodyPr>
            <a:normAutofit fontScale="90000"/>
          </a:bodyPr>
          <a:lstStyle/>
          <a:p>
            <a:r>
              <a:rPr lang="en-US" sz="6600" b="1" u="sng" dirty="0" smtClean="0">
                <a:latin typeface="Comic Sans MS" pitchFamily="66" charset="0"/>
              </a:rPr>
              <a:t>Effective</a:t>
            </a:r>
            <a:endParaRPr lang="en-US" sz="6600" b="1" u="sng" dirty="0">
              <a:latin typeface="Comic Sans MS" pitchFamily="66" charset="0"/>
            </a:endParaRPr>
          </a:p>
        </p:txBody>
      </p:sp>
      <p:sp>
        <p:nvSpPr>
          <p:cNvPr id="3" name="Subtitle 2"/>
          <p:cNvSpPr>
            <a:spLocks noGrp="1"/>
          </p:cNvSpPr>
          <p:nvPr>
            <p:ph type="subTitle" idx="1"/>
          </p:nvPr>
        </p:nvSpPr>
        <p:spPr>
          <a:xfrm>
            <a:off x="685800" y="1219200"/>
            <a:ext cx="7448550" cy="4991100"/>
          </a:xfrm>
        </p:spPr>
        <p:txBody>
          <a:bodyPr>
            <a:normAutofit fontScale="55000" lnSpcReduction="20000"/>
          </a:bodyPr>
          <a:lstStyle/>
          <a:p>
            <a:pPr marL="285750" indent="-285750" algn="l">
              <a:buFont typeface="Arial" pitchFamily="34" charset="0"/>
              <a:buChar char="•"/>
            </a:pPr>
            <a:r>
              <a:rPr lang="en-US" sz="3600" b="1" dirty="0" smtClean="0">
                <a:solidFill>
                  <a:schemeClr val="tx1"/>
                </a:solidFill>
                <a:latin typeface="Comic Sans MS" pitchFamily="66" charset="0"/>
              </a:rPr>
              <a:t>Frequent monitoring of SpO</a:t>
            </a:r>
            <a:r>
              <a:rPr lang="en-US" sz="3600" b="1" baseline="-25000" dirty="0" smtClean="0">
                <a:solidFill>
                  <a:schemeClr val="tx1"/>
                </a:solidFill>
                <a:latin typeface="Comic Sans MS" pitchFamily="66" charset="0"/>
              </a:rPr>
              <a:t>2 </a:t>
            </a:r>
            <a:r>
              <a:rPr lang="en-US" sz="3600" b="1" dirty="0" smtClean="0">
                <a:solidFill>
                  <a:schemeClr val="tx1"/>
                </a:solidFill>
                <a:latin typeface="Comic Sans MS" pitchFamily="66" charset="0"/>
              </a:rPr>
              <a:t>and administration of supplemental oxygen in patients with SpO</a:t>
            </a:r>
            <a:r>
              <a:rPr lang="en-US" sz="3600" b="1" baseline="-25000" dirty="0" smtClean="0">
                <a:solidFill>
                  <a:schemeClr val="tx1"/>
                </a:solidFill>
                <a:latin typeface="Comic Sans MS" pitchFamily="66" charset="0"/>
              </a:rPr>
              <a:t>2 </a:t>
            </a:r>
            <a:r>
              <a:rPr lang="en-US" sz="3600" b="1" dirty="0" smtClean="0">
                <a:solidFill>
                  <a:schemeClr val="tx1"/>
                </a:solidFill>
                <a:latin typeface="Comic Sans MS" pitchFamily="66" charset="0"/>
              </a:rPr>
              <a:t>levels &lt;95% (LOE=I)</a:t>
            </a:r>
          </a:p>
          <a:p>
            <a:pPr marL="742950" lvl="1" indent="-285750" algn="l">
              <a:buFont typeface="Arial" pitchFamily="34" charset="0"/>
              <a:buChar char="•"/>
            </a:pPr>
            <a:r>
              <a:rPr lang="en-US" dirty="0" smtClean="0">
                <a:solidFill>
                  <a:schemeClr val="tx1"/>
                </a:solidFill>
                <a:latin typeface="Comic Sans MS" pitchFamily="66" charset="0"/>
              </a:rPr>
              <a:t>Hypoxia increases cerebral injury</a:t>
            </a:r>
          </a:p>
          <a:p>
            <a:pPr marL="285750" indent="-285750" algn="l">
              <a:buFont typeface="Arial" pitchFamily="34" charset="0"/>
              <a:buChar char="•"/>
            </a:pPr>
            <a:r>
              <a:rPr lang="en-US" sz="3600" b="1" dirty="0" smtClean="0">
                <a:solidFill>
                  <a:schemeClr val="tx1"/>
                </a:solidFill>
                <a:latin typeface="Comic Sans MS" pitchFamily="66" charset="0"/>
              </a:rPr>
              <a:t>Monitor blood sugar levels 4 times per hour, and actively manage hyperglycemia (LOE=II)</a:t>
            </a:r>
          </a:p>
          <a:p>
            <a:pPr marL="742950" lvl="1" indent="-285750" algn="l">
              <a:buFont typeface="Arial" pitchFamily="34" charset="0"/>
              <a:buChar char="•"/>
            </a:pPr>
            <a:r>
              <a:rPr lang="en-US" dirty="0" smtClean="0">
                <a:solidFill>
                  <a:schemeClr val="tx1"/>
                </a:solidFill>
                <a:latin typeface="Comic Sans MS" pitchFamily="66" charset="0"/>
              </a:rPr>
              <a:t>Hyperglycemia is associated with increased mortality and/ or decreased functional outcome</a:t>
            </a:r>
          </a:p>
          <a:p>
            <a:pPr marL="285750" indent="-285750" algn="l">
              <a:buFont typeface="Arial" pitchFamily="34" charset="0"/>
              <a:buChar char="•"/>
            </a:pPr>
            <a:r>
              <a:rPr lang="en-US" sz="3600" b="1" dirty="0" err="1" smtClean="0">
                <a:solidFill>
                  <a:schemeClr val="tx1"/>
                </a:solidFill>
                <a:latin typeface="Comic Sans MS" pitchFamily="66" charset="0"/>
              </a:rPr>
              <a:t>Dysphagia</a:t>
            </a:r>
            <a:r>
              <a:rPr lang="en-US" sz="3600" b="1" dirty="0" smtClean="0">
                <a:solidFill>
                  <a:schemeClr val="tx1"/>
                </a:solidFill>
                <a:latin typeface="Comic Sans MS" pitchFamily="66" charset="0"/>
              </a:rPr>
              <a:t> screening by trained personnel within 24 hours should occur before patients are given food or fluids (LOE=I)</a:t>
            </a:r>
          </a:p>
          <a:p>
            <a:pPr marL="742950" lvl="1" indent="-285750" algn="l">
              <a:buFont typeface="Arial" pitchFamily="34" charset="0"/>
              <a:buChar char="•"/>
            </a:pPr>
            <a:r>
              <a:rPr lang="en-US" dirty="0" smtClean="0">
                <a:solidFill>
                  <a:schemeClr val="tx1"/>
                </a:solidFill>
                <a:latin typeface="Comic Sans MS" pitchFamily="66" charset="0"/>
              </a:rPr>
              <a:t>Impaired swallowing is associated with increased mortality following stroke.</a:t>
            </a:r>
          </a:p>
          <a:p>
            <a:pPr marL="285750" indent="-285750" algn="l">
              <a:buFont typeface="Arial" pitchFamily="34" charset="0"/>
              <a:buChar char="•"/>
            </a:pPr>
            <a:r>
              <a:rPr lang="en-US" sz="3600" b="1" dirty="0" smtClean="0">
                <a:solidFill>
                  <a:schemeClr val="tx1"/>
                </a:solidFill>
                <a:latin typeface="Comic Sans MS" pitchFamily="66" charset="0"/>
              </a:rPr>
              <a:t>Temperature monitoring and temperature control, including consideration and treatment of causes of hyperthermia, and possible administration of anti-pyretic medications in febrile patients with acute stroke (LOE=I)</a:t>
            </a:r>
          </a:p>
          <a:p>
            <a:pPr marL="742950" lvl="1" indent="-285750" algn="l">
              <a:buFont typeface="Arial" pitchFamily="34" charset="0"/>
              <a:buChar char="•"/>
            </a:pPr>
            <a:r>
              <a:rPr lang="en-US" dirty="0" smtClean="0">
                <a:solidFill>
                  <a:schemeClr val="tx1"/>
                </a:solidFill>
                <a:latin typeface="Comic Sans MS" pitchFamily="66" charset="0"/>
              </a:rPr>
              <a:t>Hyperthermia in acute stroke increases risk of poor outcome, mortality, and infarct size</a:t>
            </a:r>
          </a:p>
          <a:p>
            <a:pPr marL="285750" indent="-285750" algn="l">
              <a:buFont typeface="Arial" pitchFamily="34" charset="0"/>
              <a:buChar char="•"/>
            </a:pPr>
            <a:endParaRPr lang="en-US" sz="2400" dirty="0">
              <a:solidFill>
                <a:schemeClr val="tx1"/>
              </a:solidFill>
              <a:latin typeface="Comic Sans MS" pitchFamily="66" charset="0"/>
            </a:endParaRPr>
          </a:p>
        </p:txBody>
      </p:sp>
      <p:sp>
        <p:nvSpPr>
          <p:cNvPr id="6" name="Half Frame 5"/>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 name="Group 6"/>
          <p:cNvGrpSpPr/>
          <p:nvPr/>
        </p:nvGrpSpPr>
        <p:grpSpPr>
          <a:xfrm>
            <a:off x="7543800" y="5372100"/>
            <a:ext cx="1238250" cy="1123950"/>
            <a:chOff x="7543800" y="5372100"/>
            <a:chExt cx="1238250" cy="1123950"/>
          </a:xfrm>
        </p:grpSpPr>
        <p:sp>
          <p:nvSpPr>
            <p:cNvPr id="8" name="Donut 7"/>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Donut 8"/>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Donut 9"/>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1" name="Rectangle 10"/>
          <p:cNvSpPr/>
          <p:nvPr/>
        </p:nvSpPr>
        <p:spPr>
          <a:xfrm>
            <a:off x="0" y="6248400"/>
            <a:ext cx="7391400" cy="646331"/>
          </a:xfrm>
          <a:prstGeom prst="rect">
            <a:avLst/>
          </a:prstGeom>
        </p:spPr>
        <p:txBody>
          <a:bodyPr wrap="square">
            <a:spAutoFit/>
          </a:bodyPr>
          <a:lstStyle/>
          <a:p>
            <a:r>
              <a:rPr lang="en-US" sz="1200" dirty="0" err="1" smtClean="0">
                <a:solidFill>
                  <a:schemeClr val="bg1">
                    <a:lumMod val="50000"/>
                  </a:schemeClr>
                </a:solidFill>
                <a:latin typeface="Comic Sans MS" pitchFamily="66" charset="0"/>
              </a:rPr>
              <a:t>Considine</a:t>
            </a:r>
            <a:r>
              <a:rPr lang="en-US" sz="1200" dirty="0" smtClean="0">
                <a:solidFill>
                  <a:schemeClr val="bg1">
                    <a:lumMod val="50000"/>
                  </a:schemeClr>
                </a:solidFill>
                <a:latin typeface="Comic Sans MS" pitchFamily="66" charset="0"/>
              </a:rPr>
              <a:t> J, McGillivray B. (2009). Implementation of evidence into practice: Development of a tool to improve emergency nursing care of acute stroke. </a:t>
            </a:r>
            <a:r>
              <a:rPr lang="en-US" sz="1200" i="1" dirty="0" smtClean="0">
                <a:solidFill>
                  <a:schemeClr val="bg1">
                    <a:lumMod val="50000"/>
                  </a:schemeClr>
                </a:solidFill>
                <a:latin typeface="Comic Sans MS" pitchFamily="66" charset="0"/>
              </a:rPr>
              <a:t>Australian Emergency Nursing Journal</a:t>
            </a:r>
            <a:r>
              <a:rPr lang="en-US" sz="1200" dirty="0" smtClean="0">
                <a:solidFill>
                  <a:schemeClr val="bg1">
                    <a:lumMod val="50000"/>
                  </a:schemeClr>
                </a:solidFill>
                <a:latin typeface="Comic Sans MS" pitchFamily="66" charset="0"/>
              </a:rPr>
              <a:t>, 12, 110-119.</a:t>
            </a:r>
            <a:endParaRPr lang="en-US" sz="1200" dirty="0">
              <a:solidFill>
                <a:schemeClr val="bg1">
                  <a:lumMod val="50000"/>
                </a:schemeClr>
              </a:solidFill>
              <a:latin typeface="Comic Sans MS" pitchFamily="66" charset="0"/>
            </a:endParaRPr>
          </a:p>
        </p:txBody>
      </p:sp>
    </p:spTree>
    <p:extLst>
      <p:ext uri="{BB962C8B-B14F-4D97-AF65-F5344CB8AC3E}">
        <p14:creationId xmlns:p14="http://schemas.microsoft.com/office/powerpoint/2010/main" xmlns="" val="3381513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latin typeface="Comic Sans MS" pitchFamily="66" charset="0"/>
              </a:rPr>
              <a:t>Possibly Effective</a:t>
            </a:r>
            <a:endParaRPr lang="en-US" sz="6000" b="1" u="sng" dirty="0">
              <a:latin typeface="Comic Sans MS" pitchFamily="66" charset="0"/>
            </a:endParaRPr>
          </a:p>
        </p:txBody>
      </p:sp>
      <p:sp>
        <p:nvSpPr>
          <p:cNvPr id="3" name="Content Placeholder 2"/>
          <p:cNvSpPr>
            <a:spLocks noGrp="1"/>
          </p:cNvSpPr>
          <p:nvPr>
            <p:ph idx="1"/>
          </p:nvPr>
        </p:nvSpPr>
        <p:spPr/>
        <p:txBody>
          <a:bodyPr>
            <a:normAutofit/>
          </a:bodyPr>
          <a:lstStyle/>
          <a:p>
            <a:r>
              <a:rPr lang="en-US" sz="2400" b="1" dirty="0" smtClean="0">
                <a:latin typeface="Comic Sans MS" pitchFamily="66" charset="0"/>
              </a:rPr>
              <a:t>Very early rehabilitation and mobilization of acute stroke patients, beginning during their time spent in the ED (LOE=I) </a:t>
            </a:r>
          </a:p>
          <a:p>
            <a:pPr lvl="1"/>
            <a:r>
              <a:rPr lang="en-US" sz="2000" dirty="0" smtClean="0">
                <a:latin typeface="Comic Sans MS" pitchFamily="66" charset="0"/>
              </a:rPr>
              <a:t>More data from current, ongoing studies is needed to determine the effectiveness of this intervention</a:t>
            </a:r>
            <a:endParaRPr lang="en-US" sz="2000" dirty="0">
              <a:latin typeface="Comic Sans MS" pitchFamily="66" charset="0"/>
            </a:endParaRPr>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 name="Footer Placeholder 8"/>
          <p:cNvSpPr>
            <a:spLocks noGrp="1"/>
          </p:cNvSpPr>
          <p:nvPr>
            <p:ph type="ftr" sz="quarter" idx="11"/>
          </p:nvPr>
        </p:nvSpPr>
        <p:spPr>
          <a:xfrm>
            <a:off x="762000" y="3733800"/>
            <a:ext cx="7543800" cy="609600"/>
          </a:xfrm>
        </p:spPr>
        <p:txBody>
          <a:bodyPr/>
          <a:lstStyle/>
          <a:p>
            <a:r>
              <a:rPr lang="en-US" dirty="0" err="1" smtClean="0">
                <a:latin typeface="Comic Sans MS" pitchFamily="66" charset="0"/>
              </a:rPr>
              <a:t>Considine</a:t>
            </a:r>
            <a:r>
              <a:rPr lang="en-US" dirty="0" smtClean="0">
                <a:latin typeface="Comic Sans MS" pitchFamily="66" charset="0"/>
              </a:rPr>
              <a:t> J, McGillivray B. (2009). Implementation of evidence into practice: Development of a tool to improve emergency nursing care of acute stroke. </a:t>
            </a:r>
            <a:r>
              <a:rPr lang="en-US" i="1" dirty="0" smtClean="0">
                <a:latin typeface="Comic Sans MS" pitchFamily="66" charset="0"/>
              </a:rPr>
              <a:t>Australian Emergency Nursing Journal</a:t>
            </a:r>
            <a:r>
              <a:rPr lang="en-US" dirty="0" smtClean="0">
                <a:latin typeface="Comic Sans MS" pitchFamily="66" charset="0"/>
              </a:rPr>
              <a:t>, 12, 110-119.</a:t>
            </a:r>
            <a:endParaRPr lang="en-US" dirty="0">
              <a:latin typeface="Comic Sans MS" pitchFamily="66" charset="0"/>
            </a:endParaRPr>
          </a:p>
        </p:txBody>
      </p:sp>
    </p:spTree>
    <p:extLst>
      <p:ext uri="{BB962C8B-B14F-4D97-AF65-F5344CB8AC3E}">
        <p14:creationId xmlns:p14="http://schemas.microsoft.com/office/powerpoint/2010/main" xmlns="" val="1921033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900" b="1" u="sng" dirty="0" smtClean="0">
                <a:latin typeface="Comic Sans MS" pitchFamily="66" charset="0"/>
              </a:rPr>
              <a:t>Not Effective</a:t>
            </a:r>
            <a:endParaRPr lang="en-US" sz="5900" b="1" u="sng" dirty="0">
              <a:latin typeface="Comic Sans MS" pitchFamily="66" charset="0"/>
            </a:endParaRPr>
          </a:p>
        </p:txBody>
      </p:sp>
      <p:sp>
        <p:nvSpPr>
          <p:cNvPr id="3" name="Content Placeholder 2"/>
          <p:cNvSpPr>
            <a:spLocks noGrp="1"/>
          </p:cNvSpPr>
          <p:nvPr>
            <p:ph idx="1"/>
          </p:nvPr>
        </p:nvSpPr>
        <p:spPr/>
        <p:txBody>
          <a:bodyPr>
            <a:normAutofit/>
          </a:bodyPr>
          <a:lstStyle/>
          <a:p>
            <a:r>
              <a:rPr lang="en-US" sz="2400" b="1" dirty="0" smtClean="0">
                <a:latin typeface="Comic Sans MS" pitchFamily="66" charset="0"/>
              </a:rPr>
              <a:t>No applicable published research was found in this category</a:t>
            </a:r>
            <a:endParaRPr lang="en-US" sz="2400" b="1" dirty="0">
              <a:latin typeface="Comic Sans MS" pitchFamily="66" charset="0"/>
            </a:endParaRPr>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xmlns="" val="364849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900" b="1" u="sng" dirty="0" smtClean="0">
                <a:latin typeface="Comic Sans MS" pitchFamily="66" charset="0"/>
              </a:rPr>
              <a:t>Possibly Harmful</a:t>
            </a:r>
            <a:endParaRPr lang="en-US" sz="5900" b="1" u="sng" dirty="0">
              <a:latin typeface="Comic Sans MS" pitchFamily="66" charset="0"/>
            </a:endParaRPr>
          </a:p>
        </p:txBody>
      </p:sp>
      <p:sp>
        <p:nvSpPr>
          <p:cNvPr id="3" name="Content Placeholder 2"/>
          <p:cNvSpPr>
            <a:spLocks noGrp="1"/>
          </p:cNvSpPr>
          <p:nvPr>
            <p:ph idx="1"/>
          </p:nvPr>
        </p:nvSpPr>
        <p:spPr>
          <a:xfrm>
            <a:off x="457200" y="1676400"/>
            <a:ext cx="8229600" cy="4525963"/>
          </a:xfrm>
        </p:spPr>
        <p:txBody>
          <a:bodyPr>
            <a:normAutofit/>
          </a:bodyPr>
          <a:lstStyle/>
          <a:p>
            <a:r>
              <a:rPr lang="en-US" sz="2400" b="1" dirty="0" smtClean="0">
                <a:latin typeface="Comic Sans MS" pitchFamily="66" charset="0"/>
              </a:rPr>
              <a:t>Providing supplemental oxygen for non-hypoxic patients (LOE=I)</a:t>
            </a:r>
          </a:p>
          <a:p>
            <a:pPr lvl="1"/>
            <a:r>
              <a:rPr lang="en-US" sz="2000" dirty="0" smtClean="0">
                <a:latin typeface="Comic Sans MS" pitchFamily="66" charset="0"/>
              </a:rPr>
              <a:t>Some evidence suggests that </a:t>
            </a:r>
            <a:r>
              <a:rPr lang="en-US" sz="2000" dirty="0" err="1" smtClean="0">
                <a:latin typeface="Comic Sans MS" pitchFamily="66" charset="0"/>
              </a:rPr>
              <a:t>hyperoxia</a:t>
            </a:r>
            <a:r>
              <a:rPr lang="en-US" sz="2000" dirty="0" smtClean="0">
                <a:latin typeface="Comic Sans MS" pitchFamily="66" charset="0"/>
              </a:rPr>
              <a:t> may increase cerebral injury</a:t>
            </a:r>
          </a:p>
          <a:p>
            <a:pPr lvl="1"/>
            <a:endParaRPr lang="en-US" sz="2000" dirty="0" smtClean="0">
              <a:latin typeface="Comic Sans MS" pitchFamily="66" charset="0"/>
            </a:endParaRPr>
          </a:p>
          <a:p>
            <a:r>
              <a:rPr lang="en-US" sz="2400" b="1" dirty="0" smtClean="0">
                <a:latin typeface="Comic Sans MS" pitchFamily="66" charset="0"/>
              </a:rPr>
              <a:t>Aggressive BP reduction is not recommended (LOE=I)</a:t>
            </a:r>
          </a:p>
          <a:p>
            <a:pPr lvl="1"/>
            <a:r>
              <a:rPr lang="en-US" sz="2000" dirty="0" smtClean="0">
                <a:latin typeface="Comic Sans MS" pitchFamily="66" charset="0"/>
              </a:rPr>
              <a:t>This may further compromise cerebral perfusion. </a:t>
            </a:r>
          </a:p>
          <a:p>
            <a:pPr lvl="1"/>
            <a:endParaRPr lang="en-US" sz="2000" dirty="0">
              <a:latin typeface="Comic Sans MS" pitchFamily="66" charset="0"/>
            </a:endParaRPr>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 name="Rectangle 8"/>
          <p:cNvSpPr/>
          <p:nvPr/>
        </p:nvSpPr>
        <p:spPr>
          <a:xfrm>
            <a:off x="381000" y="4800600"/>
            <a:ext cx="8153400" cy="523220"/>
          </a:xfrm>
          <a:prstGeom prst="rect">
            <a:avLst/>
          </a:prstGeom>
        </p:spPr>
        <p:txBody>
          <a:bodyPr wrap="square">
            <a:spAutoFit/>
          </a:bodyPr>
          <a:lstStyle/>
          <a:p>
            <a:r>
              <a:rPr lang="en-US" sz="1400" dirty="0" err="1" smtClean="0">
                <a:solidFill>
                  <a:schemeClr val="bg1">
                    <a:lumMod val="50000"/>
                  </a:schemeClr>
                </a:solidFill>
              </a:rPr>
              <a:t>Considine</a:t>
            </a:r>
            <a:r>
              <a:rPr lang="en-US" sz="1400" dirty="0" smtClean="0">
                <a:solidFill>
                  <a:schemeClr val="bg1">
                    <a:lumMod val="50000"/>
                  </a:schemeClr>
                </a:solidFill>
              </a:rPr>
              <a:t> J, McGillivray B. (2009). Implementation of evidence into practice: Development of a tool to improve emergency nursing care of acute stroke. </a:t>
            </a:r>
            <a:r>
              <a:rPr lang="en-US" sz="1400" i="1" dirty="0" smtClean="0">
                <a:solidFill>
                  <a:schemeClr val="bg1">
                    <a:lumMod val="50000"/>
                  </a:schemeClr>
                </a:solidFill>
              </a:rPr>
              <a:t>Australian Emergency Nursing Journal</a:t>
            </a:r>
            <a:r>
              <a:rPr lang="en-US" sz="1400" dirty="0" smtClean="0">
                <a:solidFill>
                  <a:schemeClr val="bg1">
                    <a:lumMod val="50000"/>
                  </a:schemeClr>
                </a:solidFill>
              </a:rPr>
              <a:t>, 12, 110-119.</a:t>
            </a:r>
            <a:endParaRPr lang="en-US" sz="1400" dirty="0">
              <a:solidFill>
                <a:schemeClr val="bg1">
                  <a:lumMod val="50000"/>
                </a:schemeClr>
              </a:solidFill>
            </a:endParaRPr>
          </a:p>
        </p:txBody>
      </p:sp>
    </p:spTree>
    <p:extLst>
      <p:ext uri="{BB962C8B-B14F-4D97-AF65-F5344CB8AC3E}">
        <p14:creationId xmlns:p14="http://schemas.microsoft.com/office/powerpoint/2010/main" xmlns="" val="1138696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u="sng" dirty="0" smtClean="0">
                <a:latin typeface="Comic Sans MS" pitchFamily="66" charset="0"/>
              </a:rPr>
              <a:t>Introduction</a:t>
            </a:r>
            <a:endParaRPr lang="en-US" sz="6000" b="1" u="sng" dirty="0">
              <a:latin typeface="Comic Sans MS" pitchFamily="66" charset="0"/>
            </a:endParaRPr>
          </a:p>
        </p:txBody>
      </p:sp>
      <p:sp>
        <p:nvSpPr>
          <p:cNvPr id="3" name="Content Placeholder 2"/>
          <p:cNvSpPr>
            <a:spLocks noGrp="1"/>
          </p:cNvSpPr>
          <p:nvPr>
            <p:ph idx="1"/>
          </p:nvPr>
        </p:nvSpPr>
        <p:spPr/>
        <p:txBody>
          <a:bodyPr/>
          <a:lstStyle/>
          <a:p>
            <a:pPr marL="0" marR="0">
              <a:lnSpc>
                <a:spcPct val="115000"/>
              </a:lnSpc>
              <a:spcBef>
                <a:spcPts val="0"/>
              </a:spcBef>
              <a:spcAft>
                <a:spcPts val="1000"/>
              </a:spcAft>
              <a:buNone/>
            </a:pPr>
            <a:r>
              <a:rPr lang="en-US" sz="3000" dirty="0" smtClean="0">
                <a:effectLst/>
                <a:latin typeface="Comic Sans MS"/>
                <a:ea typeface="Calibri"/>
                <a:cs typeface="Times New Roman"/>
              </a:rPr>
              <a:t>“Emergency nurses play a key role in acute stroke care… an evidence-based guideline can improve stroke care in the ED and decrease clinical risk associated with acute stroke…sound emergency management is fundamental to the health outcomes of patients with acute stroke</a:t>
            </a:r>
            <a:r>
              <a:rPr lang="en-US" sz="3000" dirty="0" smtClean="0">
                <a:effectLst/>
                <a:latin typeface="Comic Sans MS"/>
                <a:ea typeface="Calibri"/>
                <a:cs typeface="Times New Roman"/>
              </a:rPr>
              <a:t>” </a:t>
            </a:r>
            <a:r>
              <a:rPr lang="en-US" sz="2400" dirty="0" smtClean="0">
                <a:effectLst/>
                <a:latin typeface="Comic Sans MS"/>
                <a:ea typeface="Calibri"/>
                <a:cs typeface="Times New Roman"/>
              </a:rPr>
              <a:t>(</a:t>
            </a:r>
            <a:r>
              <a:rPr lang="en-US" sz="2400" dirty="0" err="1" smtClean="0">
                <a:effectLst/>
                <a:latin typeface="Comic Sans MS"/>
                <a:ea typeface="Calibri"/>
                <a:cs typeface="Times New Roman"/>
              </a:rPr>
              <a:t>Considine</a:t>
            </a:r>
            <a:r>
              <a:rPr lang="en-US" sz="2400" dirty="0" smtClean="0">
                <a:effectLst/>
                <a:latin typeface="Comic Sans MS"/>
                <a:ea typeface="Calibri"/>
                <a:cs typeface="Times New Roman"/>
              </a:rPr>
              <a:t> &amp; McGillivray, 2010)</a:t>
            </a:r>
            <a:endParaRPr lang="en-US" sz="2400" dirty="0">
              <a:ea typeface="Calibri"/>
              <a:cs typeface="Times New Roman"/>
            </a:endParaRPr>
          </a:p>
          <a:p>
            <a:endParaRPr lang="en-US" dirty="0"/>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xmlns="" val="2523049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latin typeface="Comic Sans MS" pitchFamily="66" charset="0"/>
              </a:rPr>
              <a:t>Definition</a:t>
            </a:r>
            <a:endParaRPr lang="en-US" sz="6000" b="1" u="sng" dirty="0">
              <a:latin typeface="Comic Sans MS" pitchFamily="66" charset="0"/>
            </a:endParaRPr>
          </a:p>
        </p:txBody>
      </p:sp>
      <p:sp>
        <p:nvSpPr>
          <p:cNvPr id="3" name="Content Placeholder 2"/>
          <p:cNvSpPr>
            <a:spLocks noGrp="1"/>
          </p:cNvSpPr>
          <p:nvPr>
            <p:ph idx="1"/>
          </p:nvPr>
        </p:nvSpPr>
        <p:spPr/>
        <p:txBody>
          <a:bodyPr>
            <a:normAutofit/>
          </a:bodyPr>
          <a:lstStyle/>
          <a:p>
            <a:r>
              <a:rPr lang="en-US" sz="2800" dirty="0" smtClean="0">
                <a:latin typeface="Comic Sans MS" pitchFamily="66" charset="0"/>
              </a:rPr>
              <a:t>“A simple, one page summary of evidence related to stroke care in the first 24 hours has the potential to improve the emergency nursing care of patients with acute stroke.” (McGillivray &amp; </a:t>
            </a:r>
            <a:r>
              <a:rPr lang="en-US" sz="2800" dirty="0" err="1" smtClean="0">
                <a:latin typeface="Comic Sans MS" pitchFamily="66" charset="0"/>
              </a:rPr>
              <a:t>Considine</a:t>
            </a:r>
            <a:r>
              <a:rPr lang="en-US" sz="2800" dirty="0" smtClean="0">
                <a:latin typeface="Comic Sans MS" pitchFamily="66" charset="0"/>
              </a:rPr>
              <a:t>, 2009)</a:t>
            </a:r>
          </a:p>
          <a:p>
            <a:r>
              <a:rPr lang="en-US" sz="2800" dirty="0" smtClean="0">
                <a:latin typeface="Comic Sans MS" pitchFamily="66" charset="0"/>
              </a:rPr>
              <a:t>Implementation was supported through nursing in-services, where the guidelines were introduced, and the rationale for each intervention was explained</a:t>
            </a:r>
            <a:endParaRPr lang="en-US" sz="2800" dirty="0" smtClean="0">
              <a:latin typeface="Comic Sans MS" pitchFamily="66" charset="0"/>
            </a:endParaRPr>
          </a:p>
          <a:p>
            <a:endParaRPr lang="en-US" sz="2800" dirty="0">
              <a:latin typeface="Comic Sans MS" pitchFamily="66" charset="0"/>
            </a:endParaRPr>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xmlns="" val="3056102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 name="Title 1"/>
          <p:cNvSpPr>
            <a:spLocks noGrp="1"/>
          </p:cNvSpPr>
          <p:nvPr>
            <p:ph type="title"/>
          </p:nvPr>
        </p:nvSpPr>
        <p:spPr/>
        <p:txBody>
          <a:bodyPr>
            <a:noAutofit/>
          </a:bodyPr>
          <a:lstStyle/>
          <a:p>
            <a:r>
              <a:rPr lang="en-US" sz="7200" u="sng" dirty="0" smtClean="0">
                <a:latin typeface="Comic Sans MS" pitchFamily="66" charset="0"/>
              </a:rPr>
              <a:t>Level of Evidence</a:t>
            </a:r>
            <a:endParaRPr lang="en-US" sz="7200" u="sng" dirty="0">
              <a:latin typeface="Comic Sans MS" pitchFamily="66" charset="0"/>
            </a:endParaRPr>
          </a:p>
        </p:txBody>
      </p:sp>
      <p:sp>
        <p:nvSpPr>
          <p:cNvPr id="3" name="Content Placeholder 2"/>
          <p:cNvSpPr>
            <a:spLocks noGrp="1"/>
          </p:cNvSpPr>
          <p:nvPr>
            <p:ph idx="1"/>
          </p:nvPr>
        </p:nvSpPr>
        <p:spPr/>
        <p:txBody>
          <a:bodyPr>
            <a:normAutofit/>
          </a:bodyPr>
          <a:lstStyle/>
          <a:p>
            <a:r>
              <a:rPr lang="en-US" sz="1800" dirty="0" smtClean="0">
                <a:latin typeface="Comic Sans MS" pitchFamily="66" charset="0"/>
              </a:rPr>
              <a:t>Level I</a:t>
            </a:r>
          </a:p>
          <a:p>
            <a:pPr lvl="1"/>
            <a:r>
              <a:rPr lang="en-US" sz="1800" dirty="0" smtClean="0">
                <a:latin typeface="Comic Sans MS" pitchFamily="66" charset="0"/>
              </a:rPr>
              <a:t>Randomized controlled trial, systematic review or meta-analysis</a:t>
            </a:r>
          </a:p>
          <a:p>
            <a:r>
              <a:rPr lang="en-US" sz="1800" dirty="0" smtClean="0">
                <a:latin typeface="Comic Sans MS" pitchFamily="66" charset="0"/>
              </a:rPr>
              <a:t>Level II</a:t>
            </a:r>
          </a:p>
          <a:p>
            <a:pPr lvl="1"/>
            <a:r>
              <a:rPr lang="en-US" sz="1800" dirty="0" smtClean="0">
                <a:latin typeface="Comic Sans MS" pitchFamily="66" charset="0"/>
              </a:rPr>
              <a:t>Other studies such as quasi-experimental, correlational, descriptive, survey, evaluation, and qualitative</a:t>
            </a:r>
          </a:p>
          <a:p>
            <a:r>
              <a:rPr lang="en-US" sz="1800" dirty="0" smtClean="0">
                <a:latin typeface="Comic Sans MS" pitchFamily="66" charset="0"/>
              </a:rPr>
              <a:t>Level III</a:t>
            </a:r>
          </a:p>
          <a:p>
            <a:pPr lvl="1"/>
            <a:r>
              <a:rPr lang="en-US" sz="1800" dirty="0" smtClean="0">
                <a:latin typeface="Comic Sans MS" pitchFamily="66" charset="0"/>
              </a:rPr>
              <a:t>Expert Opinions or Consensus statements</a:t>
            </a:r>
          </a:p>
          <a:p>
            <a:r>
              <a:rPr lang="en-US" sz="1800" dirty="0" smtClean="0">
                <a:latin typeface="Comic Sans MS" pitchFamily="66" charset="0"/>
              </a:rPr>
              <a:t>Level IV</a:t>
            </a:r>
          </a:p>
          <a:p>
            <a:pPr lvl="1"/>
            <a:r>
              <a:rPr lang="en-US" sz="1800" dirty="0" smtClean="0">
                <a:latin typeface="Comic Sans MS" pitchFamily="66" charset="0"/>
              </a:rPr>
              <a:t>Case reports and low-level case control and cohort studies</a:t>
            </a:r>
          </a:p>
          <a:p>
            <a:r>
              <a:rPr lang="en-US" sz="1800" dirty="0" smtClean="0">
                <a:latin typeface="Comic Sans MS" pitchFamily="66" charset="0"/>
              </a:rPr>
              <a:t>Level V</a:t>
            </a:r>
          </a:p>
          <a:p>
            <a:pPr lvl="1"/>
            <a:r>
              <a:rPr lang="en-US" sz="1800" dirty="0" smtClean="0">
                <a:latin typeface="Comic Sans MS" pitchFamily="66" charset="0"/>
              </a:rPr>
              <a:t>Expert opinion or consensus based on experience</a:t>
            </a:r>
          </a:p>
          <a:p>
            <a:pPr lvl="1"/>
            <a:endParaRPr lang="en-US" sz="1400" dirty="0">
              <a:latin typeface="Comic Sans MS" pitchFamily="66" charset="0"/>
            </a:endParaRPr>
          </a:p>
          <a:p>
            <a:pPr marL="0" indent="0">
              <a:buNone/>
            </a:pPr>
            <a:r>
              <a:rPr lang="en-US" sz="1100" dirty="0" smtClean="0">
                <a:latin typeface="Comic Sans MS" pitchFamily="66" charset="0"/>
              </a:rPr>
              <a:t>National Council of State Boards of Nursing. (April 2006). Systematic Review of studies of nursing outcomes. An evolving review. Retrieved March 1, 2009 from www. Ncsbn.org/</a:t>
            </a:r>
            <a:r>
              <a:rPr lang="en-US" sz="1100" dirty="0" err="1" smtClean="0">
                <a:latin typeface="Comic Sans MS" pitchFamily="66" charset="0"/>
              </a:rPr>
              <a:t>Final_Sys_Review</a:t>
            </a:r>
            <a:endParaRPr lang="en-US" sz="1100" dirty="0">
              <a:latin typeface="Comic Sans MS" pitchFamily="66" charset="0"/>
            </a:endParaRPr>
          </a:p>
          <a:p>
            <a:pPr lvl="1"/>
            <a:endParaRPr lang="en-US" dirty="0" smtClean="0"/>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xmlns="" val="1310398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u="sng" dirty="0" smtClean="0">
                <a:latin typeface="Comic Sans MS" pitchFamily="66" charset="0"/>
              </a:rPr>
              <a:t>Summary</a:t>
            </a:r>
            <a:endParaRPr lang="en-US" sz="6000" b="1" u="sng" dirty="0">
              <a:latin typeface="Comic Sans MS" pitchFamily="66" charset="0"/>
            </a:endParaRPr>
          </a:p>
        </p:txBody>
      </p:sp>
      <p:sp>
        <p:nvSpPr>
          <p:cNvPr id="3" name="Content Placeholder 2"/>
          <p:cNvSpPr>
            <a:spLocks noGrp="1"/>
          </p:cNvSpPr>
          <p:nvPr>
            <p:ph idx="1"/>
          </p:nvPr>
        </p:nvSpPr>
        <p:spPr/>
        <p:txBody>
          <a:bodyPr/>
          <a:lstStyle/>
          <a:p>
            <a:r>
              <a:rPr lang="en-US" dirty="0" smtClean="0">
                <a:latin typeface="Comic Sans MS" pitchFamily="66" charset="0"/>
              </a:rPr>
              <a:t>Providing ED nurses with an evidence based guideline, along with the rationale for the guideline, is effective in improving the care provided to patients presenting to the ED with acute stroke</a:t>
            </a:r>
          </a:p>
          <a:p>
            <a:endParaRPr lang="en-US" dirty="0">
              <a:latin typeface="Comic Sans MS" pitchFamily="66" charset="0"/>
            </a:endParaRPr>
          </a:p>
        </p:txBody>
      </p:sp>
      <p:sp>
        <p:nvSpPr>
          <p:cNvPr id="4" name="Half Frame 3"/>
          <p:cNvSpPr/>
          <p:nvPr/>
        </p:nvSpPr>
        <p:spPr>
          <a:xfrm>
            <a:off x="0" y="0"/>
            <a:ext cx="685800" cy="4191000"/>
          </a:xfrm>
          <a:prstGeom prst="halfFram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5" name="Group 4"/>
          <p:cNvGrpSpPr/>
          <p:nvPr/>
        </p:nvGrpSpPr>
        <p:grpSpPr>
          <a:xfrm>
            <a:off x="7543800" y="5372100"/>
            <a:ext cx="1238250" cy="1123950"/>
            <a:chOff x="7543800" y="5372100"/>
            <a:chExt cx="1238250" cy="1123950"/>
          </a:xfrm>
        </p:grpSpPr>
        <p:sp>
          <p:nvSpPr>
            <p:cNvPr id="6" name="Donut 5"/>
            <p:cNvSpPr/>
            <p:nvPr/>
          </p:nvSpPr>
          <p:spPr>
            <a:xfrm>
              <a:off x="7943850" y="5372100"/>
              <a:ext cx="838200" cy="838200"/>
            </a:xfrm>
            <a:prstGeom prst="don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Donut 6"/>
            <p:cNvSpPr/>
            <p:nvPr/>
          </p:nvSpPr>
          <p:spPr>
            <a:xfrm>
              <a:off x="7543800" y="6038850"/>
              <a:ext cx="457200" cy="4572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Donut 7"/>
            <p:cNvSpPr/>
            <p:nvPr/>
          </p:nvSpPr>
          <p:spPr>
            <a:xfrm>
              <a:off x="8134350" y="6267450"/>
              <a:ext cx="228600" cy="228600"/>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xmlns="" val="233889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1591</TotalTime>
  <Words>565</Words>
  <Application>Microsoft Office PowerPoint</Application>
  <PresentationFormat>On-screen Show (4:3)</PresentationFormat>
  <Paragraphs>44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Effective</vt:lpstr>
      <vt:lpstr>Possibly Effective</vt:lpstr>
      <vt:lpstr>Not Effective</vt:lpstr>
      <vt:lpstr>Possibly Harmful</vt:lpstr>
      <vt:lpstr>Introduction</vt:lpstr>
      <vt:lpstr>Definition</vt:lpstr>
      <vt:lpstr>Level of Evidence</vt:lpstr>
      <vt:lpstr>Summary</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libfannin</dc:creator>
  <cp:lastModifiedBy>Kristin</cp:lastModifiedBy>
  <cp:revision>34</cp:revision>
  <dcterms:created xsi:type="dcterms:W3CDTF">2012-03-23T14:34:05Z</dcterms:created>
  <dcterms:modified xsi:type="dcterms:W3CDTF">2012-03-25T14:28:25Z</dcterms:modified>
</cp:coreProperties>
</file>