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0" r:id="rId3"/>
    <p:sldId id="258" r:id="rId4"/>
    <p:sldId id="259" r:id="rId5"/>
    <p:sldId id="261" r:id="rId6"/>
    <p:sldId id="262" r:id="rId7"/>
    <p:sldId id="263" r:id="rId8"/>
    <p:sldId id="264" r:id="rId9"/>
    <p:sldId id="25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CE681-6A31-4605-BDB4-753EAA7AECF0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27CBF-4E86-43E8-B137-4B28FBBB1BF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6A4B38-CE44-4272-A9D9-665ACA1D94D2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4808E1-7CCA-4E20-A0DF-6A23DBDCD7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4808E1-7CCA-4E20-A0DF-6A23DBDCD70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91598C-73CA-4EA3-B560-E177BF777DEC}" type="datetimeFigureOut">
              <a:rPr lang="en-US" smtClean="0"/>
              <a:pPr/>
              <a:t>2/5/2013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2F25127-FB54-451A-BCE0-E3345733B4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ravel.nationalgeographic.com/travel/countries/norway-facts/" TargetMode="External"/><Relationship Id="rId2" Type="http://schemas.openxmlformats.org/officeDocument/2006/relationships/hyperlink" Target="http://www.indexmundi.com/norway/demographics_profil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omedcentral.com/1472-6823/10/15" TargetMode="External"/><Relationship Id="rId5" Type="http://schemas.openxmlformats.org/officeDocument/2006/relationships/hyperlink" Target="http://www.badas-dpis.org/Diabetes_prevention.php" TargetMode="External"/><Relationship Id="rId4" Type="http://schemas.openxmlformats.org/officeDocument/2006/relationships/hyperlink" Target="http://www.fhi.no/eway/default.aspx?pid=238&amp;trg=MainLeft_5976&amp;MainArea_5811=5976:0:15,5012:1:0:0:::0:0&amp;MainLeft_5976=5825:74058::1:5977:10:::0: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Diabetes in Norway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Leah Wade</a:t>
            </a:r>
          </a:p>
          <a:p>
            <a:r>
              <a:rPr lang="en-US" dirty="0" smtClean="0"/>
              <a:t>Ashley </a:t>
            </a:r>
            <a:r>
              <a:rPr lang="en-US" dirty="0" err="1" smtClean="0"/>
              <a:t>Hupfer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Norway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Located in northern </a:t>
            </a:r>
            <a:r>
              <a:rPr lang="en-US" sz="2000" dirty="0" err="1" smtClean="0"/>
              <a:t>europe</a:t>
            </a:r>
            <a:endParaRPr lang="en-US" sz="2000" dirty="0" smtClean="0"/>
          </a:p>
          <a:p>
            <a:r>
              <a:rPr lang="en-US" sz="2000" dirty="0" smtClean="0"/>
              <a:t>Capital is Oslo</a:t>
            </a:r>
          </a:p>
          <a:p>
            <a:r>
              <a:rPr lang="en-US" sz="2000" dirty="0" smtClean="0"/>
              <a:t>Slightly larger then New Mexico at 125,004 square miles</a:t>
            </a:r>
          </a:p>
          <a:p>
            <a:endParaRPr lang="en-US" sz="2000" dirty="0" smtClean="0"/>
          </a:p>
          <a:p>
            <a:endParaRPr lang="en-US" sz="2000" dirty="0"/>
          </a:p>
        </p:txBody>
      </p:sp>
      <p:pic>
        <p:nvPicPr>
          <p:cNvPr id="6" name="Picture 5" descr="norwa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2667000"/>
            <a:ext cx="3692012" cy="400806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Population 4,707,270</a:t>
            </a:r>
          </a:p>
          <a:p>
            <a:r>
              <a:rPr lang="en-US" dirty="0" smtClean="0"/>
              <a:t>Age structure 	</a:t>
            </a:r>
          </a:p>
          <a:p>
            <a:pPr>
              <a:buNone/>
            </a:pPr>
            <a:r>
              <a:rPr lang="en-US" dirty="0" smtClean="0"/>
              <a:t>	0-14yrs 18%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15-64yrs 66%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65 and older 16%</a:t>
            </a:r>
          </a:p>
          <a:p>
            <a:r>
              <a:rPr lang="en-US" dirty="0" smtClean="0"/>
              <a:t>Median age </a:t>
            </a:r>
          </a:p>
          <a:p>
            <a:pPr>
              <a:buNone/>
            </a:pPr>
            <a:r>
              <a:rPr lang="en-US" b="1" dirty="0"/>
              <a:t>	</a:t>
            </a:r>
            <a:r>
              <a:rPr lang="en-US" b="1" dirty="0" smtClean="0"/>
              <a:t>total: </a:t>
            </a:r>
            <a:r>
              <a:rPr lang="en-US" dirty="0" smtClean="0"/>
              <a:t>40 years </a:t>
            </a:r>
            <a:br>
              <a:rPr lang="en-US" dirty="0" smtClean="0"/>
            </a:br>
            <a:r>
              <a:rPr lang="en-US" b="1" dirty="0" smtClean="0"/>
              <a:t>male:</a:t>
            </a:r>
            <a:r>
              <a:rPr lang="en-US" dirty="0" smtClean="0"/>
              <a:t> 39.1 years </a:t>
            </a:r>
            <a:br>
              <a:rPr lang="en-US" dirty="0" smtClean="0"/>
            </a:br>
            <a:r>
              <a:rPr lang="en-US" b="1" dirty="0" smtClean="0"/>
              <a:t>female:</a:t>
            </a:r>
            <a:r>
              <a:rPr lang="en-US" dirty="0" smtClean="0"/>
              <a:t> 40.8 years</a:t>
            </a:r>
          </a:p>
          <a:p>
            <a:r>
              <a:rPr lang="en-US" dirty="0" smtClean="0"/>
              <a:t>Ethnic groups: Norwegian 94.4% (includes Sami, about 60,000), other European 3.6%, other 2%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Demographics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Birth rate: 10.8 births/1,000 population</a:t>
            </a:r>
            <a:endParaRPr lang="en-US" dirty="0"/>
          </a:p>
          <a:p>
            <a:r>
              <a:rPr lang="en-US" dirty="0" smtClean="0"/>
              <a:t>Death rate: 9.22 deaths/1,000 population</a:t>
            </a:r>
          </a:p>
          <a:p>
            <a:r>
              <a:rPr lang="en-US" dirty="0" smtClean="0"/>
              <a:t>Life expectancy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 smtClean="0"/>
              <a:t>total population: </a:t>
            </a:r>
            <a:r>
              <a:rPr lang="en-US" dirty="0" smtClean="0"/>
              <a:t>80.32 years </a:t>
            </a:r>
            <a:br>
              <a:rPr lang="en-US" dirty="0" smtClean="0"/>
            </a:br>
            <a:r>
              <a:rPr lang="en-US" b="1" dirty="0" smtClean="0"/>
              <a:t>male:</a:t>
            </a:r>
            <a:r>
              <a:rPr lang="en-US" dirty="0" smtClean="0"/>
              <a:t> 77.65 years </a:t>
            </a:r>
            <a:br>
              <a:rPr lang="en-US" dirty="0" smtClean="0"/>
            </a:br>
            <a:r>
              <a:rPr lang="en-US" b="1" dirty="0" smtClean="0"/>
              <a:t>female:</a:t>
            </a:r>
            <a:r>
              <a:rPr lang="en-US" dirty="0" smtClean="0"/>
              <a:t> 83.14 years</a:t>
            </a:r>
          </a:p>
          <a:p>
            <a:r>
              <a:rPr lang="en-US" dirty="0" smtClean="0"/>
              <a:t>Urban population</a:t>
            </a:r>
            <a:r>
              <a:rPr lang="en-US" b="1" dirty="0" smtClean="0"/>
              <a:t>: </a:t>
            </a:r>
            <a:r>
              <a:rPr lang="en-US" dirty="0" smtClean="0"/>
              <a:t>79% of total population</a:t>
            </a:r>
          </a:p>
          <a:p>
            <a:r>
              <a:rPr lang="en-US" dirty="0" smtClean="0"/>
              <a:t>Physician density: 4.076 physicians/1,000 population</a:t>
            </a:r>
          </a:p>
          <a:p>
            <a:r>
              <a:rPr lang="en-US" dirty="0" smtClean="0"/>
              <a:t>Hospital bed density: 3.52 beds/1,000 population</a:t>
            </a:r>
          </a:p>
          <a:p>
            <a:r>
              <a:rPr lang="en-US" dirty="0" smtClean="0"/>
              <a:t>Obesity - adult prevalence rate: 10%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Incidence of disease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135,000 people used medicines for diabetes in 2011- This is the number of people diagnosed with Type 1 or Type 2. The true total number is uncertain. </a:t>
            </a:r>
          </a:p>
          <a:p>
            <a:r>
              <a:rPr lang="en-US" dirty="0" smtClean="0"/>
              <a:t>Approximately 103,000 people have type 2 diabetes and 32,000 people have type 1 diabetes</a:t>
            </a:r>
          </a:p>
          <a:p>
            <a:r>
              <a:rPr lang="en-US" dirty="0" smtClean="0"/>
              <a:t>In 2009, the Medical Birth Registry of Norway showed that gestational diabetes was registered for 13.9 out of 1000 (1.4%) who gave birth in Norway.</a:t>
            </a:r>
          </a:p>
          <a:p>
            <a:r>
              <a:rPr lang="en-US" dirty="0" smtClean="0"/>
              <a:t>A</a:t>
            </a:r>
            <a:r>
              <a:rPr lang="en-US" dirty="0" smtClean="0"/>
              <a:t>mong </a:t>
            </a:r>
            <a:r>
              <a:rPr lang="en-US" dirty="0" smtClean="0"/>
              <a:t>immigrants from India, Pakistan and Sri Lanka, 20% - 35% of men and women in the age group 40 to 60 years have diabetes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of diabetes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Hospital stays for diabetes excluding those with a secondary diagnosis total costs were €293 million, which represents about 1.4% of the total health care expenditure</a:t>
            </a:r>
          </a:p>
          <a:p>
            <a:r>
              <a:rPr lang="en-GB" dirty="0" smtClean="0"/>
              <a:t>In hospital care cost </a:t>
            </a:r>
            <a:r>
              <a:rPr lang="en-US" dirty="0" smtClean="0"/>
              <a:t>€</a:t>
            </a:r>
            <a:r>
              <a:rPr lang="en-GB" dirty="0" smtClean="0"/>
              <a:t>20.9 </a:t>
            </a:r>
            <a:r>
              <a:rPr lang="en-US" dirty="0" smtClean="0"/>
              <a:t>million</a:t>
            </a:r>
          </a:p>
          <a:p>
            <a:r>
              <a:rPr lang="en-US" dirty="0" smtClean="0"/>
              <a:t>Outpatient care €7.9 million</a:t>
            </a:r>
          </a:p>
          <a:p>
            <a:r>
              <a:rPr lang="en-US" dirty="0" smtClean="0"/>
              <a:t>GP and emergency visits €14.4 million</a:t>
            </a:r>
          </a:p>
          <a:p>
            <a:r>
              <a:rPr lang="en-US" dirty="0" smtClean="0"/>
              <a:t>Insulin and analogues €35.1 million</a:t>
            </a:r>
          </a:p>
          <a:p>
            <a:r>
              <a:rPr lang="en-US" dirty="0" smtClean="0"/>
              <a:t>Oral glucose lowering drugs €14.5 million</a:t>
            </a:r>
          </a:p>
          <a:p>
            <a:r>
              <a:rPr lang="en-US" dirty="0" smtClean="0"/>
              <a:t>Nutritionist guidance €0.8 million</a:t>
            </a:r>
          </a:p>
          <a:p>
            <a:r>
              <a:rPr lang="en-US" dirty="0" smtClean="0"/>
              <a:t>Foot therapist €19.4 million</a:t>
            </a:r>
          </a:p>
          <a:p>
            <a:r>
              <a:rPr lang="en-US" dirty="0" smtClean="0"/>
              <a:t>Acupuncture €5.3 million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Diet (portion control) and exercise</a:t>
            </a:r>
          </a:p>
          <a:p>
            <a:r>
              <a:rPr lang="en-US" dirty="0" smtClean="0"/>
              <a:t>Use of medications such as: </a:t>
            </a:r>
          </a:p>
          <a:p>
            <a:pPr lvl="1"/>
            <a:r>
              <a:rPr lang="en-US" dirty="0" smtClean="0"/>
              <a:t>I</a:t>
            </a:r>
            <a:r>
              <a:rPr lang="en-US" dirty="0" smtClean="0"/>
              <a:t>nsulin </a:t>
            </a:r>
            <a:endParaRPr lang="en-US" dirty="0" smtClean="0"/>
          </a:p>
          <a:p>
            <a:pPr lvl="2"/>
            <a:r>
              <a:rPr lang="en-US" dirty="0" err="1" smtClean="0"/>
              <a:t>Humalog</a:t>
            </a:r>
            <a:r>
              <a:rPr lang="en-US" dirty="0" smtClean="0"/>
              <a:t> (rapid acting)</a:t>
            </a:r>
          </a:p>
          <a:p>
            <a:pPr lvl="2"/>
            <a:r>
              <a:rPr lang="en-US" dirty="0" err="1" smtClean="0"/>
              <a:t>Lantus</a:t>
            </a:r>
            <a:r>
              <a:rPr lang="en-US" dirty="0" smtClean="0"/>
              <a:t> (long acting)</a:t>
            </a:r>
          </a:p>
          <a:p>
            <a:pPr lvl="2"/>
            <a:r>
              <a:rPr lang="en-US" dirty="0" err="1" smtClean="0"/>
              <a:t>Levemir</a:t>
            </a:r>
            <a:r>
              <a:rPr lang="en-US" dirty="0" smtClean="0"/>
              <a:t> (long acting)</a:t>
            </a:r>
          </a:p>
          <a:p>
            <a:pPr lvl="2"/>
            <a:r>
              <a:rPr lang="en-US" dirty="0" err="1" smtClean="0"/>
              <a:t>Novorapid</a:t>
            </a:r>
            <a:r>
              <a:rPr lang="en-US" dirty="0" smtClean="0"/>
              <a:t> (rapid acting)</a:t>
            </a:r>
          </a:p>
          <a:p>
            <a:pPr lvl="2"/>
            <a:r>
              <a:rPr lang="en-US" dirty="0" err="1" smtClean="0"/>
              <a:t>Humulin</a:t>
            </a:r>
            <a:r>
              <a:rPr lang="en-US" dirty="0" smtClean="0"/>
              <a:t> (Short acting, intermediate acting and premixed </a:t>
            </a:r>
            <a:r>
              <a:rPr lang="en-US" dirty="0" err="1" smtClean="0"/>
              <a:t>humulin</a:t>
            </a:r>
            <a:r>
              <a:rPr lang="en-US" dirty="0" smtClean="0"/>
              <a:t> </a:t>
            </a:r>
            <a:r>
              <a:rPr lang="en-US" dirty="0" err="1" smtClean="0"/>
              <a:t>insulins</a:t>
            </a:r>
            <a:r>
              <a:rPr lang="en-US" dirty="0" smtClean="0"/>
              <a:t> are available)</a:t>
            </a:r>
          </a:p>
          <a:p>
            <a:pPr lvl="1"/>
            <a:r>
              <a:rPr lang="en-US" dirty="0" err="1" smtClean="0"/>
              <a:t>M</a:t>
            </a:r>
            <a:r>
              <a:rPr lang="en-US" dirty="0" err="1" smtClean="0"/>
              <a:t>etformin</a:t>
            </a:r>
            <a:r>
              <a:rPr lang="en-US" dirty="0" smtClean="0"/>
              <a:t> </a:t>
            </a:r>
            <a:r>
              <a:rPr lang="en-US" dirty="0" smtClean="0"/>
              <a:t>an oral long acting type 2 diabetes management drug that decreases hepatic glucose production decreases intestinal glucose absorption and increases sensitivity to insulin</a:t>
            </a:r>
          </a:p>
          <a:p>
            <a:pPr lvl="1"/>
            <a:r>
              <a:rPr lang="en-US" dirty="0" smtClean="0"/>
              <a:t>Sulfonylurea an oral long acting blood sugar lowering agent for type 2 diabetes</a:t>
            </a:r>
            <a:endParaRPr lang="en-US" dirty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Diabetes 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Encourage getting blood glucose checked if you are 35 years or older or if under 35 years but overweight and/or presence of other DM risk factors</a:t>
            </a:r>
          </a:p>
          <a:p>
            <a:r>
              <a:rPr lang="en-US" dirty="0" smtClean="0"/>
              <a:t>Recommend </a:t>
            </a:r>
          </a:p>
          <a:p>
            <a:pPr lvl="1"/>
            <a:r>
              <a:rPr lang="en-US" dirty="0" smtClean="0"/>
              <a:t>D</a:t>
            </a:r>
            <a:r>
              <a:rPr lang="en-US" dirty="0" smtClean="0"/>
              <a:t>ecrease </a:t>
            </a:r>
            <a:r>
              <a:rPr lang="en-US" dirty="0" smtClean="0"/>
              <a:t>in total fat intake</a:t>
            </a:r>
          </a:p>
          <a:p>
            <a:pPr lvl="1"/>
            <a:r>
              <a:rPr lang="en-US" dirty="0" smtClean="0"/>
              <a:t>Increase in healthy foods such as whole grains, dry beans, water</a:t>
            </a:r>
          </a:p>
          <a:p>
            <a:pPr lvl="1"/>
            <a:r>
              <a:rPr lang="en-US" dirty="0" smtClean="0"/>
              <a:t>Cut back on high calorie snacks and sugary foods</a:t>
            </a:r>
          </a:p>
          <a:p>
            <a:pPr lvl="1"/>
            <a:r>
              <a:rPr lang="en-US" dirty="0" smtClean="0"/>
              <a:t>Portion control, try using the “rate your plate” method aka “my plate” or “create your plate”</a:t>
            </a:r>
          </a:p>
          <a:p>
            <a:pPr lvl="1"/>
            <a:r>
              <a:rPr lang="en-US" dirty="0" smtClean="0"/>
              <a:t>Reduce salt intake</a:t>
            </a:r>
          </a:p>
          <a:p>
            <a:pPr lvl="1"/>
            <a:r>
              <a:rPr lang="en-US" dirty="0" smtClean="0"/>
              <a:t>Increase physical activity</a:t>
            </a:r>
          </a:p>
          <a:p>
            <a:pPr lvl="1"/>
            <a:r>
              <a:rPr lang="en-US" dirty="0" smtClean="0"/>
              <a:t>Weight loss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hlinkClick r:id="rId2"/>
              </a:rPr>
              <a:t>http://www.indexmundi.com/norway/demographics_profile.html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http://travel.nationalgeographic.com/travel/countries/norway-facts/</a:t>
            </a:r>
            <a:endParaRPr lang="en-US" dirty="0" smtClean="0"/>
          </a:p>
          <a:p>
            <a:r>
              <a:rPr lang="en-US" dirty="0" smtClean="0"/>
              <a:t>http://www.ncbi.nlm.nih.gov/pmc/articles/PMC2606835/ </a:t>
            </a:r>
          </a:p>
          <a:p>
            <a:r>
              <a:rPr lang="en-US" u="sng" dirty="0" smtClean="0">
                <a:hlinkClick r:id="rId4"/>
              </a:rPr>
              <a:t>http://www.fhi.no/eway/default.aspx?pid=238&amp;trg=MainLeft_5976&amp;MainArea_5811=5976:0:15,5012:1:0:0:::0:0&amp;MainLeft_5976=5825:74058::1:5977:10:::0:0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http://www.badas-dpis.org/Diabetes_prevention.php</a:t>
            </a:r>
            <a:endParaRPr lang="en-US" dirty="0" smtClean="0"/>
          </a:p>
          <a:p>
            <a:r>
              <a:rPr lang="en-GB" u="sng" dirty="0" smtClean="0">
                <a:hlinkClick r:id="rId6"/>
              </a:rPr>
              <a:t>http://www.biomedcentral.com/1472-6823/10/15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221</TotalTime>
  <Words>428</Words>
  <Application>Microsoft Office PowerPoint</Application>
  <PresentationFormat>On-screen Show (4:3)</PresentationFormat>
  <Paragraphs>69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Diabetes in Norway</vt:lpstr>
      <vt:lpstr>About Norway</vt:lpstr>
      <vt:lpstr>Demographics</vt:lpstr>
      <vt:lpstr>Demographics</vt:lpstr>
      <vt:lpstr>Incidence of disease </vt:lpstr>
      <vt:lpstr>Cost of diabetes </vt:lpstr>
      <vt:lpstr>Diabetes treatment</vt:lpstr>
      <vt:lpstr>Diabetes prevention</vt:lpstr>
      <vt:lpstr>Citations</vt:lpstr>
    </vt:vector>
  </TitlesOfParts>
  <Company>Firelands Regional Medical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Diabetes in Norway</dc:title>
  <dc:creator>Acct For School Lab</dc:creator>
  <cp:lastModifiedBy>PC User</cp:lastModifiedBy>
  <cp:revision>26</cp:revision>
  <dcterms:created xsi:type="dcterms:W3CDTF">2013-01-29T16:57:45Z</dcterms:created>
  <dcterms:modified xsi:type="dcterms:W3CDTF">2013-02-05T12:46:31Z</dcterms:modified>
</cp:coreProperties>
</file>