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8" r:id="rId3"/>
    <p:sldId id="257" r:id="rId4"/>
    <p:sldId id="269" r:id="rId5"/>
    <p:sldId id="264" r:id="rId6"/>
    <p:sldId id="262" r:id="rId7"/>
    <p:sldId id="266" r:id="rId8"/>
    <p:sldId id="267" r:id="rId9"/>
    <p:sldId id="268"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46FA40-F657-43B0-BAA1-C27CCC6BD1A3}" type="datetimeFigureOut">
              <a:rPr lang="en-US" smtClean="0"/>
              <a:t>9/25/2011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CE202E-D8BD-436A-8C42-EDDA2B000BFD}" type="slidenum">
              <a:rPr lang="en-US" smtClean="0"/>
              <a:t>‹#›</a:t>
            </a:fld>
            <a:endParaRPr lang="en-US" dirty="0"/>
          </a:p>
        </p:txBody>
      </p:sp>
    </p:spTree>
    <p:extLst>
      <p:ext uri="{BB962C8B-B14F-4D97-AF65-F5344CB8AC3E}">
        <p14:creationId xmlns:p14="http://schemas.microsoft.com/office/powerpoint/2010/main" val="4167107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Pathophysiology:</a:t>
            </a:r>
          </a:p>
          <a:p>
            <a:r>
              <a:rPr lang="en-US" b="1" dirty="0" smtClean="0"/>
              <a:t>VSD</a:t>
            </a:r>
            <a:r>
              <a:rPr lang="en-US" dirty="0" smtClean="0"/>
              <a:t> = a hole between the left and right ventricle. Hemodynamics depend greatly on the size and the pulmonic and systemic resistance to flow. With regards to the shunt placement, direction depends on the difference between the pulmonic and systemic vascular resistance. With a large VSD which is normally the case, pressures in the right and left ventricle are usually equal. If the systemic pressure is higher the shunt is left to right, if pulmonic pressure is higher, that would place the shunt right to left.</a:t>
            </a:r>
          </a:p>
          <a:p>
            <a:r>
              <a:rPr lang="en-US" b="1" dirty="0" smtClean="0"/>
              <a:t>PS</a:t>
            </a:r>
            <a:r>
              <a:rPr lang="en-US" dirty="0" smtClean="0"/>
              <a:t>= hemodynamics depend on the degree of the PS. This decreases blood flow to the lungs causing decreased oxygenated blood to the left side of the heart.</a:t>
            </a:r>
          </a:p>
          <a:p>
            <a:r>
              <a:rPr lang="en-US" b="1" dirty="0" smtClean="0"/>
              <a:t>Overriding aorta</a:t>
            </a:r>
            <a:r>
              <a:rPr lang="en-US" dirty="0" smtClean="0"/>
              <a:t>= the position of the aorta can cause blood flow from both ventricles to the body causing oxygenated and deoxygenated blood to be distributed.</a:t>
            </a:r>
          </a:p>
          <a:p>
            <a:r>
              <a:rPr lang="en-US" b="1" dirty="0" smtClean="0"/>
              <a:t>Right ventricular hypertrophy</a:t>
            </a:r>
            <a:r>
              <a:rPr lang="en-US" dirty="0" smtClean="0"/>
              <a:t> = an abnormal enlargement of the right ventricle</a:t>
            </a:r>
          </a:p>
          <a:p>
            <a:endParaRPr lang="en-US" dirty="0"/>
          </a:p>
        </p:txBody>
      </p:sp>
      <p:sp>
        <p:nvSpPr>
          <p:cNvPr id="4" name="Slide Number Placeholder 3"/>
          <p:cNvSpPr>
            <a:spLocks noGrp="1"/>
          </p:cNvSpPr>
          <p:nvPr>
            <p:ph type="sldNum" sz="quarter" idx="10"/>
          </p:nvPr>
        </p:nvSpPr>
        <p:spPr/>
        <p:txBody>
          <a:bodyPr/>
          <a:lstStyle/>
          <a:p>
            <a:fld id="{67CE202E-D8BD-436A-8C42-EDDA2B000BFD}" type="slidenum">
              <a:rPr lang="en-US" smtClean="0"/>
              <a:t>1</a:t>
            </a:fld>
            <a:endParaRPr lang="en-US" dirty="0"/>
          </a:p>
        </p:txBody>
      </p:sp>
    </p:spTree>
    <p:extLst>
      <p:ext uri="{BB962C8B-B14F-4D97-AF65-F5344CB8AC3E}">
        <p14:creationId xmlns:p14="http://schemas.microsoft.com/office/powerpoint/2010/main" val="2420022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Surgical Repair </a:t>
            </a:r>
            <a:endParaRPr lang="en-US" dirty="0"/>
          </a:p>
        </p:txBody>
      </p:sp>
      <p:sp>
        <p:nvSpPr>
          <p:cNvPr id="4" name="Slide Number Placeholder 3"/>
          <p:cNvSpPr>
            <a:spLocks noGrp="1"/>
          </p:cNvSpPr>
          <p:nvPr>
            <p:ph type="sldNum" sz="quarter" idx="10"/>
          </p:nvPr>
        </p:nvSpPr>
        <p:spPr/>
        <p:txBody>
          <a:bodyPr/>
          <a:lstStyle/>
          <a:p>
            <a:fld id="{67CE202E-D8BD-436A-8C42-EDDA2B000BFD}" type="slidenum">
              <a:rPr lang="en-US" smtClean="0"/>
              <a:t>6</a:t>
            </a:fld>
            <a:endParaRPr lang="en-US" dirty="0"/>
          </a:p>
        </p:txBody>
      </p:sp>
    </p:spTree>
    <p:extLst>
      <p:ext uri="{BB962C8B-B14F-4D97-AF65-F5344CB8AC3E}">
        <p14:creationId xmlns:p14="http://schemas.microsoft.com/office/powerpoint/2010/main" val="4204542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A2F2695-790F-4BFF-A821-CD023E7B77A0}" type="slidenum">
              <a:rPr lang="en-US" smtClean="0"/>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2F2695-790F-4BFF-A821-CD023E7B77A0}"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5A2F2695-790F-4BFF-A821-CD023E7B77A0}" type="slidenum">
              <a:rPr lang="en-US" smtClean="0"/>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5A2F2695-790F-4BFF-A821-CD023E7B77A0}" type="slidenum">
              <a:rPr lang="en-US" smtClean="0"/>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A2F2695-790F-4BFF-A821-CD023E7B77A0}" type="slidenum">
              <a:rPr lang="en-US" smtClean="0"/>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64CDA3F-4EC8-4CE4-8CDF-4C5CB29F5AE6}" type="datetimeFigureOut">
              <a:rPr lang="en-US" smtClean="0"/>
              <a:t>9/25/2011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A2F2695-790F-4BFF-A821-CD023E7B77A0}" type="slidenum">
              <a:rPr lang="en-US" smtClean="0"/>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A2F2695-790F-4BFF-A821-CD023E7B77A0}"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5A2F2695-790F-4BFF-A821-CD023E7B77A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A2F2695-790F-4BFF-A821-CD023E7B77A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A2F2695-790F-4BFF-A821-CD023E7B77A0}" type="slidenum">
              <a:rPr lang="en-US" smtClean="0"/>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C64CDA3F-4EC8-4CE4-8CDF-4C5CB29F5AE6}" type="datetimeFigureOut">
              <a:rPr lang="en-US" smtClean="0"/>
              <a:t>9/25/2011</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5A2F2695-790F-4BFF-A821-CD023E7B77A0}" type="slidenum">
              <a:rPr lang="en-US" smtClean="0"/>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C64CDA3F-4EC8-4CE4-8CDF-4C5CB29F5AE6}" type="datetimeFigureOut">
              <a:rPr lang="en-US" smtClean="0"/>
              <a:t>9/25/2011</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64CDA3F-4EC8-4CE4-8CDF-4C5CB29F5AE6}" type="datetimeFigureOut">
              <a:rPr lang="en-US" smtClean="0"/>
              <a:t>9/25/2011</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A2F2695-790F-4BFF-A821-CD023E7B77A0}" type="slidenum">
              <a:rPr lang="en-US" smtClean="0"/>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066800"/>
          </a:xfrm>
          <a:ln>
            <a:noFill/>
          </a:ln>
        </p:spPr>
        <p:txBody>
          <a:bodyPr>
            <a:normAutofit/>
          </a:bodyPr>
          <a:lstStyle/>
          <a:p>
            <a:r>
              <a:rPr lang="en-US" b="1" i="1" dirty="0" smtClean="0"/>
              <a:t>Tetralogy of Fallot (TOF)</a:t>
            </a:r>
          </a:p>
          <a:p>
            <a:r>
              <a:rPr lang="en-US" sz="1100" b="1" i="1" dirty="0" smtClean="0"/>
              <a:t>John Preece</a:t>
            </a:r>
          </a:p>
          <a:p>
            <a:r>
              <a:rPr lang="en-US" sz="1100" b="1" i="1" dirty="0" smtClean="0"/>
              <a:t>Stephanie Viock</a:t>
            </a:r>
          </a:p>
          <a:p>
            <a:r>
              <a:rPr lang="en-US" sz="1100" b="1" i="1" dirty="0" smtClean="0"/>
              <a:t>Carie Zimmerman</a:t>
            </a:r>
            <a:endParaRPr lang="en-US" sz="1100" b="1" i="1" dirty="0"/>
          </a:p>
        </p:txBody>
      </p:sp>
      <p:sp>
        <p:nvSpPr>
          <p:cNvPr id="2" name="Title 1"/>
          <p:cNvSpPr>
            <a:spLocks noGrp="1"/>
          </p:cNvSpPr>
          <p:nvPr>
            <p:ph type="ctrTitle"/>
          </p:nvPr>
        </p:nvSpPr>
        <p:spPr/>
        <p:txBody>
          <a:bodyPr>
            <a:normAutofit/>
          </a:bodyPr>
          <a:lstStyle/>
          <a:p>
            <a:r>
              <a:rPr lang="en-US" dirty="0" smtClean="0"/>
              <a:t>Defects with Decreased Pulmonary Blood Flow</a:t>
            </a:r>
            <a:endParaRPr lang="en-US" dirty="0"/>
          </a:p>
        </p:txBody>
      </p:sp>
      <p:sp>
        <p:nvSpPr>
          <p:cNvPr id="4" name="Heart 3"/>
          <p:cNvSpPr/>
          <p:nvPr/>
        </p:nvSpPr>
        <p:spPr>
          <a:xfrm flipH="1">
            <a:off x="914400" y="152400"/>
            <a:ext cx="6858000" cy="6553200"/>
          </a:xfrm>
          <a:prstGeom prst="heart">
            <a:avLst/>
          </a:prstGeom>
          <a:noFill/>
          <a:ln>
            <a:solidFill>
              <a:srgbClr val="FF0000"/>
            </a:solidFill>
          </a:ln>
          <a:effectLst>
            <a:glow rad="228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76995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422" y="381000"/>
            <a:ext cx="8430513" cy="632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73638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effectLst>
                  <a:outerShdw blurRad="38100" dist="38100" dir="2700000" algn="tl">
                    <a:srgbClr val="000000">
                      <a:alpha val="43137"/>
                    </a:srgbClr>
                  </a:outerShdw>
                </a:effectLst>
              </a:rPr>
              <a:t>Tetralogy of Fallot/ Description</a:t>
            </a:r>
            <a:endParaRPr lang="en-US" b="1" i="1"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normAutofit fontScale="85000" lnSpcReduction="20000"/>
          </a:bodyPr>
          <a:lstStyle/>
          <a:p>
            <a:r>
              <a:rPr lang="en-US" dirty="0" smtClean="0"/>
              <a:t>Description:</a:t>
            </a:r>
          </a:p>
          <a:p>
            <a:r>
              <a:rPr lang="en-US" dirty="0" smtClean="0"/>
              <a:t>The classic form includes four defects: ventricular septal defect (VSD), pulmonic stenosis (PS), overriding aorta, and right ventricular hypertrophy.</a:t>
            </a:r>
          </a:p>
          <a:p>
            <a:r>
              <a:rPr lang="en-US" b="1" dirty="0" smtClean="0"/>
              <a:t>VSD </a:t>
            </a:r>
            <a:r>
              <a:rPr lang="en-US" dirty="0" smtClean="0"/>
              <a:t>= an abnormal opening in the septum between the ventricles of the heart that may produce shunting of blood from the left to the right.</a:t>
            </a:r>
          </a:p>
          <a:p>
            <a:r>
              <a:rPr lang="en-US" b="1" dirty="0" smtClean="0"/>
              <a:t>PS </a:t>
            </a:r>
            <a:r>
              <a:rPr lang="en-US" dirty="0" smtClean="0"/>
              <a:t>= generally concentric hypertrophy of the right ventricle with little increase in diastolic volume. It produces a pressure difference during systole between the right ventricular cavity and the pulmonary artery.</a:t>
            </a:r>
          </a:p>
          <a:p>
            <a:r>
              <a:rPr lang="en-US" b="1" dirty="0" smtClean="0"/>
              <a:t>Overriding Aorta</a:t>
            </a:r>
            <a:r>
              <a:rPr lang="en-US" dirty="0" smtClean="0"/>
              <a:t> = an overlapping of the aorta</a:t>
            </a:r>
          </a:p>
          <a:p>
            <a:r>
              <a:rPr lang="en-US" b="1" dirty="0" smtClean="0"/>
              <a:t>Right Ventricular Hypertrophy</a:t>
            </a:r>
            <a:r>
              <a:rPr lang="en-US" dirty="0" smtClean="0"/>
              <a:t>=  increase in the size of right ventricular</a:t>
            </a:r>
          </a:p>
          <a:p>
            <a:endParaRPr lang="en-US" dirty="0"/>
          </a:p>
        </p:txBody>
      </p:sp>
    </p:spTree>
    <p:extLst>
      <p:ext uri="{BB962C8B-B14F-4D97-AF65-F5344CB8AC3E}">
        <p14:creationId xmlns:p14="http://schemas.microsoft.com/office/powerpoint/2010/main" val="3916580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effectLst>
                  <a:outerShdw blurRad="38100" dist="38100" dir="2700000" algn="tl">
                    <a:srgbClr val="000000">
                      <a:alpha val="43137"/>
                    </a:srgbClr>
                  </a:outerShdw>
                </a:effectLst>
              </a:rPr>
              <a:t>Tetralogy of Fallot/ Pathophysiology</a:t>
            </a:r>
            <a:endParaRPr lang="en-US" b="1" i="1"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normAutofit fontScale="70000" lnSpcReduction="20000"/>
          </a:bodyPr>
          <a:lstStyle/>
          <a:p>
            <a:r>
              <a:rPr lang="en-US" dirty="0" smtClean="0"/>
              <a:t>Pathophysiology:</a:t>
            </a:r>
          </a:p>
          <a:p>
            <a:r>
              <a:rPr lang="en-US" b="1" dirty="0" smtClean="0"/>
              <a:t>VSD</a:t>
            </a:r>
            <a:r>
              <a:rPr lang="en-US" dirty="0" smtClean="0"/>
              <a:t> = a hole between the left and right ventricle. Hemodynamics depend greatly on the size and the pulmonic and systemic resistance to flow. With regards to the shunt placement, direction depends on the difference between the pulmonic and systemic vascular resistance. With a large VSD which is normally the case, pressures in the right and left ventricle are usually equal. If the systemic pressure is higher the shunt is left to right, if pulmonic pressure is higher, that would place the shunt right to left.</a:t>
            </a:r>
          </a:p>
          <a:p>
            <a:r>
              <a:rPr lang="en-US" b="1" dirty="0" smtClean="0"/>
              <a:t>PS</a:t>
            </a:r>
            <a:r>
              <a:rPr lang="en-US" dirty="0" smtClean="0"/>
              <a:t>= hemodynamics depend on the degree of the PS. This decreases blood flow to the lungs causing decreased oxygenated blood to the left side of the heart.</a:t>
            </a:r>
          </a:p>
          <a:p>
            <a:r>
              <a:rPr lang="en-US" b="1" dirty="0" smtClean="0"/>
              <a:t>Overriding aorta</a:t>
            </a:r>
            <a:r>
              <a:rPr lang="en-US" dirty="0" smtClean="0"/>
              <a:t>= the position of the aorta can cause blood flow from both ventricles to the body causing oxygenated and deoxygenated blood to be distributed.</a:t>
            </a:r>
          </a:p>
          <a:p>
            <a:r>
              <a:rPr lang="en-US" b="1" dirty="0" smtClean="0"/>
              <a:t>Right ventricular hypertrophy</a:t>
            </a:r>
            <a:r>
              <a:rPr lang="en-US" dirty="0" smtClean="0"/>
              <a:t> = an abnormal enlargement of the right ventricle</a:t>
            </a:r>
          </a:p>
          <a:p>
            <a:endParaRPr lang="en-US" dirty="0"/>
          </a:p>
        </p:txBody>
      </p:sp>
    </p:spTree>
    <p:extLst>
      <p:ext uri="{BB962C8B-B14F-4D97-AF65-F5344CB8AC3E}">
        <p14:creationId xmlns:p14="http://schemas.microsoft.com/office/powerpoint/2010/main" val="1131257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Clinical Manifestations</a:t>
            </a:r>
            <a:endParaRPr lang="en-US" b="1" i="1"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normAutofit/>
          </a:bodyPr>
          <a:lstStyle/>
          <a:p>
            <a:r>
              <a:rPr lang="en-US" dirty="0" smtClean="0"/>
              <a:t>Some infants may be acutely cyanotic at birth; others may have mild cyanosis that progresses over the 1</a:t>
            </a:r>
            <a:r>
              <a:rPr lang="en-US" baseline="30000" dirty="0" smtClean="0"/>
              <a:t>st</a:t>
            </a:r>
            <a:r>
              <a:rPr lang="en-US" dirty="0" smtClean="0"/>
              <a:t> yr. of life as the pulmonic stenosis worsens</a:t>
            </a:r>
          </a:p>
          <a:p>
            <a:r>
              <a:rPr lang="en-US" dirty="0" smtClean="0"/>
              <a:t>Characteristic Murmur is present</a:t>
            </a:r>
          </a:p>
          <a:p>
            <a:r>
              <a:rPr lang="en-US" dirty="0" smtClean="0"/>
              <a:t>May have acute episodes of cyanosis and hypoxia, called Blue Spells or Tet Spells</a:t>
            </a:r>
          </a:p>
          <a:p>
            <a:r>
              <a:rPr lang="en-US" dirty="0" smtClean="0"/>
              <a:t>Anoxic spells occur when infants oxygen requirements exceed the blood supply, usually seen after feeding or during crying </a:t>
            </a:r>
            <a:endParaRPr lang="en-US" dirty="0"/>
          </a:p>
        </p:txBody>
      </p:sp>
    </p:spTree>
    <p:extLst>
      <p:ext uri="{BB962C8B-B14F-4D97-AF65-F5344CB8AC3E}">
        <p14:creationId xmlns:p14="http://schemas.microsoft.com/office/powerpoint/2010/main" val="2899831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0" y="685800"/>
            <a:ext cx="7143750"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0130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601980"/>
            <a:ext cx="3733799" cy="5494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3241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Palliative Care</a:t>
            </a:r>
            <a:endParaRPr lang="en-US" b="1" i="1" dirty="0"/>
          </a:p>
        </p:txBody>
      </p:sp>
      <p:sp>
        <p:nvSpPr>
          <p:cNvPr id="3" name="Content Placeholder 2"/>
          <p:cNvSpPr>
            <a:spLocks noGrp="1"/>
          </p:cNvSpPr>
          <p:nvPr>
            <p:ph sz="quarter" idx="1"/>
          </p:nvPr>
        </p:nvSpPr>
        <p:spPr/>
        <p:txBody>
          <a:bodyPr>
            <a:normAutofit/>
          </a:bodyPr>
          <a:lstStyle/>
          <a:p>
            <a:r>
              <a:rPr lang="en-US" dirty="0" smtClean="0"/>
              <a:t>For infants who cannot undergo primary care</a:t>
            </a:r>
          </a:p>
          <a:p>
            <a:r>
              <a:rPr lang="en-US" dirty="0" smtClean="0"/>
              <a:t>Palliative shunts increase pulmonary blood flow and increase oxygen saturation</a:t>
            </a:r>
          </a:p>
          <a:p>
            <a:r>
              <a:rPr lang="en-US" dirty="0" smtClean="0"/>
              <a:t>Blalock-Taussig shunt procedure involves an anastomosis of subclavian artery to pulmonary artery to increase blood flow to lungs for oxygenation</a:t>
            </a:r>
          </a:p>
          <a:p>
            <a:r>
              <a:rPr lang="en-US" dirty="0" smtClean="0"/>
              <a:t>Shunts are usually avoided due to risk of pulmonary artery distortion</a:t>
            </a:r>
          </a:p>
          <a:p>
            <a:endParaRPr lang="en-US" dirty="0"/>
          </a:p>
        </p:txBody>
      </p:sp>
    </p:spTree>
    <p:extLst>
      <p:ext uri="{BB962C8B-B14F-4D97-AF65-F5344CB8AC3E}">
        <p14:creationId xmlns:p14="http://schemas.microsoft.com/office/powerpoint/2010/main" val="2326265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Complete Repair</a:t>
            </a:r>
            <a:endParaRPr lang="en-US" b="1" i="1"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normAutofit fontScale="92500" lnSpcReduction="20000"/>
          </a:bodyPr>
          <a:lstStyle/>
          <a:p>
            <a:r>
              <a:rPr lang="en-US" dirty="0" smtClean="0"/>
              <a:t>Elective repair usually performed in  1</a:t>
            </a:r>
            <a:r>
              <a:rPr lang="en-US" baseline="30000" dirty="0" smtClean="0"/>
              <a:t>st</a:t>
            </a:r>
            <a:r>
              <a:rPr lang="en-US" dirty="0" smtClean="0"/>
              <a:t> yr. of  life</a:t>
            </a:r>
          </a:p>
          <a:p>
            <a:r>
              <a:rPr lang="en-US" dirty="0" smtClean="0"/>
              <a:t>Indications include increasing cyanosis and development of hyper cyanotic spells</a:t>
            </a:r>
          </a:p>
          <a:p>
            <a:r>
              <a:rPr lang="en-US" dirty="0" smtClean="0"/>
              <a:t>Closure of ventricular septal defect with a Darcon patch or homograft</a:t>
            </a:r>
          </a:p>
          <a:p>
            <a:r>
              <a:rPr lang="en-US" dirty="0" smtClean="0"/>
              <a:t>Resection of infundibular stenosis and placement of pericardial patch to enlarge right ventricular outflow tract</a:t>
            </a:r>
          </a:p>
          <a:p>
            <a:r>
              <a:rPr lang="en-US" dirty="0" smtClean="0"/>
              <a:t>Some repair patches extend across pulmonary valve annulus, making the pulmonary valve incompetent</a:t>
            </a:r>
          </a:p>
          <a:p>
            <a:r>
              <a:rPr lang="en-US" dirty="0" smtClean="0"/>
              <a:t>A median sternotomy and use of cardiopulmonary bypass are required for repair of the pulmonary valve</a:t>
            </a:r>
            <a:endParaRPr lang="en-US" dirty="0"/>
          </a:p>
        </p:txBody>
      </p:sp>
    </p:spTree>
    <p:extLst>
      <p:ext uri="{BB962C8B-B14F-4D97-AF65-F5344CB8AC3E}">
        <p14:creationId xmlns:p14="http://schemas.microsoft.com/office/powerpoint/2010/main" val="4159535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Prognosis</a:t>
            </a:r>
            <a:endParaRPr lang="en-US" b="1" i="1"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normAutofit/>
          </a:bodyPr>
          <a:lstStyle/>
          <a:p>
            <a:r>
              <a:rPr lang="en-US" dirty="0" smtClean="0"/>
              <a:t>Untreated Tetralogy of Fallot rapidly results in right ventricular hypertrophy and will eventually progress to heart failure</a:t>
            </a:r>
          </a:p>
          <a:p>
            <a:r>
              <a:rPr lang="en-US" dirty="0" smtClean="0"/>
              <a:t>Mortality rates drop to less than 3% with surgical repairs</a:t>
            </a:r>
          </a:p>
          <a:p>
            <a:r>
              <a:rPr lang="en-US" dirty="0" smtClean="0"/>
              <a:t>Improved surgical techniques lower the incidence of dysrhythmias and sudden death</a:t>
            </a:r>
          </a:p>
          <a:p>
            <a:r>
              <a:rPr lang="en-US" dirty="0" smtClean="0"/>
              <a:t>Surgical heart block is rare</a:t>
            </a:r>
          </a:p>
          <a:p>
            <a:r>
              <a:rPr lang="en-US" dirty="0" smtClean="0"/>
              <a:t>Congestive heart failure may occur post operatively</a:t>
            </a:r>
            <a:endParaRPr lang="en-US" dirty="0"/>
          </a:p>
        </p:txBody>
      </p:sp>
    </p:spTree>
    <p:extLst>
      <p:ext uri="{BB962C8B-B14F-4D97-AF65-F5344CB8AC3E}">
        <p14:creationId xmlns:p14="http://schemas.microsoft.com/office/powerpoint/2010/main" val="28608680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96</TotalTime>
  <Words>710</Words>
  <Application>Microsoft Office PowerPoint</Application>
  <PresentationFormat>On-screen Show (4:3)</PresentationFormat>
  <Paragraphs>49</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Defects with Decreased Pulmonary Blood Flow</vt:lpstr>
      <vt:lpstr>Tetralogy of Fallot/ Description</vt:lpstr>
      <vt:lpstr>Tetralogy of Fallot/ Pathophysiology</vt:lpstr>
      <vt:lpstr>Clinical Manifestations</vt:lpstr>
      <vt:lpstr>PowerPoint Presentation</vt:lpstr>
      <vt:lpstr>PowerPoint Presentation</vt:lpstr>
      <vt:lpstr>Palliative Care</vt:lpstr>
      <vt:lpstr>Complete Repair</vt:lpstr>
      <vt:lpstr>Prognosis</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Defects with Decreased Pulmonary Blood Flow</dc:title>
  <dc:creator>Carie</dc:creator>
  <cp:lastModifiedBy>Carie</cp:lastModifiedBy>
  <cp:revision>12</cp:revision>
  <dcterms:created xsi:type="dcterms:W3CDTF">2011-09-26T01:48:39Z</dcterms:created>
  <dcterms:modified xsi:type="dcterms:W3CDTF">2011-09-26T03:25:29Z</dcterms:modified>
</cp:coreProperties>
</file>