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65" r:id="rId4"/>
    <p:sldId id="258" r:id="rId5"/>
    <p:sldId id="259" r:id="rId6"/>
    <p:sldId id="260" r:id="rId7"/>
    <p:sldId id="261" r:id="rId8"/>
    <p:sldId id="262" r:id="rId9"/>
    <p:sldId id="263" r:id="rId10"/>
    <p:sldId id="266" r:id="rId11"/>
    <p:sldId id="264" r:id="rId12"/>
    <p:sldId id="267" r:id="rId13"/>
    <p:sldId id="269" r:id="rId14"/>
    <p:sldId id="268" r:id="rId15"/>
    <p:sldId id="270" r:id="rId16"/>
    <p:sldId id="273" r:id="rId17"/>
    <p:sldId id="274" r:id="rId18"/>
    <p:sldId id="282" r:id="rId19"/>
    <p:sldId id="271" r:id="rId20"/>
    <p:sldId id="272" r:id="rId21"/>
    <p:sldId id="276" r:id="rId22"/>
    <p:sldId id="281" r:id="rId23"/>
    <p:sldId id="275" r:id="rId24"/>
    <p:sldId id="277" r:id="rId25"/>
    <p:sldId id="279" r:id="rId26"/>
    <p:sldId id="280" r:id="rId27"/>
    <p:sldId id="278" r:id="rId2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50" d="100"/>
          <a:sy n="50" d="100"/>
        </p:scale>
        <p:origin x="-1267" y="-67"/>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9" name="Rectangle 8"/>
          <p:cNvSpPr/>
          <p:nvPr/>
        </p:nvSpPr>
        <p:spPr bwMode="ltGray">
          <a:xfrm>
            <a:off x="0" y="0"/>
            <a:ext cx="9143999" cy="513543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Title 1"/>
          <p:cNvSpPr>
            <a:spLocks noGrp="1"/>
          </p:cNvSpPr>
          <p:nvPr>
            <p:ph type="ctrTitle"/>
          </p:nvPr>
        </p:nvSpPr>
        <p:spPr>
          <a:xfrm>
            <a:off x="685800" y="3355848"/>
            <a:ext cx="8077200" cy="1673352"/>
          </a:xfrm>
        </p:spPr>
        <p:txBody>
          <a:bodyPr vert="horz" lIns="91440" tIns="0" rIns="45720" bIns="0" rtlCol="0" anchor="t">
            <a:normAutofit/>
            <a:scene3d>
              <a:camera prst="orthographicFront"/>
              <a:lightRig rig="threePt" dir="t">
                <a:rot lat="0" lon="0" rev="4800000"/>
              </a:lightRig>
            </a:scene3d>
            <a:sp3d prstMaterial="matte">
              <a:bevelT w="50800" h="10160"/>
            </a:sp3d>
          </a:bodyPr>
          <a:lstStyle>
            <a:lvl1pPr algn="l">
              <a:defRPr sz="4700" b="1"/>
            </a:lvl1pPr>
            <a:extLst/>
          </a:lstStyle>
          <a:p>
            <a:r>
              <a:rPr kumimoji="0" lang="en-US" smtClean="0"/>
              <a:t>Click to edit Master title style</a:t>
            </a:r>
            <a:endParaRPr kumimoji="0" lang="en-US"/>
          </a:p>
        </p:txBody>
      </p:sp>
      <p:sp>
        <p:nvSpPr>
          <p:cNvPr id="3" name="Subtitle 2"/>
          <p:cNvSpPr>
            <a:spLocks noGrp="1"/>
          </p:cNvSpPr>
          <p:nvPr>
            <p:ph type="subTitle" idx="1"/>
          </p:nvPr>
        </p:nvSpPr>
        <p:spPr>
          <a:xfrm>
            <a:off x="685800" y="1828800"/>
            <a:ext cx="8077200" cy="1499616"/>
          </a:xfrm>
        </p:spPr>
        <p:txBody>
          <a:bodyPr lIns="118872" tIns="0" rIns="45720" bIns="0" anchor="b"/>
          <a:lstStyle>
            <a:lvl1pPr marL="0" indent="0" algn="l">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extLst/>
          </a:lstStyle>
          <a:p>
            <a:r>
              <a:rPr kumimoji="0" lang="en-US" smtClean="0"/>
              <a:t>Click to edit Master subtitle style</a:t>
            </a:r>
            <a:endParaRPr kumimoji="0" lang="en-US"/>
          </a:p>
        </p:txBody>
      </p:sp>
      <p:sp>
        <p:nvSpPr>
          <p:cNvPr id="4" name="Date Placeholder 3"/>
          <p:cNvSpPr>
            <a:spLocks noGrp="1"/>
          </p:cNvSpPr>
          <p:nvPr>
            <p:ph type="dt" sz="half" idx="10"/>
          </p:nvPr>
        </p:nvSpPr>
        <p:spPr/>
        <p:txBody>
          <a:bodyPr/>
          <a:lstStyle/>
          <a:p>
            <a:fld id="{00A05745-E8D9-4095-B3A5-20E5142DAC9D}" type="datetimeFigureOut">
              <a:rPr lang="en-US" smtClean="0"/>
              <a:pPr/>
              <a:t>11/8/2011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B6D56C9-C702-4AFA-B70E-1E080A977D78}" type="slidenum">
              <a:rPr lang="en-US" smtClean="0"/>
              <a:pPr/>
              <a:t>‹#›</a:t>
            </a:fld>
            <a:endParaRPr lang="en-US"/>
          </a:p>
        </p:txBody>
      </p:sp>
      <p:sp>
        <p:nvSpPr>
          <p:cNvPr id="10" name="Rectangle 9"/>
          <p:cNvSpPr/>
          <p:nvPr/>
        </p:nvSpPr>
        <p:spPr bwMode="invGray">
          <a:xfrm>
            <a:off x="0" y="5128334"/>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00A05745-E8D9-4095-B3A5-20E5142DAC9D}" type="datetimeFigureOut">
              <a:rPr lang="en-US" smtClean="0"/>
              <a:pPr/>
              <a:t>11/8/2011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B6D56C9-C702-4AFA-B70E-1E080A977D78}"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9" name="Rectangle 8"/>
          <p:cNvSpPr/>
          <p:nvPr/>
        </p:nvSpPr>
        <p:spPr bwMode="invGray">
          <a:xfrm>
            <a:off x="6598920" y="0"/>
            <a:ext cx="45720" cy="6858000"/>
          </a:xfrm>
          <a:prstGeom prst="rect">
            <a:avLst/>
          </a:prstGeom>
          <a:solidFill>
            <a:srgbClr val="FFFFFF"/>
          </a:solidFill>
          <a:ln w="48000" cap="flat" cmpd="thickThin" algn="ctr">
            <a:noFill/>
            <a:prstDash val="solid"/>
          </a:ln>
          <a:effectLst>
            <a:outerShdw blurRad="31750" dist="10160" dir="108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8" name="Rectangle 7"/>
          <p:cNvSpPr/>
          <p:nvPr/>
        </p:nvSpPr>
        <p:spPr bwMode="ltGray">
          <a:xfrm>
            <a:off x="6647687" y="0"/>
            <a:ext cx="2514601" cy="685800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Vertical Title 1"/>
          <p:cNvSpPr>
            <a:spLocks noGrp="1"/>
          </p:cNvSpPr>
          <p:nvPr>
            <p:ph type="title" orient="vert"/>
          </p:nvPr>
        </p:nvSpPr>
        <p:spPr>
          <a:xfrm>
            <a:off x="6781800" y="274640"/>
            <a:ext cx="1905000" cy="5851525"/>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304800"/>
            <a:ext cx="60198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00A05745-E8D9-4095-B3A5-20E5142DAC9D}" type="datetimeFigureOut">
              <a:rPr lang="en-US" smtClean="0"/>
              <a:pPr/>
              <a:t>11/8/2011</a:t>
            </a:fld>
            <a:endParaRPr lang="en-US"/>
          </a:p>
        </p:txBody>
      </p:sp>
      <p:sp>
        <p:nvSpPr>
          <p:cNvPr id="5" name="Footer Placeholder 4"/>
          <p:cNvSpPr>
            <a:spLocks noGrp="1"/>
          </p:cNvSpPr>
          <p:nvPr>
            <p:ph type="ftr" sz="quarter" idx="11"/>
          </p:nvPr>
        </p:nvSpPr>
        <p:spPr>
          <a:xfrm>
            <a:off x="2640597" y="6377459"/>
            <a:ext cx="3836404" cy="365125"/>
          </a:xfrm>
        </p:spPr>
        <p:txBody>
          <a:bodyPr/>
          <a:lstStyle/>
          <a:p>
            <a:endParaRPr lang="en-US"/>
          </a:p>
        </p:txBody>
      </p:sp>
      <p:sp>
        <p:nvSpPr>
          <p:cNvPr id="6" name="Slide Number Placeholder 5"/>
          <p:cNvSpPr>
            <a:spLocks noGrp="1"/>
          </p:cNvSpPr>
          <p:nvPr>
            <p:ph type="sldNum" sz="quarter" idx="12"/>
          </p:nvPr>
        </p:nvSpPr>
        <p:spPr/>
        <p:txBody>
          <a:bodyPr/>
          <a:lstStyle/>
          <a:p>
            <a:fld id="{8B6D56C9-C702-4AFA-B70E-1E080A977D78}"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155448"/>
            <a:ext cx="8229600" cy="1252728"/>
          </a:xfrm>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00A05745-E8D9-4095-B3A5-20E5142DAC9D}" type="datetimeFigureOut">
              <a:rPr lang="en-US" smtClean="0"/>
              <a:pPr/>
              <a:t>11/8/2011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B6D56C9-C702-4AFA-B70E-1E080A977D78}"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9" name="Rectangle 8"/>
          <p:cNvSpPr/>
          <p:nvPr/>
        </p:nvSpPr>
        <p:spPr bwMode="ltGray">
          <a:xfrm>
            <a:off x="0" y="1"/>
            <a:ext cx="9144000" cy="260252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12" name="Rectangle 11"/>
          <p:cNvSpPr/>
          <p:nvPr/>
        </p:nvSpPr>
        <p:spPr bwMode="invGray">
          <a:xfrm>
            <a:off x="0" y="2602520"/>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Title 1"/>
          <p:cNvSpPr>
            <a:spLocks noGrp="1"/>
          </p:cNvSpPr>
          <p:nvPr>
            <p:ph type="title"/>
          </p:nvPr>
        </p:nvSpPr>
        <p:spPr>
          <a:xfrm>
            <a:off x="749808" y="118872"/>
            <a:ext cx="8013192" cy="1636776"/>
          </a:xfrm>
        </p:spPr>
        <p:txBody>
          <a:bodyPr vert="horz" lIns="91440" tIns="0" rIns="91440" bIns="0" rtlCol="0" anchor="b">
            <a:normAutofit/>
            <a:scene3d>
              <a:camera prst="orthographicFront"/>
              <a:lightRig rig="threePt" dir="t">
                <a:rot lat="0" lon="0" rev="4800000"/>
              </a:lightRig>
            </a:scene3d>
            <a:sp3d prstMaterial="matte">
              <a:bevelT w="50800" h="10160"/>
            </a:sp3d>
          </a:bodyPr>
          <a:lstStyle>
            <a:lvl1pPr algn="l">
              <a:defRPr sz="4700" b="1" cap="none" baseline="0"/>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740664" y="1828800"/>
            <a:ext cx="8022336" cy="685800"/>
          </a:xfrm>
        </p:spPr>
        <p:txBody>
          <a:bodyPr lIns="146304" tIns="0" rIns="45720" bIns="0" anchor="t"/>
          <a:lstStyle>
            <a:lvl1pPr marL="0" indent="0">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00A05745-E8D9-4095-B3A5-20E5142DAC9D}" type="datetimeFigureOut">
              <a:rPr lang="en-US" smtClean="0"/>
              <a:pPr/>
              <a:t>11/8/2011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B6D56C9-C702-4AFA-B70E-1E080A977D78}"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773936"/>
            <a:ext cx="4038600" cy="4623816"/>
          </a:xfrm>
        </p:spPr>
        <p:txBody>
          <a:bodyPr lIns="91440"/>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773936"/>
            <a:ext cx="4038600" cy="462381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00A05745-E8D9-4095-B3A5-20E5142DAC9D}" type="datetimeFigureOut">
              <a:rPr lang="en-US" smtClean="0"/>
              <a:pPr/>
              <a:t>11/8/2011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B6D56C9-C702-4AFA-B70E-1E080A977D78}"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698987"/>
            <a:ext cx="4040188"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eaLnBrk="1" latinLnBrk="0" hangingPunct="1"/>
            <a:r>
              <a:rPr kumimoji="0" lang="en-US" smtClean="0"/>
              <a:t>Click to edit Master text styles</a:t>
            </a:r>
          </a:p>
        </p:txBody>
      </p:sp>
      <p:sp>
        <p:nvSpPr>
          <p:cNvPr id="4" name="Content Placeholder 3"/>
          <p:cNvSpPr>
            <a:spLocks noGrp="1"/>
          </p:cNvSpPr>
          <p:nvPr>
            <p:ph sz="half" idx="2"/>
          </p:nvPr>
        </p:nvSpPr>
        <p:spPr>
          <a:xfrm>
            <a:off x="457200" y="2449512"/>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Text Placeholder 4"/>
          <p:cNvSpPr>
            <a:spLocks noGrp="1"/>
          </p:cNvSpPr>
          <p:nvPr>
            <p:ph type="body" sz="quarter" idx="3"/>
          </p:nvPr>
        </p:nvSpPr>
        <p:spPr>
          <a:xfrm>
            <a:off x="4645025" y="1698987"/>
            <a:ext cx="4041775"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eaLnBrk="1" latinLnBrk="0" hangingPunct="1"/>
            <a:r>
              <a:rPr kumimoji="0" lang="en-US" smtClean="0"/>
              <a:t>Click to edit Master text styles</a:t>
            </a:r>
          </a:p>
        </p:txBody>
      </p:sp>
      <p:sp>
        <p:nvSpPr>
          <p:cNvPr id="6" name="Content Placeholder 5"/>
          <p:cNvSpPr>
            <a:spLocks noGrp="1"/>
          </p:cNvSpPr>
          <p:nvPr>
            <p:ph sz="quarter" idx="4"/>
          </p:nvPr>
        </p:nvSpPr>
        <p:spPr>
          <a:xfrm>
            <a:off x="4645025" y="2449512"/>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00A05745-E8D9-4095-B3A5-20E5142DAC9D}" type="datetimeFigureOut">
              <a:rPr lang="en-US" smtClean="0"/>
              <a:pPr/>
              <a:t>11/8/2011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B6D56C9-C702-4AFA-B70E-1E080A977D78}"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00A05745-E8D9-4095-B3A5-20E5142DAC9D}" type="datetimeFigureOut">
              <a:rPr lang="en-US" smtClean="0"/>
              <a:pPr/>
              <a:t>11/8/2011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B6D56C9-C702-4AFA-B70E-1E080A977D78}"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0A05745-E8D9-4095-B3A5-20E5142DAC9D}" type="datetimeFigureOut">
              <a:rPr lang="en-US" smtClean="0"/>
              <a:pPr/>
              <a:t>11/8/2011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B6D56C9-C702-4AFA-B70E-1E080A977D78}"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7838" y="152400"/>
            <a:ext cx="2523744" cy="978408"/>
          </a:xfrm>
        </p:spPr>
        <p:txBody>
          <a:bodyPr vert="horz" lIns="73152" rIns="45720" bIns="0" rtlCol="0" anchor="b">
            <a:normAutofit/>
            <a:sp3d prstMaterial="matte"/>
          </a:bodyPr>
          <a:lstStyle>
            <a:lvl1pPr algn="l">
              <a:defRPr sz="2000" b="0"/>
            </a:lvl1pPr>
            <a:extLst/>
          </a:lstStyle>
          <a:p>
            <a:r>
              <a:rPr kumimoji="0" lang="en-US" smtClean="0"/>
              <a:t>Click to edit Master title style</a:t>
            </a:r>
            <a:endParaRPr kumimoji="0" lang="en-US"/>
          </a:p>
        </p:txBody>
      </p:sp>
      <p:sp>
        <p:nvSpPr>
          <p:cNvPr id="3" name="Content Placeholder 2"/>
          <p:cNvSpPr>
            <a:spLocks noGrp="1"/>
          </p:cNvSpPr>
          <p:nvPr>
            <p:ph idx="1"/>
          </p:nvPr>
        </p:nvSpPr>
        <p:spPr>
          <a:xfrm>
            <a:off x="3019377" y="1743133"/>
            <a:ext cx="5920641" cy="455888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Text Placeholder 3"/>
          <p:cNvSpPr>
            <a:spLocks noGrp="1"/>
          </p:cNvSpPr>
          <p:nvPr>
            <p:ph type="body" sz="half" idx="2"/>
          </p:nvPr>
        </p:nvSpPr>
        <p:spPr>
          <a:xfrm>
            <a:off x="167838" y="1730018"/>
            <a:ext cx="246888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00A05745-E8D9-4095-B3A5-20E5142DAC9D}" type="datetimeFigureOut">
              <a:rPr lang="en-US" smtClean="0"/>
              <a:pPr/>
              <a:t>11/8/2011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B6D56C9-C702-4AFA-B70E-1E080A977D78}" type="slidenum">
              <a:rPr lang="en-US" smtClean="0"/>
              <a:pPr/>
              <a:t>‹#›</a:t>
            </a:fld>
            <a:endParaRPr lang="en-US"/>
          </a:p>
        </p:txBody>
      </p:sp>
      <p:sp>
        <p:nvSpPr>
          <p:cNvPr id="12" name="Rectangle 11"/>
          <p:cNvSpPr/>
          <p:nvPr/>
        </p:nvSpPr>
        <p:spPr bwMode="invGray">
          <a:xfrm>
            <a:off x="2855737" y="0"/>
            <a:ext cx="45720" cy="1453896"/>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9" name="Rectangle 8"/>
          <p:cNvSpPr/>
          <p:nvPr/>
        </p:nvSpPr>
        <p:spPr bwMode="invGray">
          <a:xfrm>
            <a:off x="2855737" y="0"/>
            <a:ext cx="45720" cy="1453896"/>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64592" y="155448"/>
            <a:ext cx="2525150" cy="978408"/>
          </a:xfrm>
        </p:spPr>
        <p:txBody>
          <a:bodyPr lIns="73152" bIns="0" anchor="b">
            <a:sp3d prstMaterial="matte"/>
          </a:bodyPr>
          <a:lstStyle>
            <a:lvl1pPr algn="l">
              <a:defRPr sz="2000" b="0"/>
            </a:lvl1pPr>
            <a:extLst/>
          </a:lstStyle>
          <a:p>
            <a:r>
              <a:rPr kumimoji="0" lang="en-US" smtClean="0"/>
              <a:t>Click to edit Master title style</a:t>
            </a:r>
            <a:endParaRPr kumimoji="0" lang="en-US"/>
          </a:p>
        </p:txBody>
      </p:sp>
      <p:sp>
        <p:nvSpPr>
          <p:cNvPr id="3" name="Picture Placeholder 2"/>
          <p:cNvSpPr>
            <a:spLocks noGrp="1"/>
          </p:cNvSpPr>
          <p:nvPr>
            <p:ph type="pic" idx="1"/>
          </p:nvPr>
        </p:nvSpPr>
        <p:spPr>
          <a:xfrm>
            <a:off x="2903805" y="1484808"/>
            <a:ext cx="6247397" cy="5373192"/>
          </a:xfrm>
          <a:solidFill>
            <a:schemeClr val="bg2">
              <a:shade val="75000"/>
            </a:schemeClr>
          </a:solidFill>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extLst/>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164592" y="1728216"/>
            <a:ext cx="246888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a:xfrm>
            <a:off x="164592" y="1170432"/>
            <a:ext cx="2523744" cy="201168"/>
          </a:xfrm>
        </p:spPr>
        <p:txBody>
          <a:bodyPr/>
          <a:lstStyle/>
          <a:p>
            <a:fld id="{00A05745-E8D9-4095-B3A5-20E5142DAC9D}" type="datetimeFigureOut">
              <a:rPr lang="en-US" smtClean="0"/>
              <a:pPr/>
              <a:t>11/8/2011</a:t>
            </a:fld>
            <a:endParaRPr lang="en-US"/>
          </a:p>
        </p:txBody>
      </p:sp>
      <p:sp>
        <p:nvSpPr>
          <p:cNvPr id="11" name="Rectangle 10"/>
          <p:cNvSpPr/>
          <p:nvPr/>
        </p:nvSpPr>
        <p:spPr>
          <a:xfrm>
            <a:off x="2855737" y="0"/>
            <a:ext cx="45720"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9" name="Rectangle 8"/>
          <p:cNvSpPr/>
          <p:nvPr/>
        </p:nvSpPr>
        <p:spPr bwMode="invGray">
          <a:xfrm>
            <a:off x="2855737" y="0"/>
            <a:ext cx="45720"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6" name="Footer Placeholder 5"/>
          <p:cNvSpPr>
            <a:spLocks noGrp="1"/>
          </p:cNvSpPr>
          <p:nvPr>
            <p:ph type="ftr" sz="quarter" idx="11"/>
          </p:nvPr>
        </p:nvSpPr>
        <p:spPr>
          <a:xfrm>
            <a:off x="3035808" y="1170432"/>
            <a:ext cx="5193792" cy="201168"/>
          </a:xfrm>
        </p:spPr>
        <p:txBody>
          <a:bodyPr/>
          <a:lstStyle>
            <a:lvl1pPr>
              <a:defRPr>
                <a:solidFill>
                  <a:schemeClr val="bg1">
                    <a:shade val="50000"/>
                  </a:schemeClr>
                </a:solidFill>
              </a:defRPr>
            </a:lvl1pPr>
          </a:lstStyle>
          <a:p>
            <a:endParaRPr lang="en-US"/>
          </a:p>
        </p:txBody>
      </p:sp>
      <p:sp>
        <p:nvSpPr>
          <p:cNvPr id="7" name="Slide Number Placeholder 6"/>
          <p:cNvSpPr>
            <a:spLocks noGrp="1"/>
          </p:cNvSpPr>
          <p:nvPr>
            <p:ph type="sldNum" sz="quarter" idx="12"/>
          </p:nvPr>
        </p:nvSpPr>
        <p:spPr>
          <a:xfrm>
            <a:off x="8339328" y="1170432"/>
            <a:ext cx="733864" cy="201168"/>
          </a:xfrm>
        </p:spPr>
        <p:txBody>
          <a:bodyPr/>
          <a:lstStyle/>
          <a:p>
            <a:fld id="{8B6D56C9-C702-4AFA-B70E-1E080A977D78}"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p:nvPr/>
        </p:nvSpPr>
        <p:spPr bwMode="invGray">
          <a:xfrm>
            <a:off x="0" y="1435895"/>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7" name="Rectangle 6"/>
          <p:cNvSpPr/>
          <p:nvPr/>
        </p:nvSpPr>
        <p:spPr bwMode="ltGray">
          <a:xfrm>
            <a:off x="0" y="0"/>
            <a:ext cx="9143999" cy="1433733"/>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Title Placeholder 1"/>
          <p:cNvSpPr>
            <a:spLocks noGrp="1"/>
          </p:cNvSpPr>
          <p:nvPr>
            <p:ph type="title"/>
          </p:nvPr>
        </p:nvSpPr>
        <p:spPr>
          <a:xfrm>
            <a:off x="457200" y="152400"/>
            <a:ext cx="8229600" cy="1251062"/>
          </a:xfrm>
          <a:prstGeom prst="rect">
            <a:avLst/>
          </a:prstGeom>
        </p:spPr>
        <p:txBody>
          <a:bodyPr vert="horz" lIns="91440" rIns="45720" rtlCol="0" anchor="ctr">
            <a:normAutofit/>
            <a:scene3d>
              <a:camera prst="orthographicFront"/>
              <a:lightRig rig="threePt" dir="t">
                <a:rot lat="0" lon="0" rev="4800000"/>
              </a:lightRig>
            </a:scene3d>
            <a:sp3d prstMaterial="matte">
              <a:bevelT w="50800" h="10160"/>
            </a:sp3d>
          </a:bodyPr>
          <a:lstStyle>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775191"/>
            <a:ext cx="8229600" cy="4625609"/>
          </a:xfrm>
          <a:prstGeom prst="rect">
            <a:avLst/>
          </a:prstGeom>
        </p:spPr>
        <p:txBody>
          <a:bodyPr vert="horz" lIns="54864" tIns="91440" rtlCol="0">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4" name="Date Placeholder 3"/>
          <p:cNvSpPr>
            <a:spLocks noGrp="1"/>
          </p:cNvSpPr>
          <p:nvPr>
            <p:ph type="dt" sz="half" idx="2"/>
          </p:nvPr>
        </p:nvSpPr>
        <p:spPr>
          <a:xfrm>
            <a:off x="457200" y="6476999"/>
            <a:ext cx="2133600" cy="274320"/>
          </a:xfrm>
          <a:prstGeom prst="rect">
            <a:avLst/>
          </a:prstGeom>
        </p:spPr>
        <p:txBody>
          <a:bodyPr vert="horz" lIns="109728" rIns="45720" bIns="0" rtlCol="0" anchor="b"/>
          <a:lstStyle>
            <a:lvl1pPr algn="l" eaLnBrk="1" latinLnBrk="0" hangingPunct="1">
              <a:defRPr kumimoji="0" sz="1200">
                <a:solidFill>
                  <a:schemeClr val="tx1">
                    <a:tint val="95000"/>
                  </a:schemeClr>
                </a:solidFill>
              </a:defRPr>
            </a:lvl1pPr>
            <a:extLst/>
          </a:lstStyle>
          <a:p>
            <a:fld id="{00A05745-E8D9-4095-B3A5-20E5142DAC9D}" type="datetimeFigureOut">
              <a:rPr lang="en-US" smtClean="0"/>
              <a:pPr/>
              <a:t>11/8/2011</a:t>
            </a:fld>
            <a:endParaRPr lang="en-US"/>
          </a:p>
        </p:txBody>
      </p:sp>
      <p:sp>
        <p:nvSpPr>
          <p:cNvPr id="5" name="Footer Placeholder 4"/>
          <p:cNvSpPr>
            <a:spLocks noGrp="1"/>
          </p:cNvSpPr>
          <p:nvPr>
            <p:ph type="ftr" sz="quarter" idx="3"/>
          </p:nvPr>
        </p:nvSpPr>
        <p:spPr>
          <a:xfrm>
            <a:off x="2640596" y="6476999"/>
            <a:ext cx="5507719" cy="274320"/>
          </a:xfrm>
          <a:prstGeom prst="rect">
            <a:avLst/>
          </a:prstGeom>
        </p:spPr>
        <p:txBody>
          <a:bodyPr vert="horz" lIns="45720" rIns="45720" bIns="0" rtlCol="0" anchor="b"/>
          <a:lstStyle>
            <a:lvl1pPr algn="l" eaLnBrk="1" latinLnBrk="0" hangingPunct="1">
              <a:defRPr kumimoji="0" sz="1200">
                <a:solidFill>
                  <a:schemeClr val="tx1">
                    <a:tint val="95000"/>
                  </a:schemeClr>
                </a:solidFill>
              </a:defRPr>
            </a:lvl1pPr>
            <a:extLst/>
          </a:lstStyle>
          <a:p>
            <a:endParaRPr lang="en-US"/>
          </a:p>
        </p:txBody>
      </p:sp>
      <p:sp>
        <p:nvSpPr>
          <p:cNvPr id="6" name="Slide Number Placeholder 5"/>
          <p:cNvSpPr>
            <a:spLocks noGrp="1"/>
          </p:cNvSpPr>
          <p:nvPr>
            <p:ph type="sldNum" sz="quarter" idx="4"/>
          </p:nvPr>
        </p:nvSpPr>
        <p:spPr>
          <a:xfrm>
            <a:off x="8204396" y="6476999"/>
            <a:ext cx="733864" cy="274320"/>
          </a:xfrm>
          <a:prstGeom prst="rect">
            <a:avLst/>
          </a:prstGeom>
        </p:spPr>
        <p:txBody>
          <a:bodyPr vert="horz" bIns="0" rtlCol="0" anchor="b"/>
          <a:lstStyle>
            <a:lvl1pPr algn="r" eaLnBrk="1" latinLnBrk="0" hangingPunct="1">
              <a:defRPr kumimoji="0" sz="1200">
                <a:solidFill>
                  <a:schemeClr val="tx1">
                    <a:tint val="95000"/>
                  </a:schemeClr>
                </a:solidFill>
              </a:defRPr>
            </a:lvl1pPr>
            <a:extLst/>
          </a:lstStyle>
          <a:p>
            <a:fld id="{8B6D56C9-C702-4AFA-B70E-1E080A977D78}"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4500" b="1" kern="1200">
          <a:solidFill>
            <a:schemeClr val="accent1">
              <a:satMod val="150000"/>
            </a:schemeClr>
          </a:solidFill>
          <a:effectLst/>
          <a:latin typeface="+mj-lt"/>
          <a:ea typeface="+mj-ea"/>
          <a:cs typeface="+mj-cs"/>
        </a:defRPr>
      </a:lvl1pPr>
      <a:extLst/>
    </p:titleStyle>
    <p:bodyStyle>
      <a:lvl1pPr marL="438912" indent="-320040" algn="l" rtl="0" eaLnBrk="1" latinLnBrk="0" hangingPunct="1">
        <a:spcBef>
          <a:spcPts val="0"/>
        </a:spcBef>
        <a:buClr>
          <a:schemeClr val="accent1"/>
        </a:buClr>
        <a:buSzPct val="80000"/>
        <a:buFont typeface="Wingdings 2"/>
        <a:buChar char=""/>
        <a:defRPr kumimoji="0" sz="3200" kern="1200">
          <a:solidFill>
            <a:schemeClr val="tx1"/>
          </a:solidFill>
          <a:latin typeface="+mn-lt"/>
          <a:ea typeface="+mn-ea"/>
          <a:cs typeface="+mn-cs"/>
        </a:defRPr>
      </a:lvl1pPr>
      <a:lvl2pPr marL="731520" indent="-274320" algn="l" rtl="0" eaLnBrk="1" latinLnBrk="0" hangingPunct="1">
        <a:spcBef>
          <a:spcPct val="20000"/>
        </a:spcBef>
        <a:buClr>
          <a:schemeClr val="accent2"/>
        </a:buClr>
        <a:buSzPct val="90000"/>
        <a:buFont typeface="Wingdings"/>
        <a:buChar char=""/>
        <a:defRPr kumimoji="0" sz="2800" kern="1200">
          <a:solidFill>
            <a:schemeClr val="tx1"/>
          </a:solidFill>
          <a:latin typeface="+mn-lt"/>
          <a:ea typeface="+mn-ea"/>
          <a:cs typeface="+mn-cs"/>
        </a:defRPr>
      </a:lvl2pPr>
      <a:lvl3pPr marL="996696" indent="-228600" algn="l" rtl="0" eaLnBrk="1" latinLnBrk="0" hangingPunct="1">
        <a:spcBef>
          <a:spcPct val="20000"/>
        </a:spcBef>
        <a:buClr>
          <a:schemeClr val="accent3"/>
        </a:buClr>
        <a:buFont typeface="Arial"/>
        <a:buChar char="▪"/>
        <a:defRPr kumimoji="0" sz="2400" kern="1200">
          <a:solidFill>
            <a:schemeClr val="tx1"/>
          </a:solidFill>
          <a:latin typeface="+mn-lt"/>
          <a:ea typeface="+mn-ea"/>
          <a:cs typeface="+mn-cs"/>
        </a:defRPr>
      </a:lvl3pPr>
      <a:lvl4pPr marL="1216152" indent="-182880" algn="l" rtl="0" eaLnBrk="1" latinLnBrk="0" hangingPunct="1">
        <a:spcBef>
          <a:spcPct val="20000"/>
        </a:spcBef>
        <a:buClr>
          <a:schemeClr val="accent4"/>
        </a:buClr>
        <a:buFont typeface="Arial"/>
        <a:buChar char="▪"/>
        <a:defRPr kumimoji="0" sz="2000" kern="1200">
          <a:solidFill>
            <a:schemeClr val="tx1"/>
          </a:solidFill>
          <a:latin typeface="+mn-lt"/>
          <a:ea typeface="+mn-ea"/>
          <a:cs typeface="+mn-cs"/>
        </a:defRPr>
      </a:lvl4pPr>
      <a:lvl5pPr marL="1426464" indent="-182880" algn="l" rtl="0" eaLnBrk="1" latinLnBrk="0" hangingPunct="1">
        <a:spcBef>
          <a:spcPct val="20000"/>
        </a:spcBef>
        <a:buClr>
          <a:schemeClr val="accent5"/>
        </a:buClr>
        <a:buFont typeface="Wingdings 3"/>
        <a:buChar char=""/>
        <a:defRPr kumimoji="0" lang="en-US" sz="2000" kern="1200" smtClean="0">
          <a:solidFill>
            <a:schemeClr val="tx1"/>
          </a:solidFill>
          <a:latin typeface="+mn-lt"/>
          <a:ea typeface="+mn-ea"/>
          <a:cs typeface="+mn-cs"/>
        </a:defRPr>
      </a:lvl5pPr>
      <a:lvl6pPr marL="1627632" indent="-182880" algn="l" rtl="0" eaLnBrk="1" latinLnBrk="0" hangingPunct="1">
        <a:spcBef>
          <a:spcPct val="20000"/>
        </a:spcBef>
        <a:buClr>
          <a:schemeClr val="accent6"/>
        </a:buClr>
        <a:buSzPct val="100000"/>
        <a:buFont typeface="Wingdings 2"/>
        <a:buChar char=""/>
        <a:defRPr kumimoji="0" sz="2000" kern="1200">
          <a:solidFill>
            <a:schemeClr val="tx1"/>
          </a:solidFill>
          <a:latin typeface="+mn-lt"/>
          <a:ea typeface="+mn-ea"/>
          <a:cs typeface="+mn-cs"/>
        </a:defRPr>
      </a:lvl6pPr>
      <a:lvl7pPr marL="1828800" indent="-182880" algn="l" rtl="0" eaLnBrk="1" latinLnBrk="0"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0"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0"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Layout" Target="../slideLayouts/slideLayout9.xml"/><Relationship Id="rId4" Type="http://schemas.openxmlformats.org/officeDocument/2006/relationships/image" Target="../media/image6.jpe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image" Target="../media/image8.jpeg"/><Relationship Id="rId1" Type="http://schemas.openxmlformats.org/officeDocument/2006/relationships/slideLayout" Target="../slideLayouts/slideLayout9.xml"/><Relationship Id="rId5" Type="http://schemas.openxmlformats.org/officeDocument/2006/relationships/image" Target="../media/image11.jpeg"/><Relationship Id="rId4" Type="http://schemas.openxmlformats.org/officeDocument/2006/relationships/image" Target="../media/image10.jpeg"/></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image" Target="../media/image12.jpeg"/><Relationship Id="rId1" Type="http://schemas.openxmlformats.org/officeDocument/2006/relationships/slideLayout" Target="../slideLayouts/slideLayout9.xml"/></Relationships>
</file>

<file path=ppt/slides/_rels/slide23.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2" Type="http://schemas.openxmlformats.org/officeDocument/2006/relationships/image" Target="../media/image15.jpeg"/><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2" Type="http://schemas.openxmlformats.org/officeDocument/2006/relationships/image" Target="../media/image16.jpeg"/><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9.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err="1" smtClean="0"/>
              <a:t>Coarctation</a:t>
            </a:r>
            <a:r>
              <a:rPr lang="en-US" dirty="0" smtClean="0"/>
              <a:t> of the Aorta</a:t>
            </a:r>
            <a:endParaRPr lang="en-US" dirty="0"/>
          </a:p>
        </p:txBody>
      </p:sp>
      <p:sp>
        <p:nvSpPr>
          <p:cNvPr id="3" name="Subtitle 2"/>
          <p:cNvSpPr>
            <a:spLocks noGrp="1"/>
          </p:cNvSpPr>
          <p:nvPr>
            <p:ph type="subTitle" idx="1"/>
          </p:nvPr>
        </p:nvSpPr>
        <p:spPr>
          <a:xfrm>
            <a:off x="685800" y="3429000"/>
            <a:ext cx="4495800" cy="1499616"/>
          </a:xfrm>
        </p:spPr>
        <p:txBody>
          <a:bodyPr/>
          <a:lstStyle/>
          <a:p>
            <a:r>
              <a:rPr lang="en-US" dirty="0" smtClean="0"/>
              <a:t>Jimmy, Sarah &amp; Brian</a:t>
            </a:r>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smtClean="0"/>
              <a:t>Pictures</a:t>
            </a:r>
            <a:endParaRPr lang="en-US" sz="3200" dirty="0"/>
          </a:p>
        </p:txBody>
      </p:sp>
      <p:pic>
        <p:nvPicPr>
          <p:cNvPr id="5" name="Picture Placeholder 4" descr="thumbnail.jpg"/>
          <p:cNvPicPr preferRelativeResize="0">
            <a:picLocks noGrp="1" noChangeAspect="1"/>
          </p:cNvPicPr>
          <p:nvPr>
            <p:ph type="pic" idx="1"/>
          </p:nvPr>
        </p:nvPicPr>
        <p:blipFill>
          <a:blip r:embed="rId2" cstate="print"/>
          <a:stretch>
            <a:fillRect/>
          </a:stretch>
        </p:blipFill>
        <p:spPr>
          <a:xfrm>
            <a:off x="5329135" y="1600201"/>
            <a:ext cx="3528644" cy="2666999"/>
          </a:xfrm>
        </p:spPr>
      </p:pic>
      <p:pic>
        <p:nvPicPr>
          <p:cNvPr id="6" name="Picture 5" descr="thumbnail1.jpg"/>
          <p:cNvPicPr>
            <a:picLocks noChangeAspect="1"/>
          </p:cNvPicPr>
          <p:nvPr/>
        </p:nvPicPr>
        <p:blipFill>
          <a:blip r:embed="rId3" cstate="print"/>
          <a:stretch>
            <a:fillRect/>
          </a:stretch>
        </p:blipFill>
        <p:spPr>
          <a:xfrm>
            <a:off x="228600" y="1524000"/>
            <a:ext cx="1771650" cy="2857500"/>
          </a:xfrm>
          <a:prstGeom prst="rect">
            <a:avLst/>
          </a:prstGeom>
        </p:spPr>
      </p:pic>
      <p:pic>
        <p:nvPicPr>
          <p:cNvPr id="7" name="Picture 6" descr="thumbnail.jpg"/>
          <p:cNvPicPr>
            <a:picLocks noChangeAspect="1"/>
          </p:cNvPicPr>
          <p:nvPr/>
        </p:nvPicPr>
        <p:blipFill>
          <a:blip r:embed="rId4" cstate="print"/>
          <a:stretch>
            <a:fillRect/>
          </a:stretch>
        </p:blipFill>
        <p:spPr>
          <a:xfrm>
            <a:off x="3124200" y="3505200"/>
            <a:ext cx="1724025" cy="2857500"/>
          </a:xfrm>
          <a:prstGeom prst="rect">
            <a:avLst/>
          </a:prstGeom>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Nonsurgical Treatments</a:t>
            </a:r>
            <a:endParaRPr lang="en-US" dirty="0"/>
          </a:p>
        </p:txBody>
      </p:sp>
      <p:sp>
        <p:nvSpPr>
          <p:cNvPr id="3" name="Text Placeholder 2"/>
          <p:cNvSpPr>
            <a:spLocks noGrp="1"/>
          </p:cNvSpPr>
          <p:nvPr>
            <p:ph type="body" idx="1"/>
          </p:nvPr>
        </p:nvSpPr>
        <p:spPr>
          <a:xfrm>
            <a:off x="685800" y="2667000"/>
            <a:ext cx="8022336" cy="4191000"/>
          </a:xfrm>
        </p:spPr>
        <p:txBody>
          <a:bodyPr>
            <a:normAutofit/>
          </a:bodyPr>
          <a:lstStyle/>
          <a:p>
            <a:r>
              <a:rPr lang="en-US" sz="2800" dirty="0" smtClean="0"/>
              <a:t>Balloon angioplasty is being performed as a primary intervention for COA in older infants and children. In adolescents, stents may be placed in the aorta to maintain patency. Recent studies have demonstrated that balloon angioplasty is effective in children and aneurysm formation is rare. The high </a:t>
            </a:r>
            <a:r>
              <a:rPr lang="en-US" sz="2800" dirty="0" err="1" smtClean="0"/>
              <a:t>restenosis</a:t>
            </a:r>
            <a:r>
              <a:rPr lang="en-US" sz="2800" dirty="0" smtClean="0"/>
              <a:t> rate in young infants limits its application in this group.</a:t>
            </a:r>
            <a:endParaRPr lang="en-US" sz="2800"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Prognosis</a:t>
            </a:r>
            <a:endParaRPr lang="en-US" dirty="0"/>
          </a:p>
        </p:txBody>
      </p:sp>
      <p:sp>
        <p:nvSpPr>
          <p:cNvPr id="3" name="Text Placeholder 2"/>
          <p:cNvSpPr>
            <a:spLocks noGrp="1"/>
          </p:cNvSpPr>
          <p:nvPr>
            <p:ph type="body" idx="1"/>
          </p:nvPr>
        </p:nvSpPr>
        <p:spPr>
          <a:xfrm>
            <a:off x="762000" y="2667000"/>
            <a:ext cx="8022336" cy="4191000"/>
          </a:xfrm>
        </p:spPr>
        <p:txBody>
          <a:bodyPr>
            <a:normAutofit/>
          </a:bodyPr>
          <a:lstStyle/>
          <a:p>
            <a:r>
              <a:rPr lang="en-US" sz="2800" dirty="0" smtClean="0"/>
              <a:t>Mortality is less than 5% in patients with isolated </a:t>
            </a:r>
            <a:r>
              <a:rPr lang="en-US" sz="2800" dirty="0" err="1" smtClean="0"/>
              <a:t>coarctation</a:t>
            </a:r>
            <a:r>
              <a:rPr lang="en-US" sz="2800" dirty="0" smtClean="0"/>
              <a:t>; risk is increased in infants with other complex </a:t>
            </a:r>
            <a:r>
              <a:rPr lang="en-US" sz="2800" smtClean="0"/>
              <a:t>heart defects.</a:t>
            </a:r>
            <a:endParaRPr lang="en-US" sz="2800"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Transposition of the Great Vessels</a:t>
            </a:r>
            <a:endParaRPr lang="en-US"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Description</a:t>
            </a:r>
            <a:endParaRPr lang="en-US" dirty="0"/>
          </a:p>
        </p:txBody>
      </p:sp>
      <p:sp>
        <p:nvSpPr>
          <p:cNvPr id="3" name="Text Placeholder 2"/>
          <p:cNvSpPr>
            <a:spLocks noGrp="1"/>
          </p:cNvSpPr>
          <p:nvPr>
            <p:ph type="body" idx="1"/>
          </p:nvPr>
        </p:nvSpPr>
        <p:spPr>
          <a:xfrm>
            <a:off x="685800" y="2667000"/>
            <a:ext cx="8022336" cy="1981200"/>
          </a:xfrm>
        </p:spPr>
        <p:txBody>
          <a:bodyPr>
            <a:normAutofit/>
          </a:bodyPr>
          <a:lstStyle/>
          <a:p>
            <a:r>
              <a:rPr lang="en-US" sz="2800" dirty="0" smtClean="0"/>
              <a:t>The pulmonary artery leaves the left ventricle, the aorta exits from the right ventricle, with no communication between systemic and pulmonary circulations.</a:t>
            </a:r>
            <a:endParaRPr lang="en-US" sz="2800" dirty="0"/>
          </a:p>
        </p:txBody>
      </p:sp>
      <p:pic>
        <p:nvPicPr>
          <p:cNvPr id="4" name="Picture 3" descr="thumbnailCAET045X.jpg"/>
          <p:cNvPicPr>
            <a:picLocks noChangeAspect="1"/>
          </p:cNvPicPr>
          <p:nvPr/>
        </p:nvPicPr>
        <p:blipFill>
          <a:blip r:embed="rId2" cstate="print"/>
          <a:stretch>
            <a:fillRect/>
          </a:stretch>
        </p:blipFill>
        <p:spPr>
          <a:xfrm>
            <a:off x="3200400" y="4038600"/>
            <a:ext cx="2514600" cy="2775260"/>
          </a:xfrm>
          <a:prstGeom prst="rect">
            <a:avLst/>
          </a:prstGeom>
        </p:spPr>
      </p:pic>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Pathophysiology</a:t>
            </a:r>
            <a:endParaRPr lang="en-US" dirty="0"/>
          </a:p>
        </p:txBody>
      </p:sp>
      <p:sp>
        <p:nvSpPr>
          <p:cNvPr id="3" name="Text Placeholder 2"/>
          <p:cNvSpPr>
            <a:spLocks noGrp="1"/>
          </p:cNvSpPr>
          <p:nvPr>
            <p:ph type="body" idx="1"/>
          </p:nvPr>
        </p:nvSpPr>
        <p:spPr>
          <a:xfrm>
            <a:off x="762000" y="2667000"/>
            <a:ext cx="8022336" cy="4038600"/>
          </a:xfrm>
        </p:spPr>
        <p:txBody>
          <a:bodyPr>
            <a:normAutofit/>
          </a:bodyPr>
          <a:lstStyle/>
          <a:p>
            <a:r>
              <a:rPr lang="en-US" sz="2800" dirty="0" smtClean="0"/>
              <a:t>Associated defects such as </a:t>
            </a:r>
            <a:r>
              <a:rPr lang="en-US" sz="2800" dirty="0" err="1" smtClean="0"/>
              <a:t>septal</a:t>
            </a:r>
            <a:r>
              <a:rPr lang="en-US" sz="2800" dirty="0" smtClean="0"/>
              <a:t> defects or patent </a:t>
            </a:r>
            <a:r>
              <a:rPr lang="en-US" sz="2800" dirty="0" err="1" smtClean="0"/>
              <a:t>ductus</a:t>
            </a:r>
            <a:r>
              <a:rPr lang="en-US" sz="2800" dirty="0" smtClean="0"/>
              <a:t> </a:t>
            </a:r>
            <a:r>
              <a:rPr lang="en-US" sz="2800" dirty="0" err="1" smtClean="0"/>
              <a:t>arteriosis</a:t>
            </a:r>
            <a:r>
              <a:rPr lang="en-US" sz="2800" dirty="0" smtClean="0"/>
              <a:t> must be present to permit blood to enter the systemic circulation or the pulmonary circulation for mixing of saturated and </a:t>
            </a:r>
            <a:r>
              <a:rPr lang="en-US" sz="2800" dirty="0" err="1" smtClean="0"/>
              <a:t>desaturated</a:t>
            </a:r>
            <a:r>
              <a:rPr lang="en-US" sz="2800" dirty="0" smtClean="0"/>
              <a:t> blood.</a:t>
            </a:r>
          </a:p>
          <a:p>
            <a:r>
              <a:rPr lang="en-US" sz="2800" dirty="0" smtClean="0"/>
              <a:t>Most common defects associated with TGA is a patent foramen </a:t>
            </a:r>
            <a:r>
              <a:rPr lang="en-US" sz="2800" dirty="0" err="1" smtClean="0"/>
              <a:t>ovale</a:t>
            </a:r>
            <a:r>
              <a:rPr lang="en-US" sz="2800" dirty="0" smtClean="0"/>
              <a:t>. At birth there is also a patent </a:t>
            </a:r>
            <a:r>
              <a:rPr lang="en-US" sz="2800" dirty="0" err="1" smtClean="0"/>
              <a:t>ductus</a:t>
            </a:r>
            <a:r>
              <a:rPr lang="en-US" sz="2800" dirty="0" smtClean="0"/>
              <a:t> </a:t>
            </a:r>
            <a:r>
              <a:rPr lang="en-US" sz="2800" dirty="0" err="1" smtClean="0"/>
              <a:t>arteriosis</a:t>
            </a:r>
            <a:r>
              <a:rPr lang="en-US" sz="2800" dirty="0" smtClean="0"/>
              <a:t> although it closes shortly after birth.</a:t>
            </a:r>
            <a:endParaRPr lang="en-US" sz="2800"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Pathophysiology</a:t>
            </a:r>
            <a:endParaRPr lang="en-US" dirty="0"/>
          </a:p>
        </p:txBody>
      </p:sp>
      <p:sp>
        <p:nvSpPr>
          <p:cNvPr id="3" name="Text Placeholder 2"/>
          <p:cNvSpPr>
            <a:spLocks noGrp="1"/>
          </p:cNvSpPr>
          <p:nvPr>
            <p:ph type="body" idx="1"/>
          </p:nvPr>
        </p:nvSpPr>
        <p:spPr>
          <a:xfrm>
            <a:off x="762000" y="2667000"/>
            <a:ext cx="8022336" cy="4038600"/>
          </a:xfrm>
        </p:spPr>
        <p:txBody>
          <a:bodyPr>
            <a:normAutofit/>
          </a:bodyPr>
          <a:lstStyle/>
          <a:p>
            <a:r>
              <a:rPr lang="en-US" sz="2800" dirty="0" smtClean="0"/>
              <a:t>Another associated defect may be a ventricular </a:t>
            </a:r>
            <a:r>
              <a:rPr lang="en-US" sz="2800" dirty="0" err="1" smtClean="0"/>
              <a:t>septal</a:t>
            </a:r>
            <a:r>
              <a:rPr lang="en-US" sz="2800" dirty="0" smtClean="0"/>
              <a:t> defect (VSD). The presence of a VSD increases the risk of CHF because it permits blood flow from the right ventricle to the left ventricle into the pulmonary artery then into the lungs. </a:t>
            </a:r>
          </a:p>
          <a:p>
            <a:r>
              <a:rPr lang="en-US" sz="2800" dirty="0" smtClean="0"/>
              <a:t>It produces high pulmonary blood flow under high pressure which can result in high pulmonary vascular resistance.</a:t>
            </a:r>
            <a:endParaRPr lang="en-US" sz="2800"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Clinical Manifestations</a:t>
            </a:r>
            <a:endParaRPr lang="en-US" dirty="0"/>
          </a:p>
        </p:txBody>
      </p:sp>
      <p:sp>
        <p:nvSpPr>
          <p:cNvPr id="3" name="Text Placeholder 2"/>
          <p:cNvSpPr>
            <a:spLocks noGrp="1"/>
          </p:cNvSpPr>
          <p:nvPr>
            <p:ph type="body" idx="1"/>
          </p:nvPr>
        </p:nvSpPr>
        <p:spPr>
          <a:xfrm>
            <a:off x="762000" y="2667000"/>
            <a:ext cx="8022336" cy="4038600"/>
          </a:xfrm>
        </p:spPr>
        <p:txBody>
          <a:bodyPr>
            <a:normAutofit lnSpcReduction="10000"/>
          </a:bodyPr>
          <a:lstStyle/>
          <a:p>
            <a:r>
              <a:rPr lang="en-US" sz="2800" dirty="0" smtClean="0"/>
              <a:t>Depending on the type of defects and the size of the defects, newborns with minimum communication are severely cyanotic and have depressed function at birth.</a:t>
            </a:r>
          </a:p>
          <a:p>
            <a:r>
              <a:rPr lang="en-US" sz="2800" dirty="0" smtClean="0"/>
              <a:t>Those with large </a:t>
            </a:r>
            <a:r>
              <a:rPr lang="en-US" sz="2800" dirty="0" err="1" smtClean="0"/>
              <a:t>septal</a:t>
            </a:r>
            <a:r>
              <a:rPr lang="en-US" sz="2800" dirty="0" smtClean="0"/>
              <a:t> defects or patent </a:t>
            </a:r>
            <a:r>
              <a:rPr lang="en-US" sz="2800" dirty="0" err="1" smtClean="0"/>
              <a:t>ductus</a:t>
            </a:r>
            <a:r>
              <a:rPr lang="en-US" sz="2800" dirty="0" smtClean="0"/>
              <a:t> </a:t>
            </a:r>
            <a:r>
              <a:rPr lang="en-US" sz="2800" dirty="0" err="1" smtClean="0"/>
              <a:t>arteriosis</a:t>
            </a:r>
            <a:r>
              <a:rPr lang="en-US" sz="2800" dirty="0" smtClean="0"/>
              <a:t> may be less cyanotic but have symptoms of CHF.</a:t>
            </a:r>
          </a:p>
          <a:p>
            <a:r>
              <a:rPr lang="en-US" sz="2800" dirty="0" smtClean="0"/>
              <a:t>Heart sounds vary according to the type of defect present. </a:t>
            </a:r>
            <a:r>
              <a:rPr lang="en-US" sz="2800" dirty="0" err="1" smtClean="0"/>
              <a:t>Cardiomegaly</a:t>
            </a:r>
            <a:r>
              <a:rPr lang="en-US" sz="2800" dirty="0" smtClean="0"/>
              <a:t> is usually evident a few weeks after birth.</a:t>
            </a:r>
          </a:p>
          <a:p>
            <a:endParaRPr lang="en-US" sz="2800"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smtClean="0"/>
              <a:t>Pictures</a:t>
            </a:r>
            <a:endParaRPr lang="en-US" sz="3200" dirty="0"/>
          </a:p>
        </p:txBody>
      </p:sp>
      <p:pic>
        <p:nvPicPr>
          <p:cNvPr id="5" name="Picture 4" descr="thumbnailCAG0KTQH.jpg"/>
          <p:cNvPicPr>
            <a:picLocks noChangeAspect="1"/>
          </p:cNvPicPr>
          <p:nvPr/>
        </p:nvPicPr>
        <p:blipFill>
          <a:blip r:embed="rId2" cstate="print"/>
          <a:stretch>
            <a:fillRect/>
          </a:stretch>
        </p:blipFill>
        <p:spPr>
          <a:xfrm>
            <a:off x="4724400" y="3810000"/>
            <a:ext cx="4191000" cy="2776537"/>
          </a:xfrm>
          <a:prstGeom prst="rect">
            <a:avLst/>
          </a:prstGeom>
        </p:spPr>
      </p:pic>
      <p:pic>
        <p:nvPicPr>
          <p:cNvPr id="6" name="Picture 5" descr="d8d904bbc60e88cc.jpg"/>
          <p:cNvPicPr>
            <a:picLocks noChangeAspect="1"/>
          </p:cNvPicPr>
          <p:nvPr/>
        </p:nvPicPr>
        <p:blipFill>
          <a:blip r:embed="rId3" cstate="print"/>
          <a:stretch>
            <a:fillRect/>
          </a:stretch>
        </p:blipFill>
        <p:spPr>
          <a:xfrm>
            <a:off x="0" y="1447800"/>
            <a:ext cx="4400550" cy="2933700"/>
          </a:xfrm>
          <a:prstGeom prst="rect">
            <a:avLst/>
          </a:prstGeom>
        </p:spPr>
      </p:pic>
      <p:pic>
        <p:nvPicPr>
          <p:cNvPr id="7" name="Picture 6" descr="115_Blue_Baby_Syndrome-1944_11-29.jpg"/>
          <p:cNvPicPr>
            <a:picLocks noChangeAspect="1"/>
          </p:cNvPicPr>
          <p:nvPr/>
        </p:nvPicPr>
        <p:blipFill>
          <a:blip r:embed="rId4" cstate="print"/>
          <a:stretch>
            <a:fillRect/>
          </a:stretch>
        </p:blipFill>
        <p:spPr>
          <a:xfrm>
            <a:off x="5867400" y="304800"/>
            <a:ext cx="2952750" cy="2952750"/>
          </a:xfrm>
          <a:prstGeom prst="rect">
            <a:avLst/>
          </a:prstGeom>
        </p:spPr>
      </p:pic>
      <p:pic>
        <p:nvPicPr>
          <p:cNvPr id="8" name="Picture 7" descr="thumbnailCAVWRJSI.jpg"/>
          <p:cNvPicPr>
            <a:picLocks noChangeAspect="1"/>
          </p:cNvPicPr>
          <p:nvPr/>
        </p:nvPicPr>
        <p:blipFill>
          <a:blip r:embed="rId5" cstate="print"/>
          <a:stretch>
            <a:fillRect/>
          </a:stretch>
        </p:blipFill>
        <p:spPr>
          <a:xfrm>
            <a:off x="1143000" y="4495800"/>
            <a:ext cx="2724150" cy="2043113"/>
          </a:xfrm>
          <a:prstGeom prst="rect">
            <a:avLst/>
          </a:prstGeom>
        </p:spPr>
      </p:pic>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Therapeutic Management</a:t>
            </a:r>
            <a:endParaRPr lang="en-US" dirty="0"/>
          </a:p>
        </p:txBody>
      </p:sp>
      <p:sp>
        <p:nvSpPr>
          <p:cNvPr id="3" name="Text Placeholder 2"/>
          <p:cNvSpPr>
            <a:spLocks noGrp="1"/>
          </p:cNvSpPr>
          <p:nvPr>
            <p:ph type="body" idx="1"/>
          </p:nvPr>
        </p:nvSpPr>
        <p:spPr>
          <a:xfrm>
            <a:off x="762000" y="2667000"/>
            <a:ext cx="8022336" cy="4038600"/>
          </a:xfrm>
        </p:spPr>
        <p:txBody>
          <a:bodyPr>
            <a:normAutofit/>
          </a:bodyPr>
          <a:lstStyle/>
          <a:p>
            <a:r>
              <a:rPr lang="en-US" sz="2800" dirty="0" smtClean="0"/>
              <a:t>The administration of IV prostaglandin E</a:t>
            </a:r>
            <a:r>
              <a:rPr lang="en-US" sz="2800" baseline="-25000" dirty="0" smtClean="0"/>
              <a:t>1 </a:t>
            </a:r>
            <a:r>
              <a:rPr lang="en-US" sz="2800" dirty="0" smtClean="0"/>
              <a:t>may be initiated to keep the </a:t>
            </a:r>
            <a:r>
              <a:rPr lang="en-US" sz="2800" dirty="0" err="1" smtClean="0"/>
              <a:t>ductus</a:t>
            </a:r>
            <a:r>
              <a:rPr lang="en-US" sz="2800" dirty="0" smtClean="0"/>
              <a:t> </a:t>
            </a:r>
            <a:r>
              <a:rPr lang="en-US" sz="2800" dirty="0" err="1" smtClean="0"/>
              <a:t>arteriosis</a:t>
            </a:r>
            <a:r>
              <a:rPr lang="en-US" sz="2800" dirty="0" smtClean="0"/>
              <a:t> open to temporarily increase blood mixing and provide an oxygen saturation of 75% or to maintain cardiac output. During cardiac catheterization or under </a:t>
            </a:r>
            <a:r>
              <a:rPr lang="en-US" sz="2800" dirty="0" err="1" smtClean="0"/>
              <a:t>echocardiographic</a:t>
            </a:r>
            <a:r>
              <a:rPr lang="en-US" sz="2800" dirty="0" smtClean="0"/>
              <a:t> guidance, a balloon arterial </a:t>
            </a:r>
            <a:r>
              <a:rPr lang="en-US" sz="2800" dirty="0" err="1" smtClean="0"/>
              <a:t>septostomy</a:t>
            </a:r>
            <a:r>
              <a:rPr lang="en-US" sz="2800" dirty="0" smtClean="0"/>
              <a:t> (</a:t>
            </a:r>
            <a:r>
              <a:rPr lang="en-US" sz="2800" dirty="0" err="1" smtClean="0"/>
              <a:t>Rashkind</a:t>
            </a:r>
            <a:r>
              <a:rPr lang="en-US" sz="2800" dirty="0" smtClean="0"/>
              <a:t> procedure) may also be performed to increase the mixing by opening the </a:t>
            </a:r>
            <a:r>
              <a:rPr lang="en-US" sz="2800" dirty="0" err="1" smtClean="0"/>
              <a:t>atrial</a:t>
            </a:r>
            <a:r>
              <a:rPr lang="en-US" sz="2800" dirty="0" smtClean="0"/>
              <a:t> septum.</a:t>
            </a:r>
            <a:endParaRPr lang="en-US" sz="2800"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Description</a:t>
            </a:r>
            <a:endParaRPr lang="en-US" dirty="0"/>
          </a:p>
        </p:txBody>
      </p:sp>
      <p:sp>
        <p:nvSpPr>
          <p:cNvPr id="3" name="Text Placeholder 2"/>
          <p:cNvSpPr>
            <a:spLocks noGrp="1"/>
          </p:cNvSpPr>
          <p:nvPr>
            <p:ph type="body" idx="1"/>
          </p:nvPr>
        </p:nvSpPr>
        <p:spPr>
          <a:xfrm>
            <a:off x="762000" y="2667000"/>
            <a:ext cx="8022336" cy="3886200"/>
          </a:xfrm>
        </p:spPr>
        <p:txBody>
          <a:bodyPr>
            <a:normAutofit/>
          </a:bodyPr>
          <a:lstStyle/>
          <a:p>
            <a:r>
              <a:rPr lang="en-US" sz="2800" dirty="0" smtClean="0"/>
              <a:t>Localized narrowing near the insertion of the </a:t>
            </a:r>
            <a:r>
              <a:rPr lang="en-US" sz="2800" dirty="0" err="1" smtClean="0"/>
              <a:t>ductus</a:t>
            </a:r>
            <a:r>
              <a:rPr lang="en-US" sz="2800" dirty="0" smtClean="0"/>
              <a:t> </a:t>
            </a:r>
            <a:r>
              <a:rPr lang="en-US" sz="2800" dirty="0" err="1" smtClean="0"/>
              <a:t>arteriosus</a:t>
            </a:r>
            <a:r>
              <a:rPr lang="en-US" sz="2800" dirty="0" smtClean="0"/>
              <a:t>, which results in increased pressure proximal to the defect (head and upper extremities) and decreased pressure distal to the obstruction (body and lower extremities). </a:t>
            </a:r>
            <a:endParaRPr lang="en-US" sz="2800"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Surgical Treatment</a:t>
            </a:r>
            <a:endParaRPr lang="en-US" dirty="0"/>
          </a:p>
        </p:txBody>
      </p:sp>
      <p:sp>
        <p:nvSpPr>
          <p:cNvPr id="3" name="Text Placeholder 2"/>
          <p:cNvSpPr>
            <a:spLocks noGrp="1"/>
          </p:cNvSpPr>
          <p:nvPr>
            <p:ph type="body" idx="1"/>
          </p:nvPr>
        </p:nvSpPr>
        <p:spPr>
          <a:xfrm>
            <a:off x="762000" y="2667000"/>
            <a:ext cx="8022336" cy="4038600"/>
          </a:xfrm>
        </p:spPr>
        <p:txBody>
          <a:bodyPr>
            <a:normAutofit lnSpcReduction="10000"/>
          </a:bodyPr>
          <a:lstStyle/>
          <a:p>
            <a:r>
              <a:rPr lang="en-US" sz="2800" dirty="0" err="1" smtClean="0"/>
              <a:t>Aterial</a:t>
            </a:r>
            <a:r>
              <a:rPr lang="en-US" sz="2800" dirty="0" smtClean="0"/>
              <a:t> switch procedure is the treatment of choice within the first few weeks of life. </a:t>
            </a:r>
          </a:p>
          <a:p>
            <a:r>
              <a:rPr lang="en-US" sz="2800" dirty="0" smtClean="0"/>
              <a:t>It involves transecting the great arteries, </a:t>
            </a:r>
            <a:r>
              <a:rPr lang="en-US" sz="2800" dirty="0" err="1" smtClean="0"/>
              <a:t>anastomosing</a:t>
            </a:r>
            <a:r>
              <a:rPr lang="en-US" sz="2800" dirty="0" smtClean="0"/>
              <a:t> the main pulmonary artery to the proximal aorta, just above the aortic valve, and </a:t>
            </a:r>
            <a:r>
              <a:rPr lang="en-US" sz="2800" dirty="0" err="1" smtClean="0"/>
              <a:t>anastomosing</a:t>
            </a:r>
            <a:r>
              <a:rPr lang="en-US" sz="2800" dirty="0" smtClean="0"/>
              <a:t> the ascending aorta to the proximal pulmonary artery.</a:t>
            </a:r>
          </a:p>
          <a:p>
            <a:r>
              <a:rPr lang="en-US" sz="2800" dirty="0" smtClean="0"/>
              <a:t>The coronary arteries are switched from the proximal aorta to the proximal pulmonary artery to create a new aorta.</a:t>
            </a:r>
            <a:endParaRPr lang="en-US" sz="2800"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Surgical Treatment</a:t>
            </a:r>
            <a:endParaRPr lang="en-US" dirty="0"/>
          </a:p>
        </p:txBody>
      </p:sp>
      <p:sp>
        <p:nvSpPr>
          <p:cNvPr id="3" name="Text Placeholder 2"/>
          <p:cNvSpPr>
            <a:spLocks noGrp="1"/>
          </p:cNvSpPr>
          <p:nvPr>
            <p:ph type="body" idx="1"/>
          </p:nvPr>
        </p:nvSpPr>
        <p:spPr>
          <a:xfrm>
            <a:off x="762000" y="2667000"/>
            <a:ext cx="8022336" cy="4038600"/>
          </a:xfrm>
        </p:spPr>
        <p:txBody>
          <a:bodyPr>
            <a:normAutofit lnSpcReduction="10000"/>
          </a:bodyPr>
          <a:lstStyle/>
          <a:p>
            <a:r>
              <a:rPr lang="en-US" sz="2800" dirty="0" err="1" smtClean="0"/>
              <a:t>Reimplantation</a:t>
            </a:r>
            <a:r>
              <a:rPr lang="en-US" sz="2800" dirty="0" smtClean="0"/>
              <a:t> of the coronary arteries is critical for the infants survival, and they must be reattached without kinking or torsion to supply the heart with its supply of oxygen.</a:t>
            </a:r>
          </a:p>
          <a:p>
            <a:r>
              <a:rPr lang="en-US" sz="2800" dirty="0" smtClean="0"/>
              <a:t>The advantage of the procedure is reestablishment of normal circulation, with the left ventricle acting as the systemic pump. </a:t>
            </a:r>
          </a:p>
          <a:p>
            <a:r>
              <a:rPr lang="en-US" sz="2800" dirty="0" smtClean="0"/>
              <a:t>Potential complications of the switch include narrowing of the great artery </a:t>
            </a:r>
            <a:r>
              <a:rPr lang="en-US" sz="2800" dirty="0" err="1" smtClean="0"/>
              <a:t>anastomoses</a:t>
            </a:r>
            <a:r>
              <a:rPr lang="en-US" sz="2800" dirty="0" smtClean="0"/>
              <a:t> and coronary artery insufficiency. </a:t>
            </a:r>
            <a:endParaRPr lang="en-US" sz="2800"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smtClean="0"/>
              <a:t>Pictures</a:t>
            </a:r>
            <a:endParaRPr lang="en-US" sz="3200" dirty="0"/>
          </a:p>
        </p:txBody>
      </p:sp>
      <p:pic>
        <p:nvPicPr>
          <p:cNvPr id="7" name="Picture 6" descr="thumbnailCAAXLETO.jpg"/>
          <p:cNvPicPr>
            <a:picLocks noChangeAspect="1"/>
          </p:cNvPicPr>
          <p:nvPr/>
        </p:nvPicPr>
        <p:blipFill>
          <a:blip r:embed="rId2" cstate="print"/>
          <a:stretch>
            <a:fillRect/>
          </a:stretch>
        </p:blipFill>
        <p:spPr>
          <a:xfrm>
            <a:off x="0" y="2286000"/>
            <a:ext cx="3200400" cy="3483429"/>
          </a:xfrm>
          <a:prstGeom prst="rect">
            <a:avLst/>
          </a:prstGeom>
        </p:spPr>
      </p:pic>
      <p:pic>
        <p:nvPicPr>
          <p:cNvPr id="9" name="Picture 8" descr="thumbnailCAITYDRC.jpg"/>
          <p:cNvPicPr>
            <a:picLocks noChangeAspect="1"/>
          </p:cNvPicPr>
          <p:nvPr/>
        </p:nvPicPr>
        <p:blipFill>
          <a:blip r:embed="rId3" cstate="print"/>
          <a:stretch>
            <a:fillRect/>
          </a:stretch>
        </p:blipFill>
        <p:spPr>
          <a:xfrm>
            <a:off x="3581400" y="1316183"/>
            <a:ext cx="4267200" cy="5541817"/>
          </a:xfrm>
          <a:prstGeom prst="rect">
            <a:avLst/>
          </a:prstGeom>
        </p:spPr>
      </p:pic>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Surgical Treatment</a:t>
            </a:r>
            <a:endParaRPr lang="en-US" dirty="0"/>
          </a:p>
        </p:txBody>
      </p:sp>
      <p:sp>
        <p:nvSpPr>
          <p:cNvPr id="3" name="Text Placeholder 2"/>
          <p:cNvSpPr>
            <a:spLocks noGrp="1"/>
          </p:cNvSpPr>
          <p:nvPr>
            <p:ph type="body" idx="1"/>
          </p:nvPr>
        </p:nvSpPr>
        <p:spPr>
          <a:xfrm>
            <a:off x="762000" y="2667000"/>
            <a:ext cx="8022336" cy="4038600"/>
          </a:xfrm>
        </p:spPr>
        <p:txBody>
          <a:bodyPr>
            <a:normAutofit/>
          </a:bodyPr>
          <a:lstStyle/>
          <a:p>
            <a:r>
              <a:rPr lang="en-US" sz="2800" dirty="0" err="1" smtClean="0"/>
              <a:t>Intraatrial</a:t>
            </a:r>
            <a:r>
              <a:rPr lang="en-US" sz="2800" dirty="0" smtClean="0"/>
              <a:t> Baffle Repairs</a:t>
            </a:r>
          </a:p>
          <a:p>
            <a:r>
              <a:rPr lang="en-US" sz="2800" dirty="0" smtClean="0"/>
              <a:t>	</a:t>
            </a:r>
            <a:r>
              <a:rPr lang="en-US" sz="2800" dirty="0" smtClean="0"/>
              <a:t>Rarely performed, although many adolescents and adults survive today with repairs that were done more than 15 years ago. An </a:t>
            </a:r>
            <a:r>
              <a:rPr lang="en-US" sz="2800" dirty="0" err="1" smtClean="0"/>
              <a:t>Intraatrial</a:t>
            </a:r>
            <a:r>
              <a:rPr lang="en-US" sz="2800" dirty="0" smtClean="0"/>
              <a:t> baffle repair is created to divert venous blood to the mitral valve and pulmonary blood to the tricuspid valve using the patients arterial septum. (</a:t>
            </a:r>
            <a:r>
              <a:rPr lang="en-US" sz="2800" dirty="0" err="1" smtClean="0"/>
              <a:t>Senning</a:t>
            </a:r>
            <a:r>
              <a:rPr lang="en-US" sz="2800" dirty="0" smtClean="0"/>
              <a:t> Procedure), or a prosthetic material (Mustard procedure).</a:t>
            </a:r>
            <a:endParaRPr lang="en-US" sz="2800" dirty="0"/>
          </a:p>
        </p:txBody>
      </p:sp>
      <p:pic>
        <p:nvPicPr>
          <p:cNvPr id="4" name="Picture 3" descr="thumbnailCABN64SUmustard.jpg"/>
          <p:cNvPicPr>
            <a:picLocks noChangeAspect="1"/>
          </p:cNvPicPr>
          <p:nvPr/>
        </p:nvPicPr>
        <p:blipFill>
          <a:blip r:embed="rId2" cstate="print"/>
          <a:stretch>
            <a:fillRect/>
          </a:stretch>
        </p:blipFill>
        <p:spPr>
          <a:xfrm>
            <a:off x="6286500" y="0"/>
            <a:ext cx="2857500" cy="2857500"/>
          </a:xfrm>
          <a:prstGeom prst="rect">
            <a:avLst/>
          </a:prstGeom>
        </p:spPr>
      </p:pic>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Surgical Treatment</a:t>
            </a:r>
            <a:endParaRPr lang="en-US" dirty="0"/>
          </a:p>
        </p:txBody>
      </p:sp>
      <p:sp>
        <p:nvSpPr>
          <p:cNvPr id="3" name="Text Placeholder 2"/>
          <p:cNvSpPr>
            <a:spLocks noGrp="1"/>
          </p:cNvSpPr>
          <p:nvPr>
            <p:ph type="body" idx="1"/>
          </p:nvPr>
        </p:nvSpPr>
        <p:spPr>
          <a:xfrm>
            <a:off x="762000" y="2667000"/>
            <a:ext cx="8022336" cy="4038600"/>
          </a:xfrm>
        </p:spPr>
        <p:txBody>
          <a:bodyPr>
            <a:normAutofit/>
          </a:bodyPr>
          <a:lstStyle/>
          <a:p>
            <a:r>
              <a:rPr lang="en-US" sz="2800" dirty="0" smtClean="0"/>
              <a:t>	</a:t>
            </a:r>
            <a:r>
              <a:rPr lang="en-US" sz="2800" dirty="0" smtClean="0"/>
              <a:t>Disadvantages to this surgical repair is the continuing role of the right ventricle as a systemic pump and the late development of right ventricular failure and rhythm disturbances.</a:t>
            </a:r>
          </a:p>
          <a:p>
            <a:r>
              <a:rPr lang="en-US" sz="2800" dirty="0" smtClean="0"/>
              <a:t>	</a:t>
            </a:r>
            <a:r>
              <a:rPr lang="en-US" sz="2800" dirty="0" smtClean="0"/>
              <a:t>Other potential postoperative complications include loss of normal sinus rhythm, baffle leaks, ventricular dysfunction. </a:t>
            </a:r>
            <a:endParaRPr lang="en-US" sz="2800"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Surgical Treatment</a:t>
            </a:r>
            <a:endParaRPr lang="en-US" dirty="0"/>
          </a:p>
        </p:txBody>
      </p:sp>
      <p:sp>
        <p:nvSpPr>
          <p:cNvPr id="3" name="Text Placeholder 2"/>
          <p:cNvSpPr>
            <a:spLocks noGrp="1"/>
          </p:cNvSpPr>
          <p:nvPr>
            <p:ph type="body" idx="1"/>
          </p:nvPr>
        </p:nvSpPr>
        <p:spPr>
          <a:xfrm>
            <a:off x="762000" y="2667000"/>
            <a:ext cx="8022336" cy="4038600"/>
          </a:xfrm>
        </p:spPr>
        <p:txBody>
          <a:bodyPr>
            <a:normAutofit lnSpcReduction="10000"/>
          </a:bodyPr>
          <a:lstStyle/>
          <a:p>
            <a:r>
              <a:rPr lang="en-US" sz="2800" dirty="0" err="1" smtClean="0"/>
              <a:t>Rastelli</a:t>
            </a:r>
            <a:r>
              <a:rPr lang="en-US" sz="2800" dirty="0" smtClean="0"/>
              <a:t> Procedure</a:t>
            </a:r>
          </a:p>
          <a:p>
            <a:r>
              <a:rPr lang="en-US" sz="2800" dirty="0" smtClean="0"/>
              <a:t>	</a:t>
            </a:r>
            <a:r>
              <a:rPr lang="en-US" sz="2800" dirty="0" smtClean="0"/>
              <a:t>This procedure is the operative choice for infants with TGA, VSD, and severe </a:t>
            </a:r>
            <a:r>
              <a:rPr lang="en-US" sz="2800" dirty="0" err="1" smtClean="0"/>
              <a:t>pulmoary</a:t>
            </a:r>
            <a:r>
              <a:rPr lang="en-US" sz="2800" dirty="0" smtClean="0"/>
              <a:t> </a:t>
            </a:r>
            <a:r>
              <a:rPr lang="en-US" sz="2800" dirty="0" err="1" smtClean="0"/>
              <a:t>stenosis</a:t>
            </a:r>
            <a:r>
              <a:rPr lang="en-US" sz="2800" dirty="0" smtClean="0"/>
              <a:t>. </a:t>
            </a:r>
          </a:p>
          <a:p>
            <a:r>
              <a:rPr lang="en-US" sz="2800" dirty="0" smtClean="0"/>
              <a:t>	</a:t>
            </a:r>
            <a:r>
              <a:rPr lang="en-US" sz="2800" dirty="0" smtClean="0"/>
              <a:t>It involves closure of the VSD with a baffle, so the left ventricular blood is directed through the VSD to into the aorta. The </a:t>
            </a:r>
            <a:r>
              <a:rPr lang="en-US" sz="2800" dirty="0" err="1" smtClean="0"/>
              <a:t>pulmonic</a:t>
            </a:r>
            <a:r>
              <a:rPr lang="en-US" sz="2800" dirty="0" smtClean="0"/>
              <a:t> valve is then closed, and a conduit is placed from the right ventricle to the pulmonary artery to create physiologically normal circulation. Unfortunately this requires multiple conduit replacements as the child grows.</a:t>
            </a:r>
            <a:endParaRPr lang="en-US" sz="2800" dirty="0"/>
          </a:p>
        </p:txBody>
      </p:sp>
      <p:pic>
        <p:nvPicPr>
          <p:cNvPr id="4" name="Picture 3" descr="thumbnailCA7GNLDK.jpg"/>
          <p:cNvPicPr>
            <a:picLocks noChangeAspect="1"/>
          </p:cNvPicPr>
          <p:nvPr/>
        </p:nvPicPr>
        <p:blipFill>
          <a:blip r:embed="rId2" cstate="print"/>
          <a:stretch>
            <a:fillRect/>
          </a:stretch>
        </p:blipFill>
        <p:spPr>
          <a:xfrm>
            <a:off x="6096000" y="0"/>
            <a:ext cx="3048000" cy="3106242"/>
          </a:xfrm>
          <a:prstGeom prst="rect">
            <a:avLst/>
          </a:prstGeom>
        </p:spPr>
      </p:pic>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thumbnailCA20HY1U.jpg"/>
          <p:cNvPicPr>
            <a:picLocks noChangeAspect="1"/>
          </p:cNvPicPr>
          <p:nvPr/>
        </p:nvPicPr>
        <p:blipFill>
          <a:blip r:embed="rId2" cstate="print"/>
          <a:stretch>
            <a:fillRect/>
          </a:stretch>
        </p:blipFill>
        <p:spPr>
          <a:xfrm>
            <a:off x="2743200" y="1676400"/>
            <a:ext cx="3480435" cy="4419600"/>
          </a:xfrm>
          <a:prstGeom prst="rect">
            <a:avLst/>
          </a:prstGeom>
        </p:spPr>
      </p:pic>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Prognosis</a:t>
            </a:r>
            <a:endParaRPr lang="en-US" dirty="0"/>
          </a:p>
        </p:txBody>
      </p:sp>
      <p:sp>
        <p:nvSpPr>
          <p:cNvPr id="3" name="Text Placeholder 2"/>
          <p:cNvSpPr>
            <a:spLocks noGrp="1"/>
          </p:cNvSpPr>
          <p:nvPr>
            <p:ph type="body" idx="1"/>
          </p:nvPr>
        </p:nvSpPr>
        <p:spPr>
          <a:xfrm>
            <a:off x="762000" y="2667000"/>
            <a:ext cx="8022336" cy="4038600"/>
          </a:xfrm>
        </p:spPr>
        <p:txBody>
          <a:bodyPr>
            <a:normAutofit/>
          </a:bodyPr>
          <a:lstStyle/>
          <a:p>
            <a:r>
              <a:rPr lang="en-US" sz="2800" dirty="0" smtClean="0"/>
              <a:t>Operative mortality is less than 2%. Potential long term problems include </a:t>
            </a:r>
            <a:r>
              <a:rPr lang="en-US" sz="2800" dirty="0" err="1" smtClean="0"/>
              <a:t>suprapulmonic</a:t>
            </a:r>
            <a:r>
              <a:rPr lang="en-US" sz="2800" dirty="0" smtClean="0"/>
              <a:t> </a:t>
            </a:r>
            <a:r>
              <a:rPr lang="en-US" sz="2800" dirty="0" err="1" smtClean="0"/>
              <a:t>stenosis</a:t>
            </a:r>
            <a:r>
              <a:rPr lang="en-US" sz="2800" dirty="0" smtClean="0"/>
              <a:t> and </a:t>
            </a:r>
            <a:r>
              <a:rPr lang="en-US" sz="2800" dirty="0" err="1" smtClean="0"/>
              <a:t>neoaorta</a:t>
            </a:r>
            <a:r>
              <a:rPr lang="en-US" sz="2800" dirty="0" smtClean="0"/>
              <a:t> dilation and regurgitation.</a:t>
            </a:r>
            <a:endParaRPr lang="en-US" sz="2800"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dirty="0" smtClean="0"/>
              <a:t>Pictures</a:t>
            </a:r>
            <a:endParaRPr lang="en-US" sz="3200" dirty="0"/>
          </a:p>
        </p:txBody>
      </p:sp>
      <p:pic>
        <p:nvPicPr>
          <p:cNvPr id="5" name="Picture Placeholder 4" descr="r7_coarctation.jpg"/>
          <p:cNvPicPr>
            <a:picLocks noGrp="1" noChangeAspect="1"/>
          </p:cNvPicPr>
          <p:nvPr>
            <p:ph type="pic" idx="1"/>
          </p:nvPr>
        </p:nvPicPr>
        <p:blipFill>
          <a:blip r:embed="rId2" cstate="print"/>
          <a:srcRect t="6999" b="6999"/>
          <a:stretch>
            <a:fillRect/>
          </a:stretch>
        </p:blipFill>
        <p:spPr>
          <a:xfrm>
            <a:off x="4182537" y="2057400"/>
            <a:ext cx="4961463" cy="4267200"/>
          </a:xfrm>
        </p:spPr>
      </p:pic>
      <p:pic>
        <p:nvPicPr>
          <p:cNvPr id="6" name="Picture 5" descr="thumbnailCANEDCPL.jpg"/>
          <p:cNvPicPr>
            <a:picLocks noChangeAspect="1"/>
          </p:cNvPicPr>
          <p:nvPr/>
        </p:nvPicPr>
        <p:blipFill>
          <a:blip r:embed="rId3" cstate="print"/>
          <a:stretch>
            <a:fillRect/>
          </a:stretch>
        </p:blipFill>
        <p:spPr>
          <a:xfrm>
            <a:off x="228600" y="1828800"/>
            <a:ext cx="3760124" cy="4495800"/>
          </a:xfrm>
          <a:prstGeom prst="rect">
            <a:avLst/>
          </a:prstGeom>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Pathophysiology</a:t>
            </a:r>
            <a:endParaRPr lang="en-US" dirty="0"/>
          </a:p>
        </p:txBody>
      </p:sp>
      <p:sp>
        <p:nvSpPr>
          <p:cNvPr id="3" name="Text Placeholder 2"/>
          <p:cNvSpPr>
            <a:spLocks noGrp="1"/>
          </p:cNvSpPr>
          <p:nvPr>
            <p:ph type="body" idx="1"/>
          </p:nvPr>
        </p:nvSpPr>
        <p:spPr>
          <a:xfrm>
            <a:off x="685800" y="2667000"/>
            <a:ext cx="8022336" cy="3962400"/>
          </a:xfrm>
        </p:spPr>
        <p:txBody>
          <a:bodyPr>
            <a:normAutofit/>
          </a:bodyPr>
          <a:lstStyle/>
          <a:p>
            <a:r>
              <a:rPr lang="en-US" sz="2800" dirty="0" smtClean="0"/>
              <a:t>The effect of a narrowing within the aorta is increased pressure proximal to the defect (upper extremities) and decreased pressure distal to it (lower extremities).</a:t>
            </a:r>
            <a:endParaRPr lang="en-US" sz="2800"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Clinical </a:t>
            </a:r>
            <a:r>
              <a:rPr lang="en-US" dirty="0" err="1" smtClean="0"/>
              <a:t>Manifistations</a:t>
            </a:r>
            <a:endParaRPr lang="en-US" dirty="0"/>
          </a:p>
        </p:txBody>
      </p:sp>
      <p:sp>
        <p:nvSpPr>
          <p:cNvPr id="3" name="Text Placeholder 2"/>
          <p:cNvSpPr>
            <a:spLocks noGrp="1"/>
          </p:cNvSpPr>
          <p:nvPr>
            <p:ph type="body" idx="1"/>
          </p:nvPr>
        </p:nvSpPr>
        <p:spPr>
          <a:xfrm>
            <a:off x="685800" y="2667000"/>
            <a:ext cx="8022336" cy="4191000"/>
          </a:xfrm>
        </p:spPr>
        <p:txBody>
          <a:bodyPr>
            <a:normAutofit lnSpcReduction="10000"/>
          </a:bodyPr>
          <a:lstStyle/>
          <a:p>
            <a:r>
              <a:rPr lang="en-US" sz="2800" dirty="0" smtClean="0"/>
              <a:t>The patient may have high blood pressure and bounding pulses in the arms, weak or absent femoral pulses, and cool lower extremities with lower blood pressure. </a:t>
            </a:r>
          </a:p>
          <a:p>
            <a:r>
              <a:rPr lang="en-US" sz="2800" dirty="0" smtClean="0"/>
              <a:t>There are signs of congestive heart failure in infants.</a:t>
            </a:r>
          </a:p>
          <a:p>
            <a:r>
              <a:rPr lang="en-US" sz="2800" dirty="0" smtClean="0"/>
              <a:t>In infants with severe </a:t>
            </a:r>
            <a:r>
              <a:rPr lang="en-US" sz="2800" dirty="0" err="1" smtClean="0"/>
              <a:t>coarctation</a:t>
            </a:r>
            <a:r>
              <a:rPr lang="en-US" sz="2800" dirty="0" smtClean="0"/>
              <a:t>, the hemodynamic condition may deteriorate rapidly with severe acidosis and hypotension.</a:t>
            </a:r>
          </a:p>
          <a:p>
            <a:r>
              <a:rPr lang="en-US" sz="2800" dirty="0" smtClean="0"/>
              <a:t>Mechanical ventilation and </a:t>
            </a:r>
            <a:r>
              <a:rPr lang="en-US" sz="2800" dirty="0" err="1" smtClean="0"/>
              <a:t>inotropic</a:t>
            </a:r>
            <a:r>
              <a:rPr lang="en-US" sz="2800" dirty="0" smtClean="0"/>
              <a:t> support are often necessary before surgery.</a:t>
            </a:r>
            <a:endParaRPr lang="en-US" sz="2800"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Clinical </a:t>
            </a:r>
            <a:r>
              <a:rPr lang="en-US" dirty="0" err="1" smtClean="0"/>
              <a:t>Manifistations</a:t>
            </a:r>
            <a:endParaRPr lang="en-US" dirty="0"/>
          </a:p>
        </p:txBody>
      </p:sp>
      <p:sp>
        <p:nvSpPr>
          <p:cNvPr id="3" name="Text Placeholder 2"/>
          <p:cNvSpPr>
            <a:spLocks noGrp="1"/>
          </p:cNvSpPr>
          <p:nvPr>
            <p:ph type="body" idx="1"/>
          </p:nvPr>
        </p:nvSpPr>
        <p:spPr>
          <a:xfrm>
            <a:off x="685800" y="2667000"/>
            <a:ext cx="8022336" cy="4191000"/>
          </a:xfrm>
        </p:spPr>
        <p:txBody>
          <a:bodyPr>
            <a:normAutofit/>
          </a:bodyPr>
          <a:lstStyle/>
          <a:p>
            <a:r>
              <a:rPr lang="en-US" sz="2800" dirty="0" smtClean="0"/>
              <a:t>Older children may experience dizziness, headaches, fainting, and </a:t>
            </a:r>
            <a:r>
              <a:rPr lang="en-US" sz="2800" dirty="0" err="1" smtClean="0"/>
              <a:t>epistaxis</a:t>
            </a:r>
            <a:r>
              <a:rPr lang="en-US" sz="2800" dirty="0" smtClean="0"/>
              <a:t> resulting from hypertension. Patients are at risk for hypertension, ruptured aorta, aortic aneurysm, and stoke.</a:t>
            </a:r>
            <a:endParaRPr lang="en-US" sz="2800"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Surgical Treatment</a:t>
            </a:r>
            <a:endParaRPr lang="en-US" dirty="0"/>
          </a:p>
        </p:txBody>
      </p:sp>
      <p:sp>
        <p:nvSpPr>
          <p:cNvPr id="3" name="Text Placeholder 2"/>
          <p:cNvSpPr>
            <a:spLocks noGrp="1"/>
          </p:cNvSpPr>
          <p:nvPr>
            <p:ph type="body" idx="1"/>
          </p:nvPr>
        </p:nvSpPr>
        <p:spPr>
          <a:xfrm>
            <a:off x="762000" y="2667000"/>
            <a:ext cx="8022336" cy="4191000"/>
          </a:xfrm>
        </p:spPr>
        <p:txBody>
          <a:bodyPr>
            <a:normAutofit/>
          </a:bodyPr>
          <a:lstStyle/>
          <a:p>
            <a:r>
              <a:rPr lang="en-US" sz="2800" dirty="0" smtClean="0"/>
              <a:t>Surgical repair is the treatment of choice for infants younger than 6 months of age, and for patients with long-segmented </a:t>
            </a:r>
            <a:r>
              <a:rPr lang="en-US" sz="2800" dirty="0" err="1" smtClean="0"/>
              <a:t>stenosis</a:t>
            </a:r>
            <a:r>
              <a:rPr lang="en-US" sz="2800" dirty="0" smtClean="0"/>
              <a:t> or complex anatomy; it may be performed for all patients with </a:t>
            </a:r>
            <a:r>
              <a:rPr lang="en-US" sz="2800" dirty="0" err="1" smtClean="0"/>
              <a:t>coarctation</a:t>
            </a:r>
            <a:r>
              <a:rPr lang="en-US" sz="2800" dirty="0" smtClean="0"/>
              <a:t>. Repair is by resection of the </a:t>
            </a:r>
            <a:r>
              <a:rPr lang="en-US" sz="2800" dirty="0" err="1" smtClean="0"/>
              <a:t>coarctated</a:t>
            </a:r>
            <a:r>
              <a:rPr lang="en-US" sz="2800" dirty="0" smtClean="0"/>
              <a:t> portion with an end-to-end </a:t>
            </a:r>
            <a:r>
              <a:rPr lang="en-US" sz="2800" dirty="0" err="1" smtClean="0"/>
              <a:t>anastomosis</a:t>
            </a:r>
            <a:r>
              <a:rPr lang="en-US" sz="2800" dirty="0" smtClean="0"/>
              <a:t> of the aorta or an enlargement of the constricted section using a graft of prosthetic material or portion of the left </a:t>
            </a:r>
            <a:r>
              <a:rPr lang="en-US" sz="2800" dirty="0" err="1" smtClean="0"/>
              <a:t>subclavian</a:t>
            </a:r>
            <a:r>
              <a:rPr lang="en-US" sz="2800" dirty="0" smtClean="0"/>
              <a:t> artery.</a:t>
            </a:r>
            <a:endParaRPr lang="en-US" sz="2800"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Surgical Treatment</a:t>
            </a:r>
            <a:endParaRPr lang="en-US" dirty="0"/>
          </a:p>
        </p:txBody>
      </p:sp>
      <p:sp>
        <p:nvSpPr>
          <p:cNvPr id="3" name="Text Placeholder 2"/>
          <p:cNvSpPr>
            <a:spLocks noGrp="1"/>
          </p:cNvSpPr>
          <p:nvPr>
            <p:ph type="body" idx="1"/>
          </p:nvPr>
        </p:nvSpPr>
        <p:spPr>
          <a:xfrm>
            <a:off x="762000" y="2743200"/>
            <a:ext cx="8022336" cy="4114800"/>
          </a:xfrm>
        </p:spPr>
        <p:txBody>
          <a:bodyPr>
            <a:normAutofit/>
          </a:bodyPr>
          <a:lstStyle/>
          <a:p>
            <a:r>
              <a:rPr lang="en-US" sz="2800" dirty="0" smtClean="0"/>
              <a:t>Because this defect is outside the heart and pericardium, cardiopulmonary bypass is not required, and a </a:t>
            </a:r>
            <a:r>
              <a:rPr lang="en-US" sz="2800" dirty="0" err="1" smtClean="0"/>
              <a:t>thoracotomy</a:t>
            </a:r>
            <a:r>
              <a:rPr lang="en-US" sz="2800" dirty="0" smtClean="0"/>
              <a:t> incision is used. Postoperative hypertension is treated with IV sodium </a:t>
            </a:r>
            <a:r>
              <a:rPr lang="en-US" sz="2800" dirty="0" err="1" smtClean="0"/>
              <a:t>nitroprusside</a:t>
            </a:r>
            <a:r>
              <a:rPr lang="en-US" sz="2800" dirty="0" smtClean="0"/>
              <a:t>, </a:t>
            </a:r>
            <a:r>
              <a:rPr lang="en-US" sz="2800" dirty="0" err="1" smtClean="0"/>
              <a:t>esmolol</a:t>
            </a:r>
            <a:r>
              <a:rPr lang="en-US" sz="2800" dirty="0" smtClean="0"/>
              <a:t>, or </a:t>
            </a:r>
            <a:r>
              <a:rPr lang="en-US" sz="2800" dirty="0" err="1" smtClean="0"/>
              <a:t>milrinone</a:t>
            </a:r>
            <a:r>
              <a:rPr lang="en-US" sz="2800" dirty="0" smtClean="0"/>
              <a:t> followed by oral medications such as </a:t>
            </a:r>
            <a:r>
              <a:rPr lang="en-US" sz="2800" dirty="0" err="1" smtClean="0"/>
              <a:t>angiotensin</a:t>
            </a:r>
            <a:r>
              <a:rPr lang="en-US" sz="2800" dirty="0" smtClean="0"/>
              <a:t>-converting enzyme inhibitors or beta-blockers. Residual permanent hypertension after repair of COA seems to be related to the age and time of the repair.  </a:t>
            </a:r>
            <a:endParaRPr lang="en-US" sz="2800"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Surgical Treatment</a:t>
            </a:r>
            <a:endParaRPr lang="en-US" dirty="0"/>
          </a:p>
        </p:txBody>
      </p:sp>
      <p:sp>
        <p:nvSpPr>
          <p:cNvPr id="3" name="Text Placeholder 2"/>
          <p:cNvSpPr>
            <a:spLocks noGrp="1"/>
          </p:cNvSpPr>
          <p:nvPr>
            <p:ph type="body" idx="1"/>
          </p:nvPr>
        </p:nvSpPr>
        <p:spPr>
          <a:xfrm>
            <a:off x="685800" y="2667000"/>
            <a:ext cx="8022336" cy="4191000"/>
          </a:xfrm>
        </p:spPr>
        <p:txBody>
          <a:bodyPr>
            <a:normAutofit/>
          </a:bodyPr>
          <a:lstStyle/>
          <a:p>
            <a:r>
              <a:rPr lang="en-US" sz="2800" dirty="0" smtClean="0"/>
              <a:t>To prevent both hypertension at rest and exercise-provoked systemic hypertension after repair, elective surgery for COA is advised within the first 2 years of life. </a:t>
            </a:r>
          </a:p>
          <a:p>
            <a:r>
              <a:rPr lang="en-US" sz="2800" dirty="0" smtClean="0"/>
              <a:t>There is a 15-30% risk of reoccurrence in patients who underwent surgical repair as infants.</a:t>
            </a:r>
          </a:p>
          <a:p>
            <a:r>
              <a:rPr lang="en-US" sz="2800" dirty="0" err="1" smtClean="0"/>
              <a:t>Percutaneous</a:t>
            </a:r>
            <a:r>
              <a:rPr lang="en-US" sz="2800" dirty="0" smtClean="0"/>
              <a:t> balloon angioplasty techniques have proved to be effective in relieving residual postoperative </a:t>
            </a:r>
            <a:r>
              <a:rPr lang="en-US" sz="2800" dirty="0" err="1" smtClean="0"/>
              <a:t>coarctation</a:t>
            </a:r>
            <a:r>
              <a:rPr lang="en-US" sz="2800" dirty="0" smtClean="0"/>
              <a:t> gradients. </a:t>
            </a:r>
            <a:endParaRPr lang="en-US" sz="2800"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Module">
  <a:themeElements>
    <a:clrScheme name="Module">
      <a:dk1>
        <a:sysClr val="windowText" lastClr="000000"/>
      </a:dk1>
      <a:lt1>
        <a:sysClr val="window" lastClr="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fontScheme name="Module">
      <a:maj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Modul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47500"/>
                <a:satMod val="137000"/>
              </a:schemeClr>
            </a:gs>
            <a:gs pos="55000">
              <a:schemeClr val="phClr">
                <a:shade val="69000"/>
                <a:satMod val="137000"/>
              </a:schemeClr>
            </a:gs>
            <a:gs pos="100000">
              <a:schemeClr val="phClr">
                <a:shade val="98000"/>
                <a:satMod val="137000"/>
              </a:schemeClr>
            </a:gs>
          </a:gsLst>
          <a:lin ang="16200000" scaled="0"/>
        </a:gradFill>
      </a:fillStyleLst>
      <a:lnStyleLst>
        <a:ln w="6350" cap="rnd" cmpd="sng" algn="ctr">
          <a:solidFill>
            <a:schemeClr val="phClr">
              <a:shade val="95000"/>
              <a:satMod val="105000"/>
            </a:schemeClr>
          </a:solidFill>
          <a:prstDash val="solid"/>
        </a:ln>
        <a:ln w="48000" cap="flat" cmpd="thickThin" algn="ctr">
          <a:solidFill>
            <a:schemeClr val="phClr"/>
          </a:solidFill>
          <a:prstDash val="solid"/>
        </a:ln>
        <a:ln w="48500" cap="flat" cmpd="thickThin" algn="ctr">
          <a:solidFill>
            <a:schemeClr val="phClr"/>
          </a:solidFill>
          <a:prstDash val="solid"/>
        </a:ln>
      </a:lnStyleLst>
      <a:effectStyleLst>
        <a:effectStyle>
          <a:effectLst>
            <a:outerShdw blurRad="45000" dist="25000" dir="5400000" rotWithShape="0">
              <a:srgbClr val="000000">
                <a:alpha val="38000"/>
              </a:srgbClr>
            </a:outerShdw>
          </a:effectLst>
        </a:effectStyle>
        <a:effectStyle>
          <a:effectLst>
            <a:outerShdw blurRad="39000" dist="25400" dir="5400000" rotWithShape="0">
              <a:srgbClr val="000000">
                <a:alpha val="38000"/>
              </a:srgbClr>
            </a:outerShdw>
          </a:effectLst>
        </a:effectStyle>
        <a:effectStyle>
          <a:effectLst>
            <a:outerShdw blurRad="39000" dist="25400" dir="5400000" rotWithShape="0">
              <a:srgbClr val="000000">
                <a:alpha val="38000"/>
              </a:srgbClr>
            </a:outerShdw>
          </a:effectLst>
          <a:scene3d>
            <a:camera prst="orthographicFront" fov="0">
              <a:rot lat="0" lon="0" rev="0"/>
            </a:camera>
            <a:lightRig rig="threePt" dir="t">
              <a:rot lat="0" lon="0" rev="1800000"/>
            </a:lightRig>
          </a:scene3d>
          <a:sp3d prstMaterial="matte">
            <a:bevelT h="20000"/>
          </a:sp3d>
        </a:effectStyle>
      </a:effectStyleLst>
      <a:bgFillStyleLst>
        <a:solidFill>
          <a:schemeClr val="phClr"/>
        </a:solidFill>
        <a:gradFill rotWithShape="1">
          <a:gsLst>
            <a:gs pos="0">
              <a:schemeClr val="phClr">
                <a:tint val="48000"/>
                <a:satMod val="300000"/>
              </a:schemeClr>
            </a:gs>
            <a:gs pos="12000">
              <a:schemeClr val="phClr">
                <a:tint val="48000"/>
                <a:satMod val="300000"/>
              </a:schemeClr>
            </a:gs>
            <a:gs pos="20000">
              <a:schemeClr val="phClr">
                <a:tint val="49000"/>
                <a:satMod val="300000"/>
              </a:schemeClr>
            </a:gs>
            <a:gs pos="100000">
              <a:schemeClr val="phClr">
                <a:shade val="30000"/>
              </a:schemeClr>
            </a:gs>
          </a:gsLst>
          <a:path path="circle">
            <a:fillToRect l="10000" t="-25000" r="10000" b="125000"/>
          </a:path>
        </a:gradFill>
        <a:blipFill>
          <a:blip xmlns:r="http://schemas.openxmlformats.org/officeDocument/2006/relationships" r:embed="rId1">
            <a:duotone>
              <a:schemeClr val="phClr">
                <a:shade val="75000"/>
                <a:satMod val="105000"/>
              </a:schemeClr>
              <a:schemeClr val="phClr">
                <a:tint val="95000"/>
                <a:satMod val="105000"/>
              </a:schemeClr>
            </a:duotone>
          </a:blip>
          <a:tile tx="0" ty="0" sx="38000" sy="38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Module</Template>
  <TotalTime>138</TotalTime>
  <Words>946</Words>
  <Application>Microsoft Office PowerPoint</Application>
  <PresentationFormat>On-screen Show (4:3)</PresentationFormat>
  <Paragraphs>64</Paragraphs>
  <Slides>27</Slides>
  <Notes>0</Notes>
  <HiddenSlides>0</HiddenSlides>
  <MMClips>0</MMClips>
  <ScaleCrop>false</ScaleCrop>
  <HeadingPairs>
    <vt:vector size="4" baseType="variant">
      <vt:variant>
        <vt:lpstr>Theme</vt:lpstr>
      </vt:variant>
      <vt:variant>
        <vt:i4>1</vt:i4>
      </vt:variant>
      <vt:variant>
        <vt:lpstr>Slide Titles</vt:lpstr>
      </vt:variant>
      <vt:variant>
        <vt:i4>27</vt:i4>
      </vt:variant>
    </vt:vector>
  </HeadingPairs>
  <TitlesOfParts>
    <vt:vector size="28" baseType="lpstr">
      <vt:lpstr>Module</vt:lpstr>
      <vt:lpstr>Coarctation of the Aorta</vt:lpstr>
      <vt:lpstr>Description</vt:lpstr>
      <vt:lpstr>Pictures</vt:lpstr>
      <vt:lpstr>Pathophysiology</vt:lpstr>
      <vt:lpstr>Clinical Manifistations</vt:lpstr>
      <vt:lpstr>Clinical Manifistations</vt:lpstr>
      <vt:lpstr>Surgical Treatment</vt:lpstr>
      <vt:lpstr>Surgical Treatment</vt:lpstr>
      <vt:lpstr>Surgical Treatment</vt:lpstr>
      <vt:lpstr>Pictures</vt:lpstr>
      <vt:lpstr>Nonsurgical Treatments</vt:lpstr>
      <vt:lpstr>Prognosis</vt:lpstr>
      <vt:lpstr>Transposition of the Great Vessels</vt:lpstr>
      <vt:lpstr>Description</vt:lpstr>
      <vt:lpstr>Pathophysiology</vt:lpstr>
      <vt:lpstr>Pathophysiology</vt:lpstr>
      <vt:lpstr>Clinical Manifestations</vt:lpstr>
      <vt:lpstr>Pictures</vt:lpstr>
      <vt:lpstr>Therapeutic Management</vt:lpstr>
      <vt:lpstr>Surgical Treatment</vt:lpstr>
      <vt:lpstr>Surgical Treatment</vt:lpstr>
      <vt:lpstr>Pictures</vt:lpstr>
      <vt:lpstr>Surgical Treatment</vt:lpstr>
      <vt:lpstr>Surgical Treatment</vt:lpstr>
      <vt:lpstr>Surgical Treatment</vt:lpstr>
      <vt:lpstr>Slide 26</vt:lpstr>
      <vt:lpstr>Prognosis</vt:lpstr>
    </vt:vector>
  </TitlesOfParts>
  <Company>Hewlett-Packard</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Coarctation of the Aorta</dc:title>
  <dc:creator>Sarah</dc:creator>
  <cp:lastModifiedBy>Sarah</cp:lastModifiedBy>
  <cp:revision>15</cp:revision>
  <dcterms:created xsi:type="dcterms:W3CDTF">2011-11-07T18:31:28Z</dcterms:created>
  <dcterms:modified xsi:type="dcterms:W3CDTF">2011-11-08T16:36:00Z</dcterms:modified>
</cp:coreProperties>
</file>