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58" r:id="rId5"/>
    <p:sldId id="259" r:id="rId6"/>
    <p:sldId id="260" r:id="rId7"/>
    <p:sldId id="261" r:id="rId8"/>
    <p:sldId id="262" r:id="rId9"/>
    <p:sldId id="263" r:id="rId10"/>
    <p:sldId id="266" r:id="rId11"/>
    <p:sldId id="264"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t>11/7/2011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05745-E8D9-4095-B3A5-20E5142DAC9D}"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A05745-E8D9-4095-B3A5-20E5142DAC9D}" type="datetimeFigureOut">
              <a:rPr lang="en-US" smtClean="0"/>
              <a:t>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6D56C9-C702-4AFA-B70E-1E080A977D7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A05745-E8D9-4095-B3A5-20E5142DAC9D}"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A05745-E8D9-4095-B3A5-20E5142DAC9D}" type="datetimeFigureOut">
              <a:rPr lang="en-US" smtClean="0"/>
              <a:t>11/7/2011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A05745-E8D9-4095-B3A5-20E5142DAC9D}" type="datetimeFigureOut">
              <a:rPr lang="en-US" smtClean="0"/>
              <a:t>11/7/2011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05745-E8D9-4095-B3A5-20E5142DAC9D}" type="datetimeFigureOut">
              <a:rPr lang="en-US" smtClean="0"/>
              <a:t>11/7/2011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6D56C9-C702-4AFA-B70E-1E080A977D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A05745-E8D9-4095-B3A5-20E5142DAC9D}" type="datetimeFigureOut">
              <a:rPr lang="en-US" smtClean="0"/>
              <a:t>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6D56C9-C702-4AFA-B70E-1E080A977D78}"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0A05745-E8D9-4095-B3A5-20E5142DAC9D}" type="datetimeFigureOut">
              <a:rPr lang="en-US" smtClean="0"/>
              <a:t>11/7/2011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8B6D56C9-C702-4AFA-B70E-1E080A977D7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0A05745-E8D9-4095-B3A5-20E5142DAC9D}" type="datetimeFigureOut">
              <a:rPr lang="en-US" smtClean="0"/>
              <a:t>11/7/2011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B6D56C9-C702-4AFA-B70E-1E080A977D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9.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Coarctation</a:t>
            </a:r>
            <a:r>
              <a:rPr lang="en-US" dirty="0" smtClean="0"/>
              <a:t> of the Aorta</a:t>
            </a:r>
            <a:endParaRPr lang="en-US" dirty="0"/>
          </a:p>
        </p:txBody>
      </p:sp>
      <p:sp>
        <p:nvSpPr>
          <p:cNvPr id="3" name="Subtitle 2"/>
          <p:cNvSpPr>
            <a:spLocks noGrp="1"/>
          </p:cNvSpPr>
          <p:nvPr>
            <p:ph type="subTitle" idx="1"/>
          </p:nvPr>
        </p:nvSpPr>
        <p:spPr>
          <a:xfrm>
            <a:off x="685800" y="3429000"/>
            <a:ext cx="4495800" cy="1499616"/>
          </a:xfrm>
        </p:spPr>
        <p:txBody>
          <a:bodyPr/>
          <a:lstStyle/>
          <a:p>
            <a:r>
              <a:rPr lang="en-US" dirty="0" smtClean="0"/>
              <a:t>Jimmy, Sarah &amp; Brian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Pictures</a:t>
            </a:r>
            <a:endParaRPr lang="en-US" sz="3200" dirty="0"/>
          </a:p>
        </p:txBody>
      </p:sp>
      <p:pic>
        <p:nvPicPr>
          <p:cNvPr id="5" name="Picture Placeholder 4" descr="thumbnail.jpg"/>
          <p:cNvPicPr preferRelativeResize="0">
            <a:picLocks noGrp="1" noChangeAspect="1"/>
          </p:cNvPicPr>
          <p:nvPr>
            <p:ph type="pic" idx="1"/>
          </p:nvPr>
        </p:nvPicPr>
        <p:blipFill>
          <a:blip r:embed="rId2" cstate="print"/>
          <a:stretch>
            <a:fillRect/>
          </a:stretch>
        </p:blipFill>
        <p:spPr>
          <a:xfrm>
            <a:off x="5329135" y="1600201"/>
            <a:ext cx="3528644" cy="2666999"/>
          </a:xfrm>
        </p:spPr>
      </p:pic>
      <p:pic>
        <p:nvPicPr>
          <p:cNvPr id="6" name="Picture 5" descr="thumbnail1.jpg"/>
          <p:cNvPicPr>
            <a:picLocks noChangeAspect="1"/>
          </p:cNvPicPr>
          <p:nvPr/>
        </p:nvPicPr>
        <p:blipFill>
          <a:blip r:embed="rId3" cstate="print"/>
          <a:stretch>
            <a:fillRect/>
          </a:stretch>
        </p:blipFill>
        <p:spPr>
          <a:xfrm>
            <a:off x="228600" y="1524000"/>
            <a:ext cx="1771650" cy="2857500"/>
          </a:xfrm>
          <a:prstGeom prst="rect">
            <a:avLst/>
          </a:prstGeom>
        </p:spPr>
      </p:pic>
      <p:pic>
        <p:nvPicPr>
          <p:cNvPr id="7" name="Picture 6" descr="thumbnail.jpg"/>
          <p:cNvPicPr>
            <a:picLocks noChangeAspect="1"/>
          </p:cNvPicPr>
          <p:nvPr/>
        </p:nvPicPr>
        <p:blipFill>
          <a:blip r:embed="rId4" cstate="print"/>
          <a:stretch>
            <a:fillRect/>
          </a:stretch>
        </p:blipFill>
        <p:spPr>
          <a:xfrm>
            <a:off x="3124200" y="3505200"/>
            <a:ext cx="1724025" cy="28575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Nonsurgical Treatments</a:t>
            </a:r>
            <a:endParaRPr lang="en-US" dirty="0"/>
          </a:p>
        </p:txBody>
      </p:sp>
      <p:sp>
        <p:nvSpPr>
          <p:cNvPr id="3" name="Text Placeholder 2"/>
          <p:cNvSpPr>
            <a:spLocks noGrp="1"/>
          </p:cNvSpPr>
          <p:nvPr>
            <p:ph type="body" idx="1"/>
          </p:nvPr>
        </p:nvSpPr>
        <p:spPr>
          <a:xfrm>
            <a:off x="685800" y="2667000"/>
            <a:ext cx="8022336" cy="4191000"/>
          </a:xfrm>
        </p:spPr>
        <p:txBody>
          <a:bodyPr>
            <a:normAutofit/>
          </a:bodyPr>
          <a:lstStyle/>
          <a:p>
            <a:r>
              <a:rPr lang="en-US" sz="2800" dirty="0" smtClean="0"/>
              <a:t>Balloon angioplasty is being performed as a primary intervention for COA in older infants and children. In adolescents, stents may be placed in the aorta to maintain patency. Recent studies have demonstrated that balloon angioplasty is effective in children and aneurysm formation is rare. The high </a:t>
            </a:r>
            <a:r>
              <a:rPr lang="en-US" sz="2800" dirty="0" err="1" smtClean="0"/>
              <a:t>restenosis</a:t>
            </a:r>
            <a:r>
              <a:rPr lang="en-US" sz="2800" dirty="0" smtClean="0"/>
              <a:t> rate in young infants limits its application in this group.</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Text Placeholder 2"/>
          <p:cNvSpPr>
            <a:spLocks noGrp="1"/>
          </p:cNvSpPr>
          <p:nvPr>
            <p:ph type="body" idx="1"/>
          </p:nvPr>
        </p:nvSpPr>
        <p:spPr>
          <a:xfrm>
            <a:off x="762000" y="2667000"/>
            <a:ext cx="8022336" cy="4191000"/>
          </a:xfrm>
        </p:spPr>
        <p:txBody>
          <a:bodyPr>
            <a:normAutofit/>
          </a:bodyPr>
          <a:lstStyle/>
          <a:p>
            <a:r>
              <a:rPr lang="en-US" sz="2800" dirty="0" smtClean="0"/>
              <a:t>Mortality is less than 5% in patients with isolated </a:t>
            </a:r>
            <a:r>
              <a:rPr lang="en-US" sz="2800" dirty="0" err="1" smtClean="0"/>
              <a:t>coarctation</a:t>
            </a:r>
            <a:r>
              <a:rPr lang="en-US" sz="2800" dirty="0" smtClean="0"/>
              <a:t>; risk is increased in infants with other complex </a:t>
            </a:r>
            <a:r>
              <a:rPr lang="en-US" sz="2800" smtClean="0"/>
              <a:t>heart defects.</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Text Placeholder 2"/>
          <p:cNvSpPr>
            <a:spLocks noGrp="1"/>
          </p:cNvSpPr>
          <p:nvPr>
            <p:ph type="body" idx="1"/>
          </p:nvPr>
        </p:nvSpPr>
        <p:spPr>
          <a:xfrm>
            <a:off x="762000" y="2667000"/>
            <a:ext cx="8022336" cy="3886200"/>
          </a:xfrm>
        </p:spPr>
        <p:txBody>
          <a:bodyPr>
            <a:normAutofit/>
          </a:bodyPr>
          <a:lstStyle/>
          <a:p>
            <a:r>
              <a:rPr lang="en-US" sz="2800" dirty="0" smtClean="0"/>
              <a:t>Localized narrowing near the insertion of the </a:t>
            </a:r>
            <a:r>
              <a:rPr lang="en-US" sz="2800" dirty="0" err="1" smtClean="0"/>
              <a:t>ductus</a:t>
            </a:r>
            <a:r>
              <a:rPr lang="en-US" sz="2800" dirty="0" smtClean="0"/>
              <a:t> </a:t>
            </a:r>
            <a:r>
              <a:rPr lang="en-US" sz="2800" dirty="0" err="1" smtClean="0"/>
              <a:t>arteriosus</a:t>
            </a:r>
            <a:r>
              <a:rPr lang="en-US" sz="2800" dirty="0" smtClean="0"/>
              <a:t>, which results in increased pressure proximal to the defect (head and upper extremities) and decreased pressure distal to the obstruction (body and lower extremities).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Pictures</a:t>
            </a:r>
            <a:endParaRPr lang="en-US" sz="3200" dirty="0"/>
          </a:p>
        </p:txBody>
      </p:sp>
      <p:pic>
        <p:nvPicPr>
          <p:cNvPr id="5" name="Picture Placeholder 4" descr="r7_coarctation.jpg"/>
          <p:cNvPicPr>
            <a:picLocks noGrp="1" noChangeAspect="1"/>
          </p:cNvPicPr>
          <p:nvPr>
            <p:ph type="pic" idx="1"/>
          </p:nvPr>
        </p:nvPicPr>
        <p:blipFill>
          <a:blip r:embed="rId2" cstate="print"/>
          <a:srcRect t="6999" b="6999"/>
          <a:stretch>
            <a:fillRect/>
          </a:stretch>
        </p:blipFill>
        <p:spPr>
          <a:xfrm>
            <a:off x="4182537" y="2057400"/>
            <a:ext cx="4961463" cy="4267200"/>
          </a:xfrm>
        </p:spPr>
      </p:pic>
      <p:pic>
        <p:nvPicPr>
          <p:cNvPr id="6" name="Picture 5" descr="thumbnailCANEDCPL.jpg"/>
          <p:cNvPicPr>
            <a:picLocks noChangeAspect="1"/>
          </p:cNvPicPr>
          <p:nvPr/>
        </p:nvPicPr>
        <p:blipFill>
          <a:blip r:embed="rId3" cstate="print"/>
          <a:stretch>
            <a:fillRect/>
          </a:stretch>
        </p:blipFill>
        <p:spPr>
          <a:xfrm>
            <a:off x="228600" y="1828800"/>
            <a:ext cx="3760124" cy="44958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Pathophysiology</a:t>
            </a:r>
            <a:endParaRPr lang="en-US" dirty="0"/>
          </a:p>
        </p:txBody>
      </p:sp>
      <p:sp>
        <p:nvSpPr>
          <p:cNvPr id="3" name="Text Placeholder 2"/>
          <p:cNvSpPr>
            <a:spLocks noGrp="1"/>
          </p:cNvSpPr>
          <p:nvPr>
            <p:ph type="body" idx="1"/>
          </p:nvPr>
        </p:nvSpPr>
        <p:spPr>
          <a:xfrm>
            <a:off x="685800" y="2667000"/>
            <a:ext cx="8022336" cy="3962400"/>
          </a:xfrm>
        </p:spPr>
        <p:txBody>
          <a:bodyPr>
            <a:normAutofit/>
          </a:bodyPr>
          <a:lstStyle/>
          <a:p>
            <a:r>
              <a:rPr lang="en-US" sz="2800" dirty="0" smtClean="0"/>
              <a:t>The effect of a narrowing within the aorta is increased pressure proximal to the defect (upper extremities) and decreased pressure distal to it (lower extremities).</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t>
            </a:r>
            <a:r>
              <a:rPr lang="en-US" dirty="0" err="1" smtClean="0"/>
              <a:t>Manifistations</a:t>
            </a:r>
            <a:endParaRPr lang="en-US" dirty="0"/>
          </a:p>
        </p:txBody>
      </p:sp>
      <p:sp>
        <p:nvSpPr>
          <p:cNvPr id="3" name="Text Placeholder 2"/>
          <p:cNvSpPr>
            <a:spLocks noGrp="1"/>
          </p:cNvSpPr>
          <p:nvPr>
            <p:ph type="body" idx="1"/>
          </p:nvPr>
        </p:nvSpPr>
        <p:spPr>
          <a:xfrm>
            <a:off x="685800" y="2667000"/>
            <a:ext cx="8022336" cy="4191000"/>
          </a:xfrm>
        </p:spPr>
        <p:txBody>
          <a:bodyPr>
            <a:normAutofit lnSpcReduction="10000"/>
          </a:bodyPr>
          <a:lstStyle/>
          <a:p>
            <a:r>
              <a:rPr lang="en-US" sz="2800" dirty="0" smtClean="0"/>
              <a:t>The patient may have high blood pressure and bounding pulses in the arms, weak or absent femoral pulses, and cool lower extremities with lower blood pressure. </a:t>
            </a:r>
          </a:p>
          <a:p>
            <a:r>
              <a:rPr lang="en-US" sz="2800" dirty="0" smtClean="0"/>
              <a:t>There are signs of congestive heart failure in infants.</a:t>
            </a:r>
          </a:p>
          <a:p>
            <a:r>
              <a:rPr lang="en-US" sz="2800" dirty="0" smtClean="0"/>
              <a:t>In infants with severe </a:t>
            </a:r>
            <a:r>
              <a:rPr lang="en-US" sz="2800" dirty="0" err="1" smtClean="0"/>
              <a:t>coarctation</a:t>
            </a:r>
            <a:r>
              <a:rPr lang="en-US" sz="2800" dirty="0" smtClean="0"/>
              <a:t>, the hemodynamic condition may deteriorate rapidly with severe acidosis and hypotension.</a:t>
            </a:r>
          </a:p>
          <a:p>
            <a:r>
              <a:rPr lang="en-US" sz="2800" dirty="0" smtClean="0"/>
              <a:t>Mechanical ventilation and </a:t>
            </a:r>
            <a:r>
              <a:rPr lang="en-US" sz="2800" dirty="0" err="1" smtClean="0"/>
              <a:t>inotropic</a:t>
            </a:r>
            <a:r>
              <a:rPr lang="en-US" sz="2800" dirty="0" smtClean="0"/>
              <a:t> support are often necessary before surgery.</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t>
            </a:r>
            <a:r>
              <a:rPr lang="en-US" dirty="0" err="1" smtClean="0"/>
              <a:t>Manifistations</a:t>
            </a:r>
            <a:endParaRPr lang="en-US" dirty="0"/>
          </a:p>
        </p:txBody>
      </p:sp>
      <p:sp>
        <p:nvSpPr>
          <p:cNvPr id="3" name="Text Placeholder 2"/>
          <p:cNvSpPr>
            <a:spLocks noGrp="1"/>
          </p:cNvSpPr>
          <p:nvPr>
            <p:ph type="body" idx="1"/>
          </p:nvPr>
        </p:nvSpPr>
        <p:spPr>
          <a:xfrm>
            <a:off x="685800" y="2667000"/>
            <a:ext cx="8022336" cy="4191000"/>
          </a:xfrm>
        </p:spPr>
        <p:txBody>
          <a:bodyPr>
            <a:normAutofit/>
          </a:bodyPr>
          <a:lstStyle/>
          <a:p>
            <a:r>
              <a:rPr lang="en-US" sz="2800" dirty="0" smtClean="0"/>
              <a:t>Older children may experience dizziness, headaches, fainting, and </a:t>
            </a:r>
            <a:r>
              <a:rPr lang="en-US" sz="2800" dirty="0" err="1" smtClean="0"/>
              <a:t>epistaxis</a:t>
            </a:r>
            <a:r>
              <a:rPr lang="en-US" sz="2800" dirty="0" smtClean="0"/>
              <a:t> resulting from hypertension. Patients are at risk for hypertension, ruptured aorta, aortic aneurysm, and stoke.</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667000"/>
            <a:ext cx="8022336" cy="4191000"/>
          </a:xfrm>
        </p:spPr>
        <p:txBody>
          <a:bodyPr>
            <a:normAutofit/>
          </a:bodyPr>
          <a:lstStyle/>
          <a:p>
            <a:r>
              <a:rPr lang="en-US" sz="2800" dirty="0" smtClean="0"/>
              <a:t>Surgical repair is the treatment of choice for infants younger than 6 months of age, and for patients with long-segmented </a:t>
            </a:r>
            <a:r>
              <a:rPr lang="en-US" sz="2800" dirty="0" err="1" smtClean="0"/>
              <a:t>stenosis</a:t>
            </a:r>
            <a:r>
              <a:rPr lang="en-US" sz="2800" dirty="0" smtClean="0"/>
              <a:t> or complex anatomy; it may be performed for all patients with </a:t>
            </a:r>
            <a:r>
              <a:rPr lang="en-US" sz="2800" dirty="0" err="1" smtClean="0"/>
              <a:t>coarctation</a:t>
            </a:r>
            <a:r>
              <a:rPr lang="en-US" sz="2800" dirty="0" smtClean="0"/>
              <a:t>. Repair is by resection of the </a:t>
            </a:r>
            <a:r>
              <a:rPr lang="en-US" sz="2800" dirty="0" err="1" smtClean="0"/>
              <a:t>coarctated</a:t>
            </a:r>
            <a:r>
              <a:rPr lang="en-US" sz="2800" dirty="0" smtClean="0"/>
              <a:t> portion with an end-to-end </a:t>
            </a:r>
            <a:r>
              <a:rPr lang="en-US" sz="2800" dirty="0" err="1" smtClean="0"/>
              <a:t>anastomosis</a:t>
            </a:r>
            <a:r>
              <a:rPr lang="en-US" sz="2800" dirty="0" smtClean="0"/>
              <a:t> of the aorta or an enlargement of the constricted section using a graft of prosthetic material or portion of the left </a:t>
            </a:r>
            <a:r>
              <a:rPr lang="en-US" sz="2800" dirty="0" err="1" smtClean="0"/>
              <a:t>subclavian</a:t>
            </a:r>
            <a:r>
              <a:rPr lang="en-US" sz="2800" dirty="0" smtClean="0"/>
              <a:t> artery.</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762000" y="2743200"/>
            <a:ext cx="8022336" cy="4114800"/>
          </a:xfrm>
        </p:spPr>
        <p:txBody>
          <a:bodyPr>
            <a:normAutofit/>
          </a:bodyPr>
          <a:lstStyle/>
          <a:p>
            <a:r>
              <a:rPr lang="en-US" sz="2800" dirty="0" smtClean="0"/>
              <a:t>Because this defect is outside the heart and pericardium, cardiopulmonary bypass is not required, and a </a:t>
            </a:r>
            <a:r>
              <a:rPr lang="en-US" sz="2800" dirty="0" err="1" smtClean="0"/>
              <a:t>thoracotomy</a:t>
            </a:r>
            <a:r>
              <a:rPr lang="en-US" sz="2800" dirty="0" smtClean="0"/>
              <a:t> incision is used. Postoperative hypertension is treated with IV sodium </a:t>
            </a:r>
            <a:r>
              <a:rPr lang="en-US" sz="2800" dirty="0" err="1" smtClean="0"/>
              <a:t>nitroprusside</a:t>
            </a:r>
            <a:r>
              <a:rPr lang="en-US" sz="2800" dirty="0" smtClean="0"/>
              <a:t>, </a:t>
            </a:r>
            <a:r>
              <a:rPr lang="en-US" sz="2800" dirty="0" err="1" smtClean="0"/>
              <a:t>esmolol</a:t>
            </a:r>
            <a:r>
              <a:rPr lang="en-US" sz="2800" dirty="0" smtClean="0"/>
              <a:t>, or </a:t>
            </a:r>
            <a:r>
              <a:rPr lang="en-US" sz="2800" dirty="0" err="1" smtClean="0"/>
              <a:t>milrinone</a:t>
            </a:r>
            <a:r>
              <a:rPr lang="en-US" sz="2800" dirty="0" smtClean="0"/>
              <a:t> </a:t>
            </a:r>
            <a:r>
              <a:rPr lang="en-US" sz="2800" dirty="0" smtClean="0"/>
              <a:t>followed by oral medications such as </a:t>
            </a:r>
            <a:r>
              <a:rPr lang="en-US" sz="2800" dirty="0" err="1" smtClean="0"/>
              <a:t>angiotensin</a:t>
            </a:r>
            <a:r>
              <a:rPr lang="en-US" sz="2800" dirty="0" smtClean="0"/>
              <a:t>-converting enzyme inhibitors or beta-blockers. Residual permanent hypertension after repair of COA seems to be related to the age and time of the repair.  </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a:t>
            </a:r>
            <a:endParaRPr lang="en-US" dirty="0"/>
          </a:p>
        </p:txBody>
      </p:sp>
      <p:sp>
        <p:nvSpPr>
          <p:cNvPr id="3" name="Text Placeholder 2"/>
          <p:cNvSpPr>
            <a:spLocks noGrp="1"/>
          </p:cNvSpPr>
          <p:nvPr>
            <p:ph type="body" idx="1"/>
          </p:nvPr>
        </p:nvSpPr>
        <p:spPr>
          <a:xfrm>
            <a:off x="685800" y="2667000"/>
            <a:ext cx="8022336" cy="4191000"/>
          </a:xfrm>
        </p:spPr>
        <p:txBody>
          <a:bodyPr>
            <a:normAutofit/>
          </a:bodyPr>
          <a:lstStyle/>
          <a:p>
            <a:r>
              <a:rPr lang="en-US" sz="2800" dirty="0" smtClean="0"/>
              <a:t>To prevent both hypertension at rest and exercise-provoked systemic hypertension after repair, elective surgery for COA is advised within the first 2 years of life. </a:t>
            </a:r>
          </a:p>
          <a:p>
            <a:r>
              <a:rPr lang="en-US" sz="2800" dirty="0" smtClean="0"/>
              <a:t>There is a 15-30% risk of reoccurrence in patients who underwent surgical repair as infants.</a:t>
            </a:r>
          </a:p>
          <a:p>
            <a:r>
              <a:rPr lang="en-US" sz="2800" dirty="0" err="1" smtClean="0"/>
              <a:t>Percutaneous</a:t>
            </a:r>
            <a:r>
              <a:rPr lang="en-US" sz="2800" dirty="0" smtClean="0"/>
              <a:t> balloon angioplasty techniques have proved to be effective in relieving residual postoperative </a:t>
            </a:r>
            <a:r>
              <a:rPr lang="en-US" sz="2800" dirty="0" err="1" smtClean="0"/>
              <a:t>coarctation</a:t>
            </a:r>
            <a:r>
              <a:rPr lang="en-US" sz="2800" dirty="0" smtClean="0"/>
              <a:t> gradients. </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64</TotalTime>
  <Words>478</Words>
  <Application>Microsoft Office PowerPoint</Application>
  <PresentationFormat>On-screen Show (4:3)</PresentationFormat>
  <Paragraphs>27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Module</vt:lpstr>
      <vt:lpstr>Coarctation of the Aorta</vt:lpstr>
      <vt:lpstr>Description</vt:lpstr>
      <vt:lpstr>Pictures</vt:lpstr>
      <vt:lpstr>Pathophysiology</vt:lpstr>
      <vt:lpstr>Clinical Manifistations</vt:lpstr>
      <vt:lpstr>Clinical Manifistations</vt:lpstr>
      <vt:lpstr>Surgical Treatment</vt:lpstr>
      <vt:lpstr>Surgical Treatment</vt:lpstr>
      <vt:lpstr>Surgical Treatment</vt:lpstr>
      <vt:lpstr>Pictures</vt:lpstr>
      <vt:lpstr>Nonsurgical Treatments</vt:lpstr>
      <vt:lpstr>Prognosis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Coarctation of the Aorta</dc:title>
  <dc:creator>Sarah</dc:creator>
  <cp:lastModifiedBy>Sarah</cp:lastModifiedBy>
  <cp:revision>7</cp:revision>
  <dcterms:created xsi:type="dcterms:W3CDTF">2011-11-07T18:31:28Z</dcterms:created>
  <dcterms:modified xsi:type="dcterms:W3CDTF">2011-11-07T19:35:32Z</dcterms:modified>
</cp:coreProperties>
</file>