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459CE66-7E91-4E60-8332-8E8B3199150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A2D55F3-CD61-4A7A-9E98-370E18DDFDB2}" type="datetimeFigureOut">
              <a:rPr lang="en-US" smtClean="0"/>
              <a:t>4/15/2013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 Donation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June Baker</a:t>
            </a:r>
          </a:p>
          <a:p>
            <a:r>
              <a:rPr lang="en-US" dirty="0" smtClean="0"/>
              <a:t>Heather Zeiter</a:t>
            </a:r>
          </a:p>
          <a:p>
            <a:r>
              <a:rPr lang="en-US" dirty="0" smtClean="0"/>
              <a:t>Rachel Buie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9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 and Tissue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 smtClean="0"/>
              <a:t>DBD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Donation after brain death</a:t>
            </a:r>
          </a:p>
          <a:p>
            <a:r>
              <a:rPr lang="en-US" dirty="0" smtClean="0"/>
              <a:t>“Donors have suffered a catastrophic brain injury, and brain death criteria have been met” (Phillips 32).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4000" dirty="0" smtClean="0"/>
              <a:t>DCD</a:t>
            </a:r>
            <a:endParaRPr lang="en-US" sz="40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Donation after circulatory death</a:t>
            </a:r>
          </a:p>
          <a:p>
            <a:r>
              <a:rPr lang="en-US" dirty="0" smtClean="0"/>
              <a:t>“Donors are unlikely to progress to brain death, but have poor prognosis” (Phillips 32).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82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the Unseen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 never learned her name or anything about her. But I do know that our work was a success, because our patient gave five other people the chance she never had…the chance to live” (Cramer).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67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27" y="304800"/>
            <a:ext cx="5334000" cy="604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34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Beach, P. R., </a:t>
            </a:r>
            <a:r>
              <a:rPr lang="en-US" dirty="0" err="1"/>
              <a:t>Hallett</a:t>
            </a:r>
            <a:r>
              <a:rPr lang="en-US" dirty="0"/>
              <a:t>, A. M., &amp; </a:t>
            </a:r>
            <a:r>
              <a:rPr lang="en-US" dirty="0" err="1"/>
              <a:t>Zaruca</a:t>
            </a:r>
            <a:r>
              <a:rPr lang="en-US" dirty="0"/>
              <a:t>, K. (2011). Organ Donation After Circulatory Death: Vital Partnerships. AJN The American Journal of Nursing, 111(5), 32.Cramer, C. (1996</a:t>
            </a:r>
            <a:r>
              <a:rPr lang="en-US" dirty="0" smtClean="0"/>
              <a:t>).</a:t>
            </a:r>
          </a:p>
          <a:p>
            <a:r>
              <a:rPr lang="en-US" dirty="0"/>
              <a:t>Linde, E. B. (2009). Consider the ethical issues raised by organ donation, such as how to define death. Then examine your own opinions. Nursing2012, 39(1), 28-31. </a:t>
            </a:r>
            <a:endParaRPr lang="en-US" dirty="0" smtClean="0"/>
          </a:p>
          <a:p>
            <a:r>
              <a:rPr lang="en-US" dirty="0" smtClean="0"/>
              <a:t>Phillips</a:t>
            </a:r>
            <a:r>
              <a:rPr lang="en-US" dirty="0"/>
              <a:t>, D. M. (2013). Organ and tissue donation basics. Nursing </a:t>
            </a:r>
            <a:r>
              <a:rPr lang="en-US" dirty="0" smtClean="0"/>
              <a:t>made </a:t>
            </a:r>
            <a:r>
              <a:rPr lang="en-US" dirty="0"/>
              <a:t>Incredibly Easy, 11(1), 30-36</a:t>
            </a:r>
            <a:r>
              <a:rPr lang="en-US" dirty="0" smtClean="0"/>
              <a:t>.</a:t>
            </a:r>
          </a:p>
          <a:p>
            <a:r>
              <a:rPr lang="en-US" dirty="0"/>
              <a:t>Saving the Unseen Patient. AJN The American Journal of Nursing, 96(9), 80</a:t>
            </a:r>
            <a:r>
              <a:rPr lang="en-US" dirty="0" smtClean="0"/>
              <a:t>.</a:t>
            </a:r>
          </a:p>
          <a:p>
            <a:r>
              <a:rPr lang="en-US" dirty="0"/>
              <a:t>Vincent, A., &amp; Logan, L. (2012). Consent for organ donation. British journal of </a:t>
            </a:r>
            <a:r>
              <a:rPr lang="en-US" dirty="0" smtClean="0"/>
              <a:t>anesthesia, </a:t>
            </a:r>
            <a:r>
              <a:rPr lang="en-US" dirty="0"/>
              <a:t>108(</a:t>
            </a:r>
            <a:r>
              <a:rPr lang="en-US" dirty="0" err="1"/>
              <a:t>suppl</a:t>
            </a:r>
            <a:r>
              <a:rPr lang="en-US" dirty="0"/>
              <a:t> 1), i80-i87.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5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Brain Death</a:t>
            </a:r>
            <a:r>
              <a:rPr lang="en-US" dirty="0" smtClean="0"/>
              <a:t>: an irreversible, non-survivable brain injury, resulting in complete loss of functioning of the brain and brain stem.</a:t>
            </a:r>
          </a:p>
          <a:p>
            <a:r>
              <a:rPr lang="en-US" b="1" dirty="0" smtClean="0"/>
              <a:t>Cardiopulmonary Death</a:t>
            </a:r>
            <a:r>
              <a:rPr lang="en-US" dirty="0" smtClean="0"/>
              <a:t>: irreversible cessation of circulatory and pulmonary functions</a:t>
            </a:r>
          </a:p>
          <a:p>
            <a:r>
              <a:rPr lang="en-US" b="1" dirty="0" smtClean="0"/>
              <a:t>Imminent Death Referral</a:t>
            </a:r>
            <a:r>
              <a:rPr lang="en-US" dirty="0" smtClean="0"/>
              <a:t>: any patient with a severe acute brain injury who requires mechanical ventilation, and is in an intensive care unit, and whose clinical findings are consistent with a Glasgow Coma Scale (GCS) of 3-5, or for whom physicians are evaluation a diagnosis of brain death.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7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First Person Consent</a:t>
            </a:r>
            <a:r>
              <a:rPr lang="en-US" dirty="0" smtClean="0"/>
              <a:t>: legally binding consent for donation completed by the individual prior death and accessed through the Ohio Donor Registry</a:t>
            </a:r>
          </a:p>
          <a:p>
            <a:r>
              <a:rPr lang="en-US" b="1" dirty="0" smtClean="0"/>
              <a:t>Potential Organ Donor</a:t>
            </a:r>
            <a:r>
              <a:rPr lang="en-US" dirty="0" smtClean="0"/>
              <a:t>: Any person who has suffered a lethal, or potentially lethal, head injury or disease and is hemodynamically maintained with mechanical ventilation and is in the critical care setting.</a:t>
            </a:r>
          </a:p>
          <a:p>
            <a:r>
              <a:rPr lang="en-US" b="1" dirty="0" smtClean="0"/>
              <a:t>Potential Tissue Donor</a:t>
            </a:r>
            <a:r>
              <a:rPr lang="en-US" dirty="0" smtClean="0"/>
              <a:t>: any person who has suffered cardiopulmonary death in any unit of the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38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Organ Donation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patient has an irreversible neurological illness or injury with a hopeless prognosis requiring ventilator support.</a:t>
            </a:r>
          </a:p>
          <a:p>
            <a:r>
              <a:rPr lang="en-US" dirty="0" smtClean="0"/>
              <a:t>The patient, family, or other authorized party has chosen to discontinue life support.</a:t>
            </a:r>
          </a:p>
          <a:p>
            <a:r>
              <a:rPr lang="en-US" dirty="0" smtClean="0"/>
              <a:t>The patient is expected to expire soon after termination of life support.</a:t>
            </a:r>
          </a:p>
          <a:p>
            <a:r>
              <a:rPr lang="en-US" dirty="0" smtClean="0"/>
              <a:t>Medical suitability for donation after cardiac death will be determined by LifeBanc.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37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FRMC Policies and Procedures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Registration for Charges and </a:t>
            </a:r>
            <a:r>
              <a:rPr lang="en-US" dirty="0" smtClean="0"/>
              <a:t>Billing</a:t>
            </a:r>
          </a:p>
          <a:p>
            <a:r>
              <a:rPr lang="en-US" dirty="0" smtClean="0"/>
              <a:t>Routine Notification for Organ/Tissue Donor Identification</a:t>
            </a:r>
          </a:p>
          <a:p>
            <a:r>
              <a:rPr lang="en-US" dirty="0" smtClean="0"/>
              <a:t>Organ/Tissue Donation after Cardiac Death</a:t>
            </a:r>
          </a:p>
          <a:p>
            <a:r>
              <a:rPr lang="en-US" dirty="0" smtClean="0"/>
              <a:t>Notification of Death/Release of Body/Body Parts Documentation Guideline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90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 Donation After Circulatory Death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 2010 survey by Fugate and colleagues found great variety in hospital variability in hospital policies on DCD (organ donation after circulatory death); nearly half of hospitals that have such policies don’t define criteria for determining circulatory death” (Beach 36).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39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 Donation After Circulatory Death Con’t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OHIO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1,306 </a:t>
            </a:r>
            <a:r>
              <a:rPr lang="en-US" dirty="0" smtClean="0"/>
              <a:t>Kidney</a:t>
            </a:r>
            <a:endParaRPr lang="en-US" dirty="0"/>
          </a:p>
          <a:p>
            <a:r>
              <a:rPr lang="en-US" dirty="0" smtClean="0"/>
              <a:t>235 Liver</a:t>
            </a:r>
            <a:endParaRPr lang="en-US" dirty="0"/>
          </a:p>
          <a:p>
            <a:r>
              <a:rPr lang="en-US" dirty="0" smtClean="0"/>
              <a:t>26 Pancreas</a:t>
            </a:r>
            <a:endParaRPr lang="en-US" dirty="0"/>
          </a:p>
          <a:p>
            <a:r>
              <a:rPr lang="en-US" dirty="0" smtClean="0"/>
              <a:t>106 Heart</a:t>
            </a:r>
            <a:endParaRPr lang="en-US" dirty="0"/>
          </a:p>
          <a:p>
            <a:r>
              <a:rPr lang="en-US" dirty="0" smtClean="0"/>
              <a:t>115 Lung</a:t>
            </a:r>
            <a:endParaRPr lang="en-US" dirty="0"/>
          </a:p>
          <a:p>
            <a:r>
              <a:rPr lang="en-US" dirty="0" smtClean="0"/>
              <a:t>6 Intestine</a:t>
            </a:r>
          </a:p>
          <a:p>
            <a:r>
              <a:rPr lang="en-US" dirty="0" smtClean="0"/>
              <a:t>59 Kidney/Pancreas</a:t>
            </a:r>
          </a:p>
          <a:p>
            <a:r>
              <a:rPr lang="en-US" dirty="0"/>
              <a:t>2 </a:t>
            </a:r>
            <a:r>
              <a:rPr lang="en-US" dirty="0" smtClean="0"/>
              <a:t>Heart/Lung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UNITED STATES</a:t>
            </a:r>
            <a:endParaRPr lang="en-US" sz="36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87, 797 Kidney</a:t>
            </a:r>
          </a:p>
          <a:p>
            <a:r>
              <a:rPr lang="en-US" dirty="0" smtClean="0"/>
              <a:t>16, 101 Liver</a:t>
            </a:r>
          </a:p>
          <a:p>
            <a:r>
              <a:rPr lang="en-US" dirty="0" smtClean="0"/>
              <a:t>1, 404 Pancreas</a:t>
            </a:r>
          </a:p>
          <a:p>
            <a:r>
              <a:rPr lang="en-US" dirty="0" smtClean="0"/>
              <a:t>3, 185 Heart</a:t>
            </a:r>
          </a:p>
          <a:p>
            <a:r>
              <a:rPr lang="en-US" dirty="0" smtClean="0"/>
              <a:t>1, 795 Lung</a:t>
            </a:r>
          </a:p>
          <a:p>
            <a:r>
              <a:rPr lang="en-US" dirty="0" smtClean="0"/>
              <a:t>260 Intestine</a:t>
            </a:r>
          </a:p>
          <a:p>
            <a:r>
              <a:rPr lang="en-US" dirty="0" smtClean="0"/>
              <a:t>2, 249 Kidney/Pancreas</a:t>
            </a:r>
          </a:p>
          <a:p>
            <a:r>
              <a:rPr lang="en-US" dirty="0" smtClean="0"/>
              <a:t>69 Heart/Lung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65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Speaking Up for Organ Donors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“Whether mechanically ventilated, brain-dead body still functions as a living person-a whole, integrated organism-is a matter of ongoing mystery and debate” (Linde 28).</a:t>
            </a:r>
          </a:p>
          <a:p>
            <a:r>
              <a:rPr lang="en-US" dirty="0" smtClean="0"/>
              <a:t>The Uniform Determination of Death Act defines brain death as “irreversible cessation of all function of the brain, including the brain stem” (Linde 28).</a:t>
            </a:r>
          </a:p>
          <a:p>
            <a:r>
              <a:rPr lang="en-US" dirty="0" smtClean="0"/>
              <a:t>“Three cardinal finding in brain death are coma or unresponsiveness, absence of brainstem reflexes, and apnea” (Linde 28).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12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 for Organ Donation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“Around 50% of those who would wish to donate after death have discussed this with family member” (Vincent and Logan 81).</a:t>
            </a:r>
          </a:p>
          <a:p>
            <a:r>
              <a:rPr lang="en-US" dirty="0" smtClean="0"/>
              <a:t>Factors that influence consent for organ donation</a:t>
            </a:r>
          </a:p>
          <a:p>
            <a:pPr lvl="1"/>
            <a:r>
              <a:rPr lang="en-US" dirty="0" smtClean="0"/>
              <a:t>Time and Setting</a:t>
            </a:r>
          </a:p>
          <a:p>
            <a:pPr lvl="1"/>
            <a:r>
              <a:rPr lang="en-US" dirty="0" smtClean="0"/>
              <a:t>Emotional Support and Empathy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89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872</TotalTime>
  <Words>747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Organ Donation</vt:lpstr>
      <vt:lpstr>Definitions </vt:lpstr>
      <vt:lpstr>Definitions Con’t</vt:lpstr>
      <vt:lpstr>Criteria for Organ Donation</vt:lpstr>
      <vt:lpstr>FRMC Policies and Procedures</vt:lpstr>
      <vt:lpstr>Organ Donation After Circulatory Death</vt:lpstr>
      <vt:lpstr>Organ Donation After Circulatory Death Con’t</vt:lpstr>
      <vt:lpstr>Speaking Up for Organ Donors</vt:lpstr>
      <vt:lpstr>Consent for Organ Donation</vt:lpstr>
      <vt:lpstr>Organ and Tissue</vt:lpstr>
      <vt:lpstr>Saving the Unseen Patient</vt:lpstr>
      <vt:lpstr>PowerPoint Presentation</vt:lpstr>
      <vt:lpstr>Works Cited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 Donation</dc:title>
  <dc:creator>Rachel</dc:creator>
  <cp:lastModifiedBy>Rachel</cp:lastModifiedBy>
  <cp:revision>15</cp:revision>
  <dcterms:created xsi:type="dcterms:W3CDTF">2013-04-15T01:17:58Z</dcterms:created>
  <dcterms:modified xsi:type="dcterms:W3CDTF">2013-04-15T16:49:47Z</dcterms:modified>
</cp:coreProperties>
</file>