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C5FBE4-F52E-4B34-A402-BED74FBF43F8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40E279-D1B2-4196-B381-718CE7A4128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China’s population is 23%</a:t>
            </a:r>
            <a:r>
              <a:rPr lang="en-US" baseline="0" dirty="0" smtClean="0"/>
              <a:t> of the world’s total population.</a:t>
            </a:r>
          </a:p>
          <a:p>
            <a:r>
              <a:rPr lang="en-US" baseline="0" dirty="0" smtClean="0"/>
              <a:t>Health expenditures = 4.6% of the GDP, which is close to 5 trillion $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40E279-D1B2-4196-B381-718CE7A41289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-In 2011, more than 170</a:t>
            </a:r>
            <a:r>
              <a:rPr lang="en-US" baseline="0" dirty="0" smtClean="0"/>
              <a:t> million Chinese were still living below the poverty level of &lt;$1.25/day</a:t>
            </a:r>
          </a:p>
          <a:p>
            <a:r>
              <a:rPr lang="en-US" dirty="0" smtClean="0"/>
              <a:t>-China is a</a:t>
            </a:r>
            <a:r>
              <a:rPr lang="en-US" baseline="0" dirty="0" smtClean="0"/>
              <a:t> communist government</a:t>
            </a:r>
          </a:p>
          <a:p>
            <a:r>
              <a:rPr lang="en-US" baseline="0" dirty="0" smtClean="0"/>
              <a:t>-Religions = official atheist, Buddhist, Christian 3-4% and Muslim 1-2% of the population</a:t>
            </a:r>
          </a:p>
          <a:p>
            <a:r>
              <a:rPr lang="en-US" baseline="0" dirty="0" smtClean="0"/>
              <a:t>-China split into Providences, Autonomous regions and municipalities</a:t>
            </a:r>
          </a:p>
          <a:p>
            <a:r>
              <a:rPr lang="en-US" baseline="0" dirty="0" smtClean="0"/>
              <a:t>-3</a:t>
            </a:r>
            <a:r>
              <a:rPr lang="en-US" baseline="30000" dirty="0" smtClean="0"/>
              <a:t>rd</a:t>
            </a:r>
            <a:r>
              <a:rPr lang="en-US" baseline="0" dirty="0" smtClean="0"/>
              <a:t> largest country in the world behind Russia &amp; Canada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40E279-D1B2-4196-B381-718CE7A41289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-Chinese</a:t>
            </a:r>
            <a:r>
              <a:rPr lang="en-US" baseline="0" dirty="0" smtClean="0"/>
              <a:t> medicine developers are searching for an agent that will offer lower-cost, effective treatment of DM patients.</a:t>
            </a:r>
            <a:endParaRPr lang="en-US" dirty="0" smtClean="0"/>
          </a:p>
          <a:p>
            <a:r>
              <a:rPr lang="en-US" dirty="0" smtClean="0"/>
              <a:t>-TCM =</a:t>
            </a:r>
            <a:r>
              <a:rPr lang="en-US" baseline="0" dirty="0" smtClean="0"/>
              <a:t> traditional Chinese medicine. This type of medicine is given to help to with the symptoms &amp; clinical characteristics of DM.</a:t>
            </a:r>
          </a:p>
          <a:p>
            <a:r>
              <a:rPr lang="en-US" baseline="0" dirty="0" smtClean="0"/>
              <a:t>-acupuncture is being prescribed to eliminate the progression of diabetes’s complications &amp; help deal with any symptoms.</a:t>
            </a:r>
          </a:p>
          <a:p>
            <a:r>
              <a:rPr lang="en-US" baseline="0" dirty="0" smtClean="0"/>
              <a:t>-a lot of patients are going to different providers and receiving both Eastern &amp; Western treatments, though there have been no studies or proof to show that this way is safe and tolerable for patients</a:t>
            </a:r>
            <a:endParaRPr lang="en-US" dirty="0" smtClean="0"/>
          </a:p>
          <a:p>
            <a:r>
              <a:rPr lang="en-US" dirty="0" smtClean="0"/>
              <a:t>-The Ministry of Health Organization is piloting a program to cover certain</a:t>
            </a:r>
            <a:r>
              <a:rPr lang="en-US" baseline="0" dirty="0" smtClean="0"/>
              <a:t> chronic diseases, including those of kidney failure that can stem from dialysis treatments.</a:t>
            </a:r>
          </a:p>
          <a:p>
            <a:r>
              <a:rPr lang="en-US" dirty="0" smtClean="0"/>
              <a:t>-In</a:t>
            </a:r>
            <a:r>
              <a:rPr lang="en-US" baseline="0" dirty="0" smtClean="0"/>
              <a:t> the next 3-6 years, many new oral &amp; </a:t>
            </a:r>
            <a:r>
              <a:rPr lang="en-US" baseline="0" dirty="0" err="1" smtClean="0"/>
              <a:t>injectable</a:t>
            </a:r>
            <a:r>
              <a:rPr lang="en-US" baseline="0" dirty="0" smtClean="0"/>
              <a:t> medications are set to debut in clinical settings.</a:t>
            </a:r>
          </a:p>
          <a:p>
            <a:r>
              <a:rPr lang="en-US" baseline="0" dirty="0" smtClean="0"/>
              <a:t>-There is a very limited number of anti-diabetic medications in China; they include: </a:t>
            </a:r>
            <a:r>
              <a:rPr lang="en-US" baseline="0" dirty="0" err="1" smtClean="0"/>
              <a:t>metformin</a:t>
            </a:r>
            <a:r>
              <a:rPr lang="en-US" baseline="0" dirty="0" smtClean="0"/>
              <a:t>, insulin &amp; </a:t>
            </a:r>
            <a:r>
              <a:rPr lang="en-US" baseline="0" dirty="0" err="1" smtClean="0"/>
              <a:t>sulphonylureas</a:t>
            </a:r>
            <a:r>
              <a:rPr lang="en-US" baseline="0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40E279-D1B2-4196-B381-718CE7A41289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23DD-48C2-49DC-B460-8F8201CE108B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BE50-BD31-4AEF-99CB-B43993355C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23DD-48C2-49DC-B460-8F8201CE108B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BE50-BD31-4AEF-99CB-B43993355C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23DD-48C2-49DC-B460-8F8201CE108B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BE50-BD31-4AEF-99CB-B43993355C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23DD-48C2-49DC-B460-8F8201CE108B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BE50-BD31-4AEF-99CB-B43993355C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23DD-48C2-49DC-B460-8F8201CE108B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BE50-BD31-4AEF-99CB-B43993355C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23DD-48C2-49DC-B460-8F8201CE108B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BE50-BD31-4AEF-99CB-B43993355C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23DD-48C2-49DC-B460-8F8201CE108B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BE50-BD31-4AEF-99CB-B43993355C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23DD-48C2-49DC-B460-8F8201CE108B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EFBE50-BD31-4AEF-99CB-B43993355C0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23DD-48C2-49DC-B460-8F8201CE108B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BE50-BD31-4AEF-99CB-B43993355C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23DD-48C2-49DC-B460-8F8201CE108B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8EFBE50-BD31-4AEF-99CB-B43993355C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B3623DD-48C2-49DC-B460-8F8201CE108B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BE50-BD31-4AEF-99CB-B43993355C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B3623DD-48C2-49DC-B460-8F8201CE108B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8EFBE50-BD31-4AEF-99CB-B43993355C07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df.org/press-releases/idf-press-statement-china-study" TargetMode="External"/><Relationship Id="rId3" Type="http://schemas.openxmlformats.org/officeDocument/2006/relationships/hyperlink" Target="http://www.infoplease.com/ipa/A0107411.html?pageno=19" TargetMode="External"/><Relationship Id="rId7" Type="http://schemas.openxmlformats.org/officeDocument/2006/relationships/hyperlink" Target="http://www.reuters.com/article/2012/03/25/us-china-diabetes-idUSBRE82O04E20120325" TargetMode="External"/><Relationship Id="rId2" Type="http://schemas.openxmlformats.org/officeDocument/2006/relationships/hyperlink" Target="http://www.bloomberg.com/news/2012-11-04/china-diabetes-triples-creating-3-2-billion-drug-market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hinatoday.com/general/a.htm" TargetMode="External"/><Relationship Id="rId5" Type="http://schemas.openxmlformats.org/officeDocument/2006/relationships/hyperlink" Target="http://www.reuters.com/article/2010/03/24/us-china-diabetes-idUSTRE62N66220100324" TargetMode="External"/><Relationship Id="rId4" Type="http://schemas.openxmlformats.org/officeDocument/2006/relationships/hyperlink" Target="http://www.idf.org/china-spends-rmb-1734-billion-us25-billion-year-diabetes-treatment" TargetMode="External"/><Relationship Id="rId9" Type="http://schemas.openxmlformats.org/officeDocument/2006/relationships/hyperlink" Target="http://www.ncbi.nlm.nih.gov/pmc/articles/PMC1885117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uters.com/places/china?lc=int_mb_1001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495800"/>
            <a:ext cx="6480048" cy="1691640"/>
          </a:xfrm>
        </p:spPr>
        <p:txBody>
          <a:bodyPr/>
          <a:lstStyle/>
          <a:p>
            <a:r>
              <a:rPr lang="en-US" dirty="0" smtClean="0"/>
              <a:t>DIABETES MELLITUS </a:t>
            </a:r>
            <a:br>
              <a:rPr lang="en-US" dirty="0" smtClean="0"/>
            </a:br>
            <a:r>
              <a:rPr lang="en-US" dirty="0" smtClean="0"/>
              <a:t>IN CHINA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28600"/>
            <a:ext cx="6480048" cy="4288012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MOLLI KOCHENSPARGER &amp; BRIANNE DORITY</a:t>
            </a:r>
          </a:p>
          <a:p>
            <a:r>
              <a:rPr lang="en-US" dirty="0" smtClean="0"/>
              <a:t>NCA1 2013 </a:t>
            </a:r>
            <a:endParaRPr lang="en-US" dirty="0"/>
          </a:p>
        </p:txBody>
      </p:sp>
      <p:pic>
        <p:nvPicPr>
          <p:cNvPr id="4" name="irc_mi" descr="http://www.ukmedix.com/newsimages/obesity-china-diabetes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905000" y="838200"/>
            <a:ext cx="4495800" cy="251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Treating diabetes mellitus in china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Chinese medicine easier accessible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TCM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Ministry of Health Organization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Acupuncture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Mixing medicine therapies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New drugs for treatment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Anti-diabetic medications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irc_mi" descr="http://newsimg.bbc.co.uk/media/images/47537000/gif/_47537209_diabetes_prev_466_gr.gif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9600"/>
            <a:ext cx="8458199" cy="579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irc_mi" descr="http://www.worldchangecafe.com/wp-content/uploads/2008/02/starving_china_600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85800" y="1066800"/>
            <a:ext cx="7696200" cy="5029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467600" cy="152400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pic>
        <p:nvPicPr>
          <p:cNvPr id="4" name="irc_mi" descr="http://www.zerohedge.com/sites/default/files/images/user5/imageroot/2012/05/Diabetes%20China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81000" y="609600"/>
            <a:ext cx="8458199" cy="579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228600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pic>
        <p:nvPicPr>
          <p:cNvPr id="4" name="irc_mi" descr="http://mediligence.com/blog/wp-content/uploads/2011/01/Global-diabetes-by-region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81000" y="1066800"/>
            <a:ext cx="8229600" cy="5333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irc_mi" descr="https://encrypted-tbn2.gstatic.com/images?q=tbn:ANd9GcTogw9wu54tpznoYgWAlWcdtauYVKYmv7A2xVsxpRyASYseaOIM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28600" y="990600"/>
            <a:ext cx="8610600" cy="5486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467600" cy="5486400"/>
          </a:xfrm>
        </p:spPr>
        <p:txBody>
          <a:bodyPr>
            <a:normAutofit/>
          </a:bodyPr>
          <a:lstStyle/>
          <a:p>
            <a:endParaRPr lang="en-US" sz="1100" b="1" dirty="0" smtClean="0"/>
          </a:p>
          <a:p>
            <a:r>
              <a:rPr lang="en-US" sz="1100" dirty="0" err="1" smtClean="0"/>
              <a:t>BloomBerg</a:t>
            </a:r>
            <a:r>
              <a:rPr lang="en-US" sz="1100" dirty="0" smtClean="0"/>
              <a:t> News (2012). </a:t>
            </a:r>
            <a:r>
              <a:rPr lang="en-US" sz="1100" i="1" dirty="0" smtClean="0"/>
              <a:t>China Diabetes Triples Creating $3.2 Billion Drug Market</a:t>
            </a:r>
            <a:r>
              <a:rPr lang="en-US" sz="1100" dirty="0" smtClean="0"/>
              <a:t>. [ONLINE] Available at: </a:t>
            </a:r>
            <a:r>
              <a:rPr lang="en-US" sz="1100" dirty="0" smtClean="0">
                <a:hlinkClick r:id="rId2"/>
              </a:rPr>
              <a:t>http://www.bloomberg.com/news/2012-11-04/china-diabetes-triples-creating-3-2-billion-drug-market.html</a:t>
            </a:r>
            <a:r>
              <a:rPr lang="en-US" sz="1100" dirty="0" smtClean="0"/>
              <a:t>. [Last Accessed 01 February 2013</a:t>
            </a:r>
            <a:r>
              <a:rPr lang="en-US" sz="1100" dirty="0" smtClean="0"/>
              <a:t>].</a:t>
            </a:r>
          </a:p>
          <a:p>
            <a:pPr>
              <a:buNone/>
            </a:pPr>
            <a:endParaRPr lang="en-US" sz="1100" dirty="0" smtClean="0"/>
          </a:p>
          <a:p>
            <a:r>
              <a:rPr lang="en-US" sz="1100" dirty="0" smtClean="0"/>
              <a:t>(2005). </a:t>
            </a:r>
            <a:r>
              <a:rPr lang="en-US" sz="1100" i="1" dirty="0" smtClean="0"/>
              <a:t>China Facts and Figures. </a:t>
            </a:r>
            <a:r>
              <a:rPr lang="en-US" sz="1100" dirty="0" smtClean="0"/>
              <a:t>[ONLINE]. Available at: </a:t>
            </a:r>
            <a:r>
              <a:rPr lang="en-US" sz="1100" dirty="0" smtClean="0">
                <a:hlinkClick r:id="rId3"/>
              </a:rPr>
              <a:t>http://www.infoplease.com/ipa/A0107411.html?pageno=19</a:t>
            </a:r>
            <a:r>
              <a:rPr lang="en-US" sz="1100" dirty="0" smtClean="0"/>
              <a:t>. [Last accessed 3 February 2013</a:t>
            </a:r>
            <a:r>
              <a:rPr lang="en-US" sz="1100" dirty="0" smtClean="0"/>
              <a:t>].</a:t>
            </a:r>
          </a:p>
          <a:p>
            <a:pPr>
              <a:buNone/>
            </a:pPr>
            <a:endParaRPr lang="en-US" sz="1100" dirty="0" smtClean="0"/>
          </a:p>
          <a:p>
            <a:r>
              <a:rPr lang="en-US" sz="1100" dirty="0" smtClean="0"/>
              <a:t>(2010). </a:t>
            </a:r>
            <a:r>
              <a:rPr lang="en-US" sz="1100" i="1" dirty="0" smtClean="0"/>
              <a:t>China spends RMB 173.4 billion (US$25 billion) a year on diabetes treatment</a:t>
            </a:r>
            <a:r>
              <a:rPr lang="en-US" sz="1100" dirty="0" smtClean="0"/>
              <a:t>. [ONLINE] Available at: </a:t>
            </a:r>
            <a:r>
              <a:rPr lang="en-US" sz="1100" dirty="0" smtClean="0">
                <a:hlinkClick r:id="rId4"/>
              </a:rPr>
              <a:t>http://www.idf.org/china-spends-rmb-1734-billion-us25-billion-year-diabetes-treatment</a:t>
            </a:r>
            <a:r>
              <a:rPr lang="en-US" sz="1100" dirty="0" smtClean="0"/>
              <a:t>. Last Accessed 01 February 2013</a:t>
            </a:r>
            <a:r>
              <a:rPr lang="en-US" sz="1100" dirty="0" smtClean="0"/>
              <a:t>].</a:t>
            </a:r>
          </a:p>
          <a:p>
            <a:pPr>
              <a:buNone/>
            </a:pPr>
            <a:endParaRPr lang="en-US" sz="1100" dirty="0" smtClean="0"/>
          </a:p>
          <a:p>
            <a:r>
              <a:rPr lang="en-US" sz="1100" dirty="0" err="1" smtClean="0"/>
              <a:t>Frederik</a:t>
            </a:r>
            <a:r>
              <a:rPr lang="en-US" sz="1100" dirty="0" smtClean="0"/>
              <a:t> </a:t>
            </a:r>
            <a:r>
              <a:rPr lang="en-US" sz="1100" dirty="0" err="1" smtClean="0"/>
              <a:t>Joelving</a:t>
            </a:r>
            <a:r>
              <a:rPr lang="en-US" sz="1100" dirty="0" smtClean="0"/>
              <a:t> (2010). </a:t>
            </a:r>
            <a:r>
              <a:rPr lang="en-US" sz="1100" i="1" dirty="0" smtClean="0"/>
              <a:t>China becomes world's new diabetes capital</a:t>
            </a:r>
            <a:r>
              <a:rPr lang="en-US" sz="1100" dirty="0" smtClean="0"/>
              <a:t>. [ONLINE] Available at: </a:t>
            </a:r>
            <a:r>
              <a:rPr lang="en-US" sz="1100" dirty="0" smtClean="0">
                <a:hlinkClick r:id="rId5"/>
              </a:rPr>
              <a:t>http://www.reuters.com/article/2010/03/24/us-china-diabetes-idUSTRE62N66220100324</a:t>
            </a:r>
            <a:r>
              <a:rPr lang="en-US" sz="1100" dirty="0" smtClean="0"/>
              <a:t>. [Last Accessed 01 February 2013]. </a:t>
            </a:r>
          </a:p>
          <a:p>
            <a:endParaRPr lang="en-US" sz="1100" dirty="0" smtClean="0"/>
          </a:p>
          <a:p>
            <a:r>
              <a:rPr lang="en-US" sz="1100" dirty="0" smtClean="0"/>
              <a:t>(2013). </a:t>
            </a:r>
            <a:r>
              <a:rPr lang="en-US" sz="1100" i="1" dirty="0" smtClean="0"/>
              <a:t>General Information of the People's Republic of China (PRC</a:t>
            </a:r>
            <a:r>
              <a:rPr lang="en-US" sz="1100" i="1" dirty="0" smtClean="0"/>
              <a:t>). </a:t>
            </a:r>
            <a:r>
              <a:rPr lang="en-US" sz="1100" dirty="0" smtClean="0"/>
              <a:t>[ONLINE</a:t>
            </a:r>
            <a:r>
              <a:rPr lang="en-US" sz="1100" dirty="0" smtClean="0"/>
              <a:t>] Available at: </a:t>
            </a:r>
            <a:r>
              <a:rPr lang="en-US" sz="1100" dirty="0" smtClean="0">
                <a:hlinkClick r:id="rId6"/>
              </a:rPr>
              <a:t>http://</a:t>
            </a:r>
            <a:r>
              <a:rPr lang="en-US" sz="1100" dirty="0" smtClean="0">
                <a:hlinkClick r:id="rId6"/>
              </a:rPr>
              <a:t>www.chinatoday.com/general/a.htm</a:t>
            </a:r>
            <a:r>
              <a:rPr lang="en-US" sz="1100" dirty="0" smtClean="0"/>
              <a:t>. [Last accessed 3 February 2013].</a:t>
            </a:r>
          </a:p>
          <a:p>
            <a:pPr>
              <a:buNone/>
            </a:pPr>
            <a:endParaRPr lang="en-US" sz="1100" dirty="0" smtClean="0"/>
          </a:p>
          <a:p>
            <a:r>
              <a:rPr lang="en-US" sz="1100" dirty="0" err="1" smtClean="0"/>
              <a:t>Hornby</a:t>
            </a:r>
            <a:r>
              <a:rPr lang="en-US" sz="1100" dirty="0" smtClean="0"/>
              <a:t>, L. (2012). </a:t>
            </a:r>
            <a:r>
              <a:rPr lang="en-US" sz="1100" i="1" dirty="0" smtClean="0"/>
              <a:t>China diabetics raise stakes for healthcare </a:t>
            </a:r>
            <a:r>
              <a:rPr lang="en-US" sz="1100" i="1" dirty="0" smtClean="0"/>
              <a:t>reform. </a:t>
            </a:r>
            <a:r>
              <a:rPr lang="en-US" sz="1100" dirty="0" smtClean="0"/>
              <a:t>[ONLINE</a:t>
            </a:r>
            <a:r>
              <a:rPr lang="en-US" sz="1100" dirty="0" smtClean="0"/>
              <a:t>] Available at: </a:t>
            </a:r>
            <a:r>
              <a:rPr lang="en-US" sz="1100" dirty="0" smtClean="0">
                <a:hlinkClick r:id="rId7"/>
              </a:rPr>
              <a:t>http://</a:t>
            </a:r>
            <a:r>
              <a:rPr lang="en-US" sz="1100" dirty="0" smtClean="0">
                <a:hlinkClick r:id="rId7"/>
              </a:rPr>
              <a:t>www.reuters.com/article/2012/03/25/us-china-diabetes-idUSBRE82O04E20120325</a:t>
            </a:r>
            <a:r>
              <a:rPr lang="en-US" sz="1100" dirty="0" smtClean="0"/>
              <a:t>. [Last accessed 03 February 2013]. </a:t>
            </a:r>
          </a:p>
          <a:p>
            <a:endParaRPr lang="en-US" sz="1100" dirty="0" smtClean="0"/>
          </a:p>
          <a:p>
            <a:r>
              <a:rPr lang="en-US" sz="1100" dirty="0" smtClean="0"/>
              <a:t>(</a:t>
            </a:r>
            <a:r>
              <a:rPr lang="en-US" sz="1100" dirty="0" smtClean="0"/>
              <a:t>2010). </a:t>
            </a:r>
            <a:r>
              <a:rPr lang="en-US" sz="1100" i="1" dirty="0" smtClean="0"/>
              <a:t>New diabetes figures in China: IDF press statement</a:t>
            </a:r>
            <a:r>
              <a:rPr lang="en-US" sz="1100" dirty="0" smtClean="0"/>
              <a:t>. [ONLINE] Available at: </a:t>
            </a:r>
            <a:r>
              <a:rPr lang="en-US" sz="1100" dirty="0" smtClean="0">
                <a:hlinkClick r:id="rId8"/>
              </a:rPr>
              <a:t>http://</a:t>
            </a:r>
            <a:r>
              <a:rPr lang="en-US" sz="1100" dirty="0" smtClean="0">
                <a:hlinkClick r:id="rId8"/>
              </a:rPr>
              <a:t>www.idf.org/press-releases/idf-press-statement-china-study</a:t>
            </a:r>
            <a:r>
              <a:rPr lang="en-US" sz="1100" dirty="0" smtClean="0"/>
              <a:t>. [</a:t>
            </a:r>
            <a:r>
              <a:rPr lang="en-US" sz="1100" dirty="0" smtClean="0"/>
              <a:t>Last Accessed 01 February 2013</a:t>
            </a:r>
            <a:r>
              <a:rPr lang="en-US" sz="1100" dirty="0" smtClean="0"/>
              <a:t>].</a:t>
            </a:r>
          </a:p>
          <a:p>
            <a:endParaRPr lang="en-US" sz="1100" dirty="0" smtClean="0"/>
          </a:p>
          <a:p>
            <a:r>
              <a:rPr lang="en-US" sz="1100" dirty="0" err="1" smtClean="0"/>
              <a:t>Pharmacol</a:t>
            </a:r>
            <a:r>
              <a:rPr lang="en-US" sz="1100" dirty="0" smtClean="0"/>
              <a:t>, J., (2006). </a:t>
            </a:r>
            <a:r>
              <a:rPr lang="en-US" sz="1100" i="1" dirty="0" smtClean="0"/>
              <a:t>Type 2 diabetes in China: partnerships in education and research to evaluate new </a:t>
            </a:r>
            <a:r>
              <a:rPr lang="en-US" sz="1100" i="1" dirty="0" err="1" smtClean="0"/>
              <a:t>antidiabetic</a:t>
            </a:r>
            <a:r>
              <a:rPr lang="en-US" sz="1100" i="1" dirty="0" smtClean="0"/>
              <a:t> treatments. </a:t>
            </a:r>
            <a:r>
              <a:rPr lang="en-US" sz="1100" dirty="0" smtClean="0"/>
              <a:t>[ONLINE] Available at: </a:t>
            </a:r>
            <a:r>
              <a:rPr lang="en-US" sz="1100" dirty="0" smtClean="0">
                <a:hlinkClick r:id="rId9"/>
              </a:rPr>
              <a:t>http://www.ncbi.nlm.nih.gov/pmc/articles/PMC1885117/</a:t>
            </a:r>
            <a:r>
              <a:rPr lang="en-US" sz="1100" dirty="0" smtClean="0"/>
              <a:t>. [Last accessed 3 February 2013].</a:t>
            </a:r>
          </a:p>
          <a:p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BRIEF OVERVIEW</a:t>
            </a:r>
            <a:br>
              <a:rPr lang="en-US" dirty="0" smtClean="0"/>
            </a:br>
            <a:r>
              <a:rPr lang="en-US" dirty="0" smtClean="0"/>
              <a:t>OF CHINA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3050" y="990600"/>
            <a:ext cx="6480048" cy="2306812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1,343,239,923 total population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35.5 avg. age (34.9M/36.2F)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12.31 births/1,000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7.17 deaths/1,000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1.415 physicians/1,000 population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4.06  hospital beds/1,000 population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</a:t>
            </a:r>
            <a:r>
              <a:rPr lang="en-US" dirty="0" smtClean="0"/>
              <a:t>dult obesity prevalence 2.9%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OVERVIEW CONTINUED…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&gt;170M still &lt;$1.25/day</a:t>
            </a:r>
          </a:p>
          <a:p>
            <a:r>
              <a:rPr lang="en-US" dirty="0" smtClean="0"/>
              <a:t>Literacy rate = 92.2%</a:t>
            </a:r>
          </a:p>
          <a:p>
            <a:r>
              <a:rPr lang="en-US" dirty="0" smtClean="0"/>
              <a:t>Communist</a:t>
            </a:r>
          </a:p>
          <a:p>
            <a:r>
              <a:rPr lang="en-US" dirty="0" smtClean="0"/>
              <a:t>Capital = Beijing 14.9M</a:t>
            </a:r>
          </a:p>
          <a:p>
            <a:r>
              <a:rPr lang="en-US" dirty="0" smtClean="0"/>
              <a:t>Various religions</a:t>
            </a:r>
          </a:p>
          <a:p>
            <a:r>
              <a:rPr lang="en-US" dirty="0" smtClean="0"/>
              <a:t>Mountainous land</a:t>
            </a:r>
          </a:p>
          <a:p>
            <a:r>
              <a:rPr lang="en-US" dirty="0" smtClean="0"/>
              <a:t>Country split </a:t>
            </a:r>
            <a:endParaRPr lang="en-US" dirty="0" smtClean="0"/>
          </a:p>
          <a:p>
            <a:r>
              <a:rPr lang="en-US" dirty="0" smtClean="0"/>
              <a:t>3 largest country in world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NUMBER OF PEOPLE IMPACTED YEARLY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3050" y="762000"/>
            <a:ext cx="6480048" cy="2535412"/>
          </a:xfrm>
        </p:spPr>
        <p:txBody>
          <a:bodyPr>
            <a:normAutofit fontScale="55000" lnSpcReduction="20000"/>
          </a:bodyPr>
          <a:lstStyle/>
          <a:p>
            <a:pPr lvl="1" algn="r">
              <a:buFont typeface="Arial" pitchFamily="34" charset="0"/>
              <a:buChar char="•"/>
            </a:pPr>
            <a:r>
              <a:rPr lang="en-US" sz="2800" dirty="0" smtClean="0"/>
              <a:t>China has become the world’s capital of diabetes </a:t>
            </a:r>
          </a:p>
          <a:p>
            <a:pPr lvl="1" algn="r">
              <a:buFont typeface="Arial" pitchFamily="34" charset="0"/>
              <a:buChar char="•"/>
            </a:pPr>
            <a:r>
              <a:rPr lang="en-US" sz="2800" dirty="0" smtClean="0"/>
              <a:t>An estimated 92 million Chinese adults ages 20 and older have diabetes</a:t>
            </a:r>
          </a:p>
          <a:p>
            <a:pPr lvl="1" algn="r">
              <a:buFont typeface="Arial" pitchFamily="34" charset="0"/>
              <a:buChar char="•"/>
            </a:pPr>
            <a:r>
              <a:rPr lang="en-US" sz="2800" dirty="0" smtClean="0"/>
              <a:t> “For every person in the world with HIV there are three people in China with diabetes," </a:t>
            </a:r>
          </a:p>
          <a:p>
            <a:pPr lvl="1" algn="r"/>
            <a:r>
              <a:rPr lang="en-US" sz="2800" dirty="0" smtClean="0"/>
              <a:t>60 percent of those cases are still undiagnosed, the researchers found</a:t>
            </a:r>
          </a:p>
          <a:p>
            <a:pPr lvl="1" algn="r">
              <a:buFont typeface="Arial" pitchFamily="34" charset="0"/>
              <a:buChar char="•"/>
            </a:pPr>
            <a:r>
              <a:rPr lang="en-US" sz="2800" dirty="0" smtClean="0"/>
              <a:t> Plus, over 148 million adults were estimated to have pre-diabetes</a:t>
            </a:r>
          </a:p>
          <a:p>
            <a:pPr lvl="1" algn="r">
              <a:buFont typeface="Arial" pitchFamily="34" charset="0"/>
              <a:buChar char="•"/>
            </a:pPr>
            <a:r>
              <a:rPr lang="en-US" sz="2800" dirty="0" smtClean="0"/>
              <a:t>In China, 60.7% are undiagnosed, and this is likely to result from the combination of poor public awareness and limited opportunities for diagnosis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Number of people </a:t>
            </a:r>
            <a:br>
              <a:rPr lang="en-US" dirty="0" smtClean="0"/>
            </a:br>
            <a:r>
              <a:rPr lang="en-US" dirty="0" smtClean="0"/>
              <a:t>living with diabetes mellitus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3050" y="1143000"/>
            <a:ext cx="6480048" cy="2154412"/>
          </a:xfrm>
        </p:spPr>
        <p:txBody>
          <a:bodyPr>
            <a:normAutofit fontScale="70000" lnSpcReduction="20000"/>
          </a:bodyPr>
          <a:lstStyle/>
          <a:p>
            <a:pPr lvl="1" algn="r">
              <a:buFont typeface="Arial" pitchFamily="34" charset="0"/>
              <a:buChar char="•"/>
            </a:pPr>
            <a:r>
              <a:rPr lang="en-US" sz="2800" dirty="0" smtClean="0"/>
              <a:t>more than 92 million adults in </a:t>
            </a:r>
            <a:r>
              <a:rPr lang="en-US" sz="2800" u="sng" dirty="0" smtClean="0">
                <a:hlinkClick r:id="rId2"/>
              </a:rPr>
              <a:t>China</a:t>
            </a:r>
            <a:r>
              <a:rPr lang="en-US" sz="2800" dirty="0" smtClean="0"/>
              <a:t> have diabetes, </a:t>
            </a:r>
          </a:p>
          <a:p>
            <a:pPr lvl="1" algn="r"/>
            <a:r>
              <a:rPr lang="en-US" sz="2800" dirty="0" smtClean="0"/>
              <a:t> nearly 150 million more are well on their way to developing it.</a:t>
            </a:r>
          </a:p>
          <a:p>
            <a:pPr lvl="1" algn="r">
              <a:buFont typeface="Arial" pitchFamily="34" charset="0"/>
              <a:buChar char="•"/>
            </a:pPr>
            <a:r>
              <a:rPr lang="en-US" sz="2800" dirty="0" smtClean="0"/>
              <a:t>An estimated 23.46 million people currently have diabetes</a:t>
            </a:r>
            <a:endParaRPr lang="en-US" sz="2400" dirty="0" smtClean="0"/>
          </a:p>
          <a:p>
            <a:pPr lvl="1" algn="r">
              <a:buFont typeface="Arial" pitchFamily="34" charset="0"/>
              <a:buChar char="•"/>
            </a:pPr>
            <a:r>
              <a:rPr lang="en-US" sz="2800" dirty="0" smtClean="0"/>
              <a:t> That number is predicted to increase to 42.30 million by 2030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064" y="3581400"/>
            <a:ext cx="6124136" cy="2057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ANNUAL COST OF </a:t>
            </a:r>
            <a:br>
              <a:rPr lang="en-US" dirty="0" smtClean="0"/>
            </a:br>
            <a:r>
              <a:rPr lang="en-US" dirty="0" smtClean="0"/>
              <a:t>DIABETES MELLITUS </a:t>
            </a:r>
            <a:br>
              <a:rPr lang="en-US" dirty="0" smtClean="0"/>
            </a:br>
            <a:r>
              <a:rPr lang="en-US" dirty="0" smtClean="0"/>
              <a:t>IN CHINA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3050" y="838200"/>
            <a:ext cx="6480048" cy="2459212"/>
          </a:xfrm>
        </p:spPr>
        <p:txBody>
          <a:bodyPr>
            <a:normAutofit fontScale="70000" lnSpcReduction="20000"/>
          </a:bodyPr>
          <a:lstStyle/>
          <a:p>
            <a:pPr lvl="1" algn="r">
              <a:buFont typeface="Arial" pitchFamily="34" charset="0"/>
              <a:buChar char="•"/>
            </a:pPr>
            <a:r>
              <a:rPr lang="en-US" sz="2800" dirty="0" smtClean="0"/>
              <a:t>An average of $194 a year is spent treating each diabetes patient in China, versus more than $5,000 in developed countries such as the U.S.</a:t>
            </a:r>
          </a:p>
          <a:p>
            <a:pPr lvl="1" algn="r">
              <a:buFont typeface="Arial" pitchFamily="34" charset="0"/>
              <a:buChar char="•"/>
            </a:pPr>
            <a:r>
              <a:rPr lang="en-US" sz="2800" dirty="0" smtClean="0"/>
              <a:t> Even as China’s health spending is forecast to almost triple to $1 trillion over the next eight years.</a:t>
            </a:r>
          </a:p>
          <a:p>
            <a:pPr lvl="1" algn="r">
              <a:buFont typeface="Arial" pitchFamily="34" charset="0"/>
              <a:buChar char="•"/>
            </a:pPr>
            <a:r>
              <a:rPr lang="en-US" sz="2800" dirty="0" smtClean="0"/>
              <a:t>China’s diabetes drugs market will expand 20 percent annually to reach 20 billion </a:t>
            </a:r>
            <a:r>
              <a:rPr lang="en-US" sz="2800" dirty="0" smtClean="0"/>
              <a:t>Yuan</a:t>
            </a:r>
          </a:p>
          <a:p>
            <a:pPr lvl="1" algn="r"/>
            <a:r>
              <a:rPr lang="en-US" sz="2800" dirty="0" smtClean="0"/>
              <a:t> </a:t>
            </a:r>
            <a:r>
              <a:rPr lang="en-US" sz="2800" dirty="0" smtClean="0"/>
              <a:t>($3.2 billion) by 2016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ANNUAL COST CONTINUED…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1">
              <a:buNone/>
            </a:pPr>
            <a:endParaRPr lang="en-US" sz="3200" dirty="0" smtClean="0"/>
          </a:p>
          <a:p>
            <a:pPr lvl="1"/>
            <a:r>
              <a:rPr lang="en-US" sz="2800" dirty="0" smtClean="0"/>
              <a:t>For </a:t>
            </a:r>
            <a:r>
              <a:rPr lang="en-US" sz="2800" dirty="0" smtClean="0"/>
              <a:t>the international </a:t>
            </a:r>
            <a:r>
              <a:rPr lang="en-US" sz="2800" dirty="0" smtClean="0"/>
              <a:t>drug makers for </a:t>
            </a:r>
            <a:r>
              <a:rPr lang="en-US" sz="2800" dirty="0" smtClean="0"/>
              <a:t>the international </a:t>
            </a:r>
            <a:r>
              <a:rPr lang="en-US" sz="2800" dirty="0" smtClean="0"/>
              <a:t>drug makers</a:t>
            </a:r>
            <a:r>
              <a:rPr lang="en-US" sz="2800" dirty="0" smtClean="0"/>
              <a:t>, diabetes offers riches, with global sales of diabetes medicines expected to reach $48-$53 billion by 2016, up from $39.2 billion in 2011, according to research firm IMS Health. </a:t>
            </a:r>
            <a:r>
              <a:rPr lang="en-US" sz="2800" dirty="0" err="1" smtClean="0"/>
              <a:t>rs</a:t>
            </a:r>
            <a:r>
              <a:rPr lang="en-US" sz="2800" dirty="0" smtClean="0"/>
              <a:t>, diabetes offers riches, with global sales of diabetes medicines expected to reach $48-$53 billion by 2016, up from $39.2 billion in 2011, according to research firm IMS Health.</a:t>
            </a:r>
          </a:p>
          <a:p>
            <a:pPr lvl="1"/>
            <a:r>
              <a:rPr lang="en-US" sz="2800" dirty="0" smtClean="0"/>
              <a:t>CDS and IDF estimate that 13% of total medical expenditures in China are directly caused by diabetes: RMB 173.4 billion or US$25 billion. People with diabetes in China report 3 to 4 times more in-patient care, out-patient visits, and emergency room visits than people without diabetes of the same age and sex</a:t>
            </a:r>
          </a:p>
          <a:p>
            <a:pPr lvl="1"/>
            <a:r>
              <a:rPr lang="en-US" sz="2800" dirty="0" smtClean="0"/>
              <a:t>According to IDF estimates, the latest prevalence figures emerging from China will mean healthcare expenditure on diabetes in the country this year will increase by at least US$1.9 billion, reaching a total of US$ 6.9 billion.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Preventing diabetes</a:t>
            </a:r>
            <a:br>
              <a:rPr lang="en-US" dirty="0" smtClean="0"/>
            </a:br>
            <a:r>
              <a:rPr lang="en-US" dirty="0" smtClean="0"/>
              <a:t>mellitus in china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3050" y="1295400"/>
            <a:ext cx="6480048" cy="2002012"/>
          </a:xfrm>
        </p:spPr>
        <p:txBody>
          <a:bodyPr>
            <a:normAutofit fontScale="77500" lnSpcReduction="20000"/>
          </a:bodyPr>
          <a:lstStyle/>
          <a:p>
            <a:pPr lvl="1">
              <a:buFont typeface="Arial" pitchFamily="34" charset="0"/>
              <a:buChar char="•"/>
            </a:pPr>
            <a:r>
              <a:rPr lang="en-US" sz="2800" dirty="0" smtClean="0"/>
              <a:t>intensive blood glucose and blood pressure control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800" dirty="0" smtClean="0"/>
              <a:t> use of lipid-lowering agents, screening for and treating diabetic retinopathy, active care of feet</a:t>
            </a:r>
            <a:endParaRPr lang="en-US" sz="2400" dirty="0" smtClean="0"/>
          </a:p>
          <a:p>
            <a:pPr lvl="1"/>
            <a:r>
              <a:rPr lang="en-US" sz="2800" dirty="0" smtClean="0"/>
              <a:t> are known to be cost-effective, and many of these interventions also are cost-saving, 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PREVENTING DM CONTINUED…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/>
            <a:r>
              <a:rPr lang="en-US" sz="2800" dirty="0" smtClean="0"/>
              <a:t>IDF’s member association in China, the Chinese Diabetes Society, is working with Chinese health officials to promote education and self-management of the condition, which is vital in dealing with diabetes.</a:t>
            </a:r>
          </a:p>
          <a:p>
            <a:pPr lvl="1"/>
            <a:r>
              <a:rPr lang="en-US" sz="2800" dirty="0" smtClean="0"/>
              <a:t>a three-year project to train 100,000 community-level doctors across China in diabetes prevention and treatment was launched. The project also features a web-based learning platform expected to deliver diabetes training to over 400,000 subscribers every year. Another project provided training in glucose management for 1,000 community-based healthcare providers.</a:t>
            </a:r>
          </a:p>
          <a:p>
            <a:pPr lvl="1"/>
            <a:r>
              <a:rPr lang="en-US" sz="2800" dirty="0" smtClean="0"/>
              <a:t>intensive lifestyle interventions involving a combination of diet and physical activity can delay or prevent diabetes among persons at high risk.</a:t>
            </a: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74</TotalTime>
  <Words>1167</Words>
  <Application>Microsoft Office PowerPoint</Application>
  <PresentationFormat>On-screen Show (4:3)</PresentationFormat>
  <Paragraphs>94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Technic</vt:lpstr>
      <vt:lpstr>DIABETES MELLITUS  IN CHINA</vt:lpstr>
      <vt:lpstr>A BRIEF OVERVIEW OF CHINA</vt:lpstr>
      <vt:lpstr>OVERVIEW CONTINUED…</vt:lpstr>
      <vt:lpstr>NUMBER OF PEOPLE IMPACTED YEARLY</vt:lpstr>
      <vt:lpstr>Number of people  living with diabetes mellitus</vt:lpstr>
      <vt:lpstr>ANNUAL COST OF  DIABETES MELLITUS  IN CHINA</vt:lpstr>
      <vt:lpstr>ANNUAL COST CONTINUED…</vt:lpstr>
      <vt:lpstr>Preventing diabetes mellitus in china</vt:lpstr>
      <vt:lpstr>PREVENTING DM CONTINUED…</vt:lpstr>
      <vt:lpstr>Treating diabetes mellitus in china</vt:lpstr>
      <vt:lpstr>Slide 11</vt:lpstr>
      <vt:lpstr>Slide 12</vt:lpstr>
      <vt:lpstr>Slide 13</vt:lpstr>
      <vt:lpstr>Slide 14</vt:lpstr>
      <vt:lpstr>Slide 15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DIABETES MELLITUS  IN CHINA</dc:title>
  <dc:creator>Brianne</dc:creator>
  <cp:lastModifiedBy>Brianne</cp:lastModifiedBy>
  <cp:revision>60</cp:revision>
  <dcterms:created xsi:type="dcterms:W3CDTF">2013-02-05T02:24:09Z</dcterms:created>
  <dcterms:modified xsi:type="dcterms:W3CDTF">2013-02-05T03:38:34Z</dcterms:modified>
</cp:coreProperties>
</file>