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61" r:id="rId3"/>
    <p:sldId id="257" r:id="rId4"/>
    <p:sldId id="258" r:id="rId5"/>
    <p:sldId id="259" r:id="rId6"/>
    <p:sldId id="260"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338" autoAdjust="0"/>
    <p:restoredTop sz="94660"/>
  </p:normalViewPr>
  <p:slideViewPr>
    <p:cSldViewPr>
      <p:cViewPr varScale="1">
        <p:scale>
          <a:sx n="69" d="100"/>
          <a:sy n="69" d="100"/>
        </p:scale>
        <p:origin x="-146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1C19A0-AB72-49B5-89B1-EA6D1BF3A4C6}" type="datetimeFigureOut">
              <a:rPr lang="en-US" smtClean="0"/>
              <a:t>11/19/2012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A4DA2BC-5C4D-42AF-9E7C-155AACC256EE}" type="slidenum">
              <a:rPr lang="en-US" smtClean="0"/>
              <a:t>‹#›</a:t>
            </a:fld>
            <a:endParaRPr lang="en-US"/>
          </a:p>
        </p:txBody>
      </p:sp>
    </p:spTree>
    <p:extLst>
      <p:ext uri="{BB962C8B-B14F-4D97-AF65-F5344CB8AC3E}">
        <p14:creationId xmlns:p14="http://schemas.microsoft.com/office/powerpoint/2010/main" val="31001466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4DA2BC-5C4D-42AF-9E7C-155AACC256EE}" type="slidenum">
              <a:rPr lang="en-US" smtClean="0"/>
              <a:t>2</a:t>
            </a:fld>
            <a:endParaRPr lang="en-US"/>
          </a:p>
        </p:txBody>
      </p:sp>
    </p:spTree>
    <p:extLst>
      <p:ext uri="{BB962C8B-B14F-4D97-AF65-F5344CB8AC3E}">
        <p14:creationId xmlns:p14="http://schemas.microsoft.com/office/powerpoint/2010/main" val="34944578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9541148C-A955-45D1-A852-ABF60286B989}" type="datetimeFigureOut">
              <a:rPr lang="en-US" smtClean="0"/>
              <a:t>11/19/2012</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88BC588E-02A7-478C-9EAD-77940888BE99}" type="slidenum">
              <a:rPr lang="en-US" smtClean="0"/>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541148C-A955-45D1-A852-ABF60286B989}" type="datetimeFigureOut">
              <a:rPr lang="en-US" smtClean="0"/>
              <a:t>11/19/2012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BC588E-02A7-478C-9EAD-77940888BE9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541148C-A955-45D1-A852-ABF60286B989}" type="datetimeFigureOut">
              <a:rPr lang="en-US" smtClean="0"/>
              <a:t>11/19/2012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BC588E-02A7-478C-9EAD-77940888BE99}" type="slidenum">
              <a:rPr lang="en-US" smtClean="0"/>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9541148C-A955-45D1-A852-ABF60286B989}" type="datetimeFigureOut">
              <a:rPr lang="en-US" smtClean="0"/>
              <a:t>11/19/2012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BC588E-02A7-478C-9EAD-77940888BE99}" type="slidenum">
              <a:rPr lang="en-US" smtClean="0"/>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9541148C-A955-45D1-A852-ABF60286B989}" type="datetimeFigureOut">
              <a:rPr lang="en-US" smtClean="0"/>
              <a:t>11/19/2012</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88BC588E-02A7-478C-9EAD-77940888BE99}" type="slidenum">
              <a:rPr lang="en-US" smtClean="0"/>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541148C-A955-45D1-A852-ABF60286B989}" type="datetimeFigureOut">
              <a:rPr lang="en-US" smtClean="0"/>
              <a:t>11/19/2012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BC588E-02A7-478C-9EAD-77940888BE99}" type="slidenum">
              <a:rPr lang="en-US" smtClean="0"/>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9541148C-A955-45D1-A852-ABF60286B989}" type="datetimeFigureOut">
              <a:rPr lang="en-US" smtClean="0"/>
              <a:t>11/19/2012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BC588E-02A7-478C-9EAD-77940888BE99}" type="slidenum">
              <a:rPr lang="en-US" smtClean="0"/>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541148C-A955-45D1-A852-ABF60286B989}" type="datetimeFigureOut">
              <a:rPr lang="en-US" smtClean="0"/>
              <a:t>11/19/2012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BC588E-02A7-478C-9EAD-77940888BE99}" type="slidenum">
              <a:rPr lang="en-US" smtClean="0"/>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41148C-A955-45D1-A852-ABF60286B989}" type="datetimeFigureOut">
              <a:rPr lang="en-US" smtClean="0"/>
              <a:t>11/19/2012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BC588E-02A7-478C-9EAD-77940888BE99}" type="slidenum">
              <a:rPr lang="en-US" smtClean="0"/>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541148C-A955-45D1-A852-ABF60286B989}" type="datetimeFigureOut">
              <a:rPr lang="en-US" smtClean="0"/>
              <a:t>11/19/2012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BC588E-02A7-478C-9EAD-77940888BE99}"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541148C-A955-45D1-A852-ABF60286B989}" type="datetimeFigureOut">
              <a:rPr lang="en-US" smtClean="0"/>
              <a:t>11/19/2012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BC588E-02A7-478C-9EAD-77940888BE99}"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9541148C-A955-45D1-A852-ABF60286B989}" type="datetimeFigureOut">
              <a:rPr lang="en-US" smtClean="0"/>
              <a:t>11/19/2012</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88BC588E-02A7-478C-9EAD-77940888BE99}" type="slidenum">
              <a:rPr lang="en-US" smtClean="0"/>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4400" dirty="0" smtClean="0"/>
              <a:t>Childbirth Education: </a:t>
            </a:r>
            <a:r>
              <a:rPr lang="en-US" dirty="0" smtClean="0"/>
              <a:t/>
            </a:r>
            <a:br>
              <a:rPr lang="en-US" dirty="0" smtClean="0"/>
            </a:br>
            <a:r>
              <a:rPr lang="en-US" dirty="0" smtClean="0"/>
              <a:t>Induction of Labor</a:t>
            </a:r>
            <a:endParaRPr lang="en-US" dirty="0"/>
          </a:p>
        </p:txBody>
      </p:sp>
      <p:sp>
        <p:nvSpPr>
          <p:cNvPr id="3" name="Subtitle 2"/>
          <p:cNvSpPr>
            <a:spLocks noGrp="1"/>
          </p:cNvSpPr>
          <p:nvPr>
            <p:ph type="subTitle" idx="1"/>
          </p:nvPr>
        </p:nvSpPr>
        <p:spPr/>
        <p:txBody>
          <a:bodyPr>
            <a:normAutofit/>
          </a:bodyPr>
          <a:lstStyle/>
          <a:p>
            <a:r>
              <a:rPr lang="en-US" dirty="0" smtClean="0"/>
              <a:t>Presented by: J. Baker, R. Buie, and T</a:t>
            </a:r>
            <a:r>
              <a:rPr lang="en-US" dirty="0"/>
              <a:t>. </a:t>
            </a:r>
            <a:r>
              <a:rPr lang="en-US" dirty="0" smtClean="0"/>
              <a:t>Manuguerra</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76432"/>
            <a:ext cx="2226613" cy="33472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24200" y="554978"/>
            <a:ext cx="3048000" cy="2360811"/>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77000" y="52288"/>
            <a:ext cx="2098964" cy="3414827"/>
          </a:xfrm>
          <a:prstGeom prst="rect">
            <a:avLst/>
          </a:prstGeom>
        </p:spPr>
      </p:pic>
    </p:spTree>
    <p:extLst>
      <p:ext uri="{BB962C8B-B14F-4D97-AF65-F5344CB8AC3E}">
        <p14:creationId xmlns:p14="http://schemas.microsoft.com/office/powerpoint/2010/main" val="2688727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Stripping the Membranes</a:t>
            </a:r>
            <a:endParaRPr lang="en-US" dirty="0"/>
          </a:p>
        </p:txBody>
      </p:sp>
      <p:sp>
        <p:nvSpPr>
          <p:cNvPr id="3" name="Content Placeholder 2"/>
          <p:cNvSpPr>
            <a:spLocks noGrp="1"/>
          </p:cNvSpPr>
          <p:nvPr>
            <p:ph sz="quarter" idx="1"/>
          </p:nvPr>
        </p:nvSpPr>
        <p:spPr/>
        <p:txBody>
          <a:bodyPr>
            <a:normAutofit/>
          </a:bodyPr>
          <a:lstStyle/>
          <a:p>
            <a:r>
              <a:rPr lang="en-US" sz="2000" dirty="0"/>
              <a:t>Stripping the membranes causes your body to release prostaglandins. These hormones ripen the cervix and may cause contractions. </a:t>
            </a:r>
            <a:endParaRPr lang="en-US" sz="2000" dirty="0" smtClean="0"/>
          </a:p>
          <a:p>
            <a:r>
              <a:rPr lang="en-US" sz="2000" dirty="0" smtClean="0"/>
              <a:t>During </a:t>
            </a:r>
            <a:r>
              <a:rPr lang="en-US" sz="2000" dirty="0"/>
              <a:t>an office vaginal exam or in the hospital, the physician inserts a finger between the bag of waters and the cervix to free the membranes from the lower part of the uterus and allow the bag of waters to slip down into the cervix to further dilate it. </a:t>
            </a:r>
            <a:endParaRPr lang="en-US" sz="2000" dirty="0" smtClean="0"/>
          </a:p>
          <a:p>
            <a:r>
              <a:rPr lang="en-US" sz="2000" dirty="0" smtClean="0"/>
              <a:t>As </a:t>
            </a:r>
            <a:r>
              <a:rPr lang="en-US" sz="2000" dirty="0"/>
              <a:t>the bag of waters is not ruptured, there is no threat of infection. The woman may feel some intense cramping and have some spotting when this is done.</a:t>
            </a:r>
          </a:p>
        </p:txBody>
      </p:sp>
    </p:spTree>
    <p:extLst>
      <p:ext uri="{BB962C8B-B14F-4D97-AF65-F5344CB8AC3E}">
        <p14:creationId xmlns:p14="http://schemas.microsoft.com/office/powerpoint/2010/main" val="470386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Amniotomy</a:t>
            </a:r>
            <a:endParaRPr lang="en-US" dirty="0"/>
          </a:p>
        </p:txBody>
      </p:sp>
      <p:sp>
        <p:nvSpPr>
          <p:cNvPr id="3" name="Content Placeholder 2"/>
          <p:cNvSpPr>
            <a:spLocks noGrp="1"/>
          </p:cNvSpPr>
          <p:nvPr>
            <p:ph sz="quarter" idx="1"/>
          </p:nvPr>
        </p:nvSpPr>
        <p:spPr/>
        <p:txBody>
          <a:bodyPr>
            <a:normAutofit/>
          </a:bodyPr>
          <a:lstStyle/>
          <a:p>
            <a:r>
              <a:rPr lang="en-US" sz="2000" dirty="0"/>
              <a:t>An amniotomy or artificial rupture of membranes is usually performed to help induce or augment labor. </a:t>
            </a:r>
            <a:endParaRPr lang="en-US" sz="2000" dirty="0" smtClean="0"/>
          </a:p>
          <a:p>
            <a:r>
              <a:rPr lang="en-US" sz="2000" dirty="0" smtClean="0"/>
              <a:t>An </a:t>
            </a:r>
            <a:r>
              <a:rPr lang="en-US" sz="2000" dirty="0"/>
              <a:t>amniohook is inserted through the cervix and snags the bag of waters causing them to rupture. There may be a gush or a small trickle of fluid. </a:t>
            </a:r>
            <a:endParaRPr lang="en-US" sz="2000" dirty="0" smtClean="0"/>
          </a:p>
          <a:p>
            <a:r>
              <a:rPr lang="en-US" sz="2000" dirty="0" smtClean="0"/>
              <a:t>Once </a:t>
            </a:r>
            <a:r>
              <a:rPr lang="en-US" sz="2000" dirty="0"/>
              <a:t>the membranes have been ruptured, the baby’s head can come down onto the cervix to further dilate it. </a:t>
            </a:r>
            <a:r>
              <a:rPr lang="en-US" sz="2000" dirty="0" smtClean="0"/>
              <a:t>She </a:t>
            </a:r>
            <a:r>
              <a:rPr lang="en-US" sz="2000" dirty="0"/>
              <a:t>may feel that her contractions are stronger after this procedure. </a:t>
            </a:r>
            <a:endParaRPr lang="en-US" sz="2000" dirty="0" smtClean="0"/>
          </a:p>
          <a:p>
            <a:r>
              <a:rPr lang="en-US" sz="2000" dirty="0" smtClean="0"/>
              <a:t>Most </a:t>
            </a:r>
            <a:r>
              <a:rPr lang="en-US" sz="2000" dirty="0"/>
              <a:t>women go into labor within hours of their water breaking. </a:t>
            </a:r>
            <a:r>
              <a:rPr lang="en-US" sz="2000" dirty="0" smtClean="0"/>
              <a:t>Another </a:t>
            </a:r>
            <a:r>
              <a:rPr lang="en-US" sz="2000" dirty="0"/>
              <a:t>method of labor induction may be added if labor activity is slow or does not occur</a:t>
            </a:r>
            <a:r>
              <a:rPr lang="en-US" sz="2000" dirty="0" smtClean="0"/>
              <a:t>. </a:t>
            </a:r>
            <a:endParaRPr lang="en-US" dirty="0"/>
          </a:p>
        </p:txBody>
      </p:sp>
    </p:spTree>
    <p:extLst>
      <p:ext uri="{BB962C8B-B14F-4D97-AF65-F5344CB8AC3E}">
        <p14:creationId xmlns:p14="http://schemas.microsoft.com/office/powerpoint/2010/main" val="3127516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Prostaglandin Agents</a:t>
            </a:r>
            <a:endParaRPr lang="en-US" dirty="0"/>
          </a:p>
        </p:txBody>
      </p:sp>
      <p:sp>
        <p:nvSpPr>
          <p:cNvPr id="3" name="Content Placeholder 2"/>
          <p:cNvSpPr>
            <a:spLocks noGrp="1"/>
          </p:cNvSpPr>
          <p:nvPr>
            <p:ph sz="quarter" idx="1"/>
          </p:nvPr>
        </p:nvSpPr>
        <p:spPr/>
        <p:txBody>
          <a:bodyPr>
            <a:normAutofit/>
          </a:bodyPr>
          <a:lstStyle/>
          <a:p>
            <a:r>
              <a:rPr lang="en-US" sz="2000" dirty="0"/>
              <a:t>Prostaglandin agents are a type of medicine that can be used to induce labor. </a:t>
            </a:r>
            <a:endParaRPr lang="en-US" sz="2000" dirty="0" smtClean="0"/>
          </a:p>
          <a:p>
            <a:r>
              <a:rPr lang="en-US" sz="2000" dirty="0" smtClean="0"/>
              <a:t>They </a:t>
            </a:r>
            <a:r>
              <a:rPr lang="en-US" sz="2000" dirty="0"/>
              <a:t>are a synthetic form of prostaglandin that is similar to the chemical produced naturally by the body. </a:t>
            </a:r>
            <a:endParaRPr lang="en-US" sz="2000" dirty="0" smtClean="0"/>
          </a:p>
          <a:p>
            <a:r>
              <a:rPr lang="en-US" sz="2000" dirty="0" smtClean="0"/>
              <a:t>It </a:t>
            </a:r>
            <a:r>
              <a:rPr lang="en-US" sz="2000" dirty="0"/>
              <a:t>can be given by inserting it into the vagina or it can be taken by mouth. </a:t>
            </a:r>
            <a:endParaRPr lang="en-US" sz="2000" dirty="0" smtClean="0"/>
          </a:p>
          <a:p>
            <a:r>
              <a:rPr lang="en-US" sz="2000" dirty="0" smtClean="0"/>
              <a:t>Sometimes </a:t>
            </a:r>
            <a:r>
              <a:rPr lang="en-US" sz="2000" dirty="0"/>
              <a:t>if the uterus does not begin to contract, a second dose may be needed. The commonly used medication at FRMC is Cytotec, inserted in the vagina.</a:t>
            </a:r>
          </a:p>
        </p:txBody>
      </p:sp>
    </p:spTree>
    <p:extLst>
      <p:ext uri="{BB962C8B-B14F-4D97-AF65-F5344CB8AC3E}">
        <p14:creationId xmlns:p14="http://schemas.microsoft.com/office/powerpoint/2010/main" val="12025710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Pitocin</a:t>
            </a:r>
            <a:endParaRPr lang="en-US" dirty="0"/>
          </a:p>
        </p:txBody>
      </p:sp>
      <p:sp>
        <p:nvSpPr>
          <p:cNvPr id="3" name="Content Placeholder 2"/>
          <p:cNvSpPr>
            <a:spLocks noGrp="1"/>
          </p:cNvSpPr>
          <p:nvPr>
            <p:ph sz="quarter" idx="1"/>
          </p:nvPr>
        </p:nvSpPr>
        <p:spPr/>
        <p:txBody>
          <a:bodyPr>
            <a:normAutofit/>
          </a:bodyPr>
          <a:lstStyle/>
          <a:p>
            <a:r>
              <a:rPr lang="en-US" sz="2000" dirty="0"/>
              <a:t>Pitocin is a drug that is a man made form of Oxytocin, a naturally occurring hormone in our </a:t>
            </a:r>
            <a:r>
              <a:rPr lang="en-US" sz="2000" dirty="0" smtClean="0"/>
              <a:t>body. It </a:t>
            </a:r>
            <a:r>
              <a:rPr lang="en-US" sz="2000" dirty="0"/>
              <a:t>can be used to induce labor or to augment labor that is too weak to maintain adequate progress of labor. </a:t>
            </a:r>
            <a:endParaRPr lang="en-US" sz="2000" dirty="0" smtClean="0"/>
          </a:p>
          <a:p>
            <a:r>
              <a:rPr lang="en-US" sz="2000" dirty="0" smtClean="0"/>
              <a:t>It </a:t>
            </a:r>
            <a:r>
              <a:rPr lang="en-US" sz="2000" dirty="0"/>
              <a:t>is a drug that is given through the I.V. tubing. The mother remains in bed and on fetal monitoring while Pitocin is administered. Because it is given via the I.V., it can be given slowly over several hours. </a:t>
            </a:r>
            <a:endParaRPr lang="en-US" sz="2000" dirty="0" smtClean="0"/>
          </a:p>
          <a:p>
            <a:r>
              <a:rPr lang="en-US" sz="2000" dirty="0" smtClean="0"/>
              <a:t>The </a:t>
            </a:r>
            <a:r>
              <a:rPr lang="en-US" sz="2000" dirty="0"/>
              <a:t>contractions may start immediately or it may take several increases in the I.V. rate before regular contractions begin. When Pitocin is given, contractions will usually be stronger and peak sooner much like contractions in active labor. </a:t>
            </a:r>
            <a:endParaRPr lang="en-US" sz="2000" dirty="0" smtClean="0"/>
          </a:p>
          <a:p>
            <a:r>
              <a:rPr lang="en-US" sz="2000" dirty="0" smtClean="0"/>
              <a:t>She </a:t>
            </a:r>
            <a:r>
              <a:rPr lang="en-US" sz="2000" dirty="0"/>
              <a:t>will not experience easier contractions as with early labor. She will need a lot of encouragement with relaxation and breathing techniques until her body adjusts to the sudden onset of active labor. It is commonly used after delivery of the baby to stimulate delivery of the placenta.</a:t>
            </a:r>
          </a:p>
        </p:txBody>
      </p:sp>
    </p:spTree>
    <p:extLst>
      <p:ext uri="{BB962C8B-B14F-4D97-AF65-F5344CB8AC3E}">
        <p14:creationId xmlns:p14="http://schemas.microsoft.com/office/powerpoint/2010/main" val="3843987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Risks of Labor Inductions</a:t>
            </a:r>
            <a:endParaRPr lang="en-US" dirty="0"/>
          </a:p>
        </p:txBody>
      </p:sp>
      <p:sp>
        <p:nvSpPr>
          <p:cNvPr id="3" name="Content Placeholder 2"/>
          <p:cNvSpPr>
            <a:spLocks noGrp="1"/>
          </p:cNvSpPr>
          <p:nvPr>
            <p:ph sz="quarter" idx="1"/>
          </p:nvPr>
        </p:nvSpPr>
        <p:spPr/>
        <p:txBody>
          <a:bodyPr>
            <a:normAutofit/>
          </a:bodyPr>
          <a:lstStyle/>
          <a:p>
            <a:r>
              <a:rPr lang="en-US" sz="2000" dirty="0"/>
              <a:t>Although problems seldom occur with labor induction, there can be some complications:</a:t>
            </a:r>
          </a:p>
          <a:p>
            <a:r>
              <a:rPr lang="en-US" sz="2000" dirty="0" smtClean="0"/>
              <a:t>Change </a:t>
            </a:r>
            <a:r>
              <a:rPr lang="en-US" sz="2000" dirty="0"/>
              <a:t>in the fetal heart rate</a:t>
            </a:r>
          </a:p>
          <a:p>
            <a:r>
              <a:rPr lang="en-US" sz="2000" dirty="0" smtClean="0"/>
              <a:t>Increased </a:t>
            </a:r>
            <a:r>
              <a:rPr lang="en-US" sz="2000" dirty="0"/>
              <a:t>risk of infection to woman and baby</a:t>
            </a:r>
          </a:p>
          <a:p>
            <a:r>
              <a:rPr lang="en-US" sz="2000" dirty="0" smtClean="0"/>
              <a:t>The </a:t>
            </a:r>
            <a:r>
              <a:rPr lang="en-US" sz="2000" dirty="0"/>
              <a:t>umbilical cord comes out before the baby or is compressed</a:t>
            </a:r>
          </a:p>
          <a:p>
            <a:r>
              <a:rPr lang="en-US" sz="2000" dirty="0" smtClean="0"/>
              <a:t>Uterine </a:t>
            </a:r>
            <a:r>
              <a:rPr lang="en-US" sz="2000" dirty="0"/>
              <a:t>rupture</a:t>
            </a:r>
          </a:p>
          <a:p>
            <a:r>
              <a:rPr lang="en-US" sz="2000" dirty="0" smtClean="0"/>
              <a:t>May </a:t>
            </a:r>
            <a:r>
              <a:rPr lang="en-US" sz="2000" dirty="0"/>
              <a:t>be an increased risk for interventions such as caesarean section, epidural anesthesia forceps/vacuum extraction use</a:t>
            </a:r>
          </a:p>
          <a:p>
            <a:endParaRPr lang="en-US" sz="2000" dirty="0"/>
          </a:p>
        </p:txBody>
      </p:sp>
    </p:spTree>
    <p:extLst>
      <p:ext uri="{BB962C8B-B14F-4D97-AF65-F5344CB8AC3E}">
        <p14:creationId xmlns:p14="http://schemas.microsoft.com/office/powerpoint/2010/main" val="33428625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31</TotalTime>
  <Words>563</Words>
  <Application>Microsoft Office PowerPoint</Application>
  <PresentationFormat>On-screen Show (4:3)</PresentationFormat>
  <Paragraphs>29</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Origin</vt:lpstr>
      <vt:lpstr>Childbirth Education:  Induction of Labor</vt:lpstr>
      <vt:lpstr>Stripping the Membranes</vt:lpstr>
      <vt:lpstr>Amniotomy</vt:lpstr>
      <vt:lpstr>Prostaglandin Agents</vt:lpstr>
      <vt:lpstr>Pitocin</vt:lpstr>
      <vt:lpstr>Risks of Labor Inductions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Childbirth Education:  Induction of Labor</dc:title>
  <dc:creator>Rachel</dc:creator>
  <cp:lastModifiedBy>Rachel</cp:lastModifiedBy>
  <cp:revision>5</cp:revision>
  <dcterms:created xsi:type="dcterms:W3CDTF">2012-11-19T17:23:26Z</dcterms:created>
  <dcterms:modified xsi:type="dcterms:W3CDTF">2012-11-19T17:55:38Z</dcterms:modified>
</cp:coreProperties>
</file>