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8" autoAdjust="0"/>
    <p:restoredTop sz="94661" autoAdjust="0"/>
  </p:normalViewPr>
  <p:slideViewPr>
    <p:cSldViewPr>
      <p:cViewPr varScale="1">
        <p:scale>
          <a:sx n="75" d="100"/>
          <a:sy n="75" d="100"/>
        </p:scale>
        <p:origin x="-1020" y="-84"/>
      </p:cViewPr>
      <p:guideLst>
        <p:guide orient="horz" pos="2160"/>
        <p:guide pos="2880"/>
      </p:guideLst>
    </p:cSldViewPr>
  </p:slideViewPr>
  <p:outlineViewPr>
    <p:cViewPr>
      <p:scale>
        <a:sx n="33" d="100"/>
        <a:sy n="33" d="100"/>
      </p:scale>
      <p:origin x="48" y="3366"/>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F68975-3743-4B95-88DF-EB6BAA5F18CC}" type="datetimeFigureOut">
              <a:rPr lang="en-US" smtClean="0"/>
              <a:pPr/>
              <a:t>2/23/2013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FDD3AF-FB0E-4FB6-9067-69F938F688C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41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AFDD3AF-FB0E-4FB6-9067-69F938F688C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276CF2E-5E3F-4A66-9E5D-6C62D93FFB22}" type="datetimeFigureOut">
              <a:rPr lang="en-US" smtClean="0"/>
              <a:pPr/>
              <a:t>2/23/2013</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969F958-8EAD-4C74-BA05-B2E0068FF2C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76CF2E-5E3F-4A66-9E5D-6C62D93FFB22}" type="datetimeFigureOut">
              <a:rPr lang="en-US" smtClean="0"/>
              <a:pPr/>
              <a:t>2/23/2013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69F958-8EAD-4C74-BA05-B2E0068FF2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A276CF2E-5E3F-4A66-9E5D-6C62D93FFB22}" type="datetimeFigureOut">
              <a:rPr lang="en-US" smtClean="0"/>
              <a:pPr/>
              <a:t>2/23/2013</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969F958-8EAD-4C74-BA05-B2E0068FF2C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76CF2E-5E3F-4A66-9E5D-6C62D93FFB22}" type="datetimeFigureOut">
              <a:rPr lang="en-US" smtClean="0"/>
              <a:pPr/>
              <a:t>2/23/2013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69F958-8EAD-4C74-BA05-B2E0068FF2C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276CF2E-5E3F-4A66-9E5D-6C62D93FFB22}" type="datetimeFigureOut">
              <a:rPr lang="en-US" smtClean="0"/>
              <a:pPr/>
              <a:t>2/23/2013</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969F958-8EAD-4C74-BA05-B2E0068FF2C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276CF2E-5E3F-4A66-9E5D-6C62D93FFB22}" type="datetimeFigureOut">
              <a:rPr lang="en-US" smtClean="0"/>
              <a:pPr/>
              <a:t>2/23/2013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69F958-8EAD-4C74-BA05-B2E0068FF2C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276CF2E-5E3F-4A66-9E5D-6C62D93FFB22}" type="datetimeFigureOut">
              <a:rPr lang="en-US" smtClean="0"/>
              <a:pPr/>
              <a:t>2/23/2013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969F958-8EAD-4C74-BA05-B2E0068FF2C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276CF2E-5E3F-4A66-9E5D-6C62D93FFB22}" type="datetimeFigureOut">
              <a:rPr lang="en-US" smtClean="0"/>
              <a:pPr/>
              <a:t>2/23/2013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969F958-8EAD-4C74-BA05-B2E0068FF2C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A276CF2E-5E3F-4A66-9E5D-6C62D93FFB22}" type="datetimeFigureOut">
              <a:rPr lang="en-US" smtClean="0"/>
              <a:pPr/>
              <a:t>2/23/2013</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2969F958-8EAD-4C74-BA05-B2E0068FF2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276CF2E-5E3F-4A66-9E5D-6C62D93FFB22}" type="datetimeFigureOut">
              <a:rPr lang="en-US" smtClean="0"/>
              <a:pPr/>
              <a:t>2/23/2013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69F958-8EAD-4C74-BA05-B2E0068FF2C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A276CF2E-5E3F-4A66-9E5D-6C62D93FFB22}" type="datetimeFigureOut">
              <a:rPr lang="en-US" smtClean="0"/>
              <a:pPr/>
              <a:t>2/23/2013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69F958-8EAD-4C74-BA05-B2E0068FF2C4}"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276CF2E-5E3F-4A66-9E5D-6C62D93FFB22}" type="datetimeFigureOut">
              <a:rPr lang="en-US" smtClean="0"/>
              <a:pPr/>
              <a:t>2/23/2013</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969F958-8EAD-4C74-BA05-B2E0068FF2C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vmlDrawing" Target="../drawings/vmlDrawing14.v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vmlDrawing" Target="../drawings/vmlDrawing17.v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vmlDrawing" Target="../drawings/vmlDrawing18.v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vmlDrawing" Target="../drawings/vmlDrawing19.v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vmlDrawing" Target="../drawings/vmlDrawing20.v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39</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client with Parkinson’s disease asks the nurse, “How will </a:t>
            </a:r>
            <a:r>
              <a:rPr lang="en-US" sz="1800" dirty="0" err="1" smtClean="0"/>
              <a:t>levodopa</a:t>
            </a:r>
            <a:r>
              <a:rPr lang="en-US" sz="1800" dirty="0" smtClean="0"/>
              <a:t> treat this disease?” what action of </a:t>
            </a:r>
            <a:r>
              <a:rPr lang="en-US" sz="1800" dirty="0" err="1" smtClean="0"/>
              <a:t>levodopa</a:t>
            </a:r>
            <a:r>
              <a:rPr lang="en-US" sz="1800" dirty="0" smtClean="0"/>
              <a:t> should the nurse incorporate into the response?</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Improves </a:t>
            </a:r>
            <a:r>
              <a:rPr lang="en-US" sz="1800" dirty="0" err="1" smtClean="0"/>
              <a:t>myelination</a:t>
            </a:r>
            <a:r>
              <a:rPr lang="en-US" sz="1800" dirty="0" smtClean="0"/>
              <a:t> of neurons</a:t>
            </a:r>
          </a:p>
          <a:p>
            <a:pPr marL="514350" indent="-514350">
              <a:buFont typeface="+mj-lt"/>
              <a:buAutoNum type="arabicPeriod"/>
            </a:pPr>
            <a:r>
              <a:rPr lang="en-US" sz="1800" dirty="0"/>
              <a:t> </a:t>
            </a:r>
            <a:r>
              <a:rPr lang="en-US" sz="1800" dirty="0" smtClean="0"/>
              <a:t>increases acetylcholine production</a:t>
            </a:r>
          </a:p>
          <a:p>
            <a:pPr marL="514350" indent="-514350">
              <a:buFont typeface="+mj-lt"/>
              <a:buAutoNum type="arabicPeriod"/>
            </a:pPr>
            <a:r>
              <a:rPr lang="en-US" sz="1800" b="1" dirty="0">
                <a:solidFill>
                  <a:srgbClr val="00B0F0"/>
                </a:solidFill>
              </a:rPr>
              <a:t> </a:t>
            </a:r>
            <a:r>
              <a:rPr lang="en-US" sz="1800" b="1" dirty="0" smtClean="0">
                <a:solidFill>
                  <a:srgbClr val="00B0F0"/>
                </a:solidFill>
              </a:rPr>
              <a:t>replaces dopamine in the brain cells</a:t>
            </a:r>
          </a:p>
          <a:p>
            <a:pPr marL="514350" indent="-514350">
              <a:buFont typeface="+mj-lt"/>
              <a:buAutoNum type="arabicPeriod"/>
            </a:pPr>
            <a:r>
              <a:rPr lang="en-US" sz="1800" dirty="0"/>
              <a:t> </a:t>
            </a:r>
            <a:r>
              <a:rPr lang="en-US" sz="1800" dirty="0" smtClean="0"/>
              <a:t>causes regeneration of injured thalamic cells</a:t>
            </a:r>
            <a:endParaRPr lang="en-US"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client with Parkinson’s disease asks the nurse, “How will </a:t>
            </a:r>
            <a:r>
              <a:rPr lang="en-US" sz="1800" dirty="0" err="1" smtClean="0"/>
              <a:t>levodopa</a:t>
            </a:r>
            <a:r>
              <a:rPr lang="en-US" sz="1800" dirty="0" smtClean="0"/>
              <a:t> treat this disease?” what action of </a:t>
            </a:r>
            <a:r>
              <a:rPr lang="en-US" sz="1800" dirty="0" err="1" smtClean="0"/>
              <a:t>levodopa</a:t>
            </a:r>
            <a:r>
              <a:rPr lang="en-US" sz="1800" dirty="0" smtClean="0"/>
              <a:t> should the nurse incorporate into the response?</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Improves </a:t>
            </a:r>
            <a:r>
              <a:rPr lang="en-US" sz="1800" dirty="0" err="1" smtClean="0"/>
              <a:t>myelination</a:t>
            </a:r>
            <a:r>
              <a:rPr lang="en-US" sz="1800" dirty="0" smtClean="0"/>
              <a:t> of neurons</a:t>
            </a:r>
          </a:p>
          <a:p>
            <a:pPr marL="514350" indent="-514350">
              <a:buFont typeface="+mj-lt"/>
              <a:buAutoNum type="arabicPeriod"/>
            </a:pPr>
            <a:r>
              <a:rPr lang="en-US" sz="1800" dirty="0"/>
              <a:t> </a:t>
            </a:r>
            <a:r>
              <a:rPr lang="en-US" sz="1800" dirty="0" smtClean="0"/>
              <a:t>increases acetylcholine production</a:t>
            </a:r>
          </a:p>
          <a:p>
            <a:pPr marL="514350" indent="-514350">
              <a:buFont typeface="+mj-lt"/>
              <a:buAutoNum type="arabicPeriod"/>
            </a:pPr>
            <a:r>
              <a:rPr lang="en-US" sz="1800" dirty="0"/>
              <a:t> </a:t>
            </a:r>
            <a:r>
              <a:rPr lang="en-US" sz="1800" dirty="0" smtClean="0"/>
              <a:t>replaces dopamine in the brain cells</a:t>
            </a:r>
          </a:p>
          <a:p>
            <a:pPr marL="514350" indent="-514350">
              <a:buFont typeface="+mj-lt"/>
              <a:buAutoNum type="arabicPeriod"/>
            </a:pPr>
            <a:r>
              <a:rPr lang="en-US" sz="1800" dirty="0"/>
              <a:t> </a:t>
            </a:r>
            <a:r>
              <a:rPr lang="en-US" sz="1800" dirty="0" smtClean="0"/>
              <a:t>causes regeneration of injured thalamic cells</a:t>
            </a:r>
            <a:endParaRPr lang="en-US"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female client who takes medications for seizures has been placed on </a:t>
            </a:r>
            <a:r>
              <a:rPr lang="en-US" sz="1800" dirty="0" err="1"/>
              <a:t>w</a:t>
            </a:r>
            <a:r>
              <a:rPr lang="en-US" sz="1800" dirty="0" err="1" smtClean="0"/>
              <a:t>arfarin</a:t>
            </a:r>
            <a:r>
              <a:rPr lang="en-US" sz="1800" dirty="0" smtClean="0"/>
              <a:t> for </a:t>
            </a:r>
            <a:r>
              <a:rPr lang="en-US" sz="1800" dirty="0" err="1" smtClean="0"/>
              <a:t>thrombophlebitis</a:t>
            </a:r>
            <a:r>
              <a:rPr lang="en-US" sz="1800" dirty="0" smtClean="0"/>
              <a:t>. After the weekly </a:t>
            </a:r>
            <a:r>
              <a:rPr lang="en-US" sz="1800" dirty="0" err="1" smtClean="0"/>
              <a:t>prothrombin</a:t>
            </a:r>
            <a:r>
              <a:rPr lang="en-US" sz="1800" dirty="0" smtClean="0"/>
              <a:t> time, the client  mentions that she is out of her barbiturate sleeping pill and needs a refill. What is the most important reason that the nurse should instruct the client to obtain the refill </a:t>
            </a:r>
            <a:r>
              <a:rPr lang="en-US" sz="1800" dirty="0" err="1" smtClean="0"/>
              <a:t>immeiately</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b="1" dirty="0" smtClean="0">
                <a:solidFill>
                  <a:srgbClr val="FF0000"/>
                </a:solidFill>
              </a:rPr>
              <a:t>The client is at risk of developing withdrawal symptoms</a:t>
            </a:r>
          </a:p>
          <a:p>
            <a:pPr marL="514350" indent="-514350">
              <a:buFont typeface="+mj-lt"/>
              <a:buAutoNum type="arabicPeriod"/>
            </a:pPr>
            <a:r>
              <a:rPr lang="en-US" sz="1800" dirty="0"/>
              <a:t> </a:t>
            </a:r>
            <a:r>
              <a:rPr lang="en-US" sz="1800" dirty="0" smtClean="0"/>
              <a:t>the absence of sleep could precipitate seizures</a:t>
            </a:r>
          </a:p>
          <a:p>
            <a:pPr marL="514350" indent="-514350">
              <a:buFont typeface="+mj-lt"/>
              <a:buAutoNum type="arabicPeriod"/>
            </a:pPr>
            <a:r>
              <a:rPr lang="en-US" sz="1800" dirty="0"/>
              <a:t> </a:t>
            </a:r>
            <a:r>
              <a:rPr lang="en-US" sz="1800" dirty="0" smtClean="0"/>
              <a:t>discontinuance of the drug can affect the </a:t>
            </a:r>
            <a:r>
              <a:rPr lang="en-US" sz="1800" dirty="0" err="1" smtClean="0"/>
              <a:t>prothrombin</a:t>
            </a:r>
            <a:r>
              <a:rPr lang="en-US" sz="1800" dirty="0" smtClean="0"/>
              <a:t> level</a:t>
            </a:r>
          </a:p>
          <a:p>
            <a:pPr marL="514350" indent="-514350">
              <a:buFont typeface="+mj-lt"/>
              <a:buAutoNum type="arabicPeriod"/>
            </a:pPr>
            <a:r>
              <a:rPr lang="en-US" sz="1800" dirty="0"/>
              <a:t> </a:t>
            </a:r>
            <a:r>
              <a:rPr lang="en-US" sz="1800" dirty="0" smtClean="0"/>
              <a:t>seizures control depends on the combined action of the medications</a:t>
            </a:r>
          </a:p>
          <a:p>
            <a:pPr marL="514350" indent="-514350">
              <a:buFont typeface="+mj-lt"/>
              <a:buAutoNum type="arabicPeriod"/>
            </a:pPr>
            <a:endParaRPr lang="en-US"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female client who takes medications for seizures has been placed on </a:t>
            </a:r>
            <a:r>
              <a:rPr lang="en-US" sz="1800" dirty="0" err="1"/>
              <a:t>w</a:t>
            </a:r>
            <a:r>
              <a:rPr lang="en-US" sz="1800" dirty="0" err="1" smtClean="0"/>
              <a:t>arfarin</a:t>
            </a:r>
            <a:r>
              <a:rPr lang="en-US" sz="1800" dirty="0" smtClean="0"/>
              <a:t> for </a:t>
            </a:r>
            <a:r>
              <a:rPr lang="en-US" sz="1800" dirty="0" err="1" smtClean="0"/>
              <a:t>thrombophlebitis</a:t>
            </a:r>
            <a:r>
              <a:rPr lang="en-US" sz="1800" dirty="0" smtClean="0"/>
              <a:t>. After the weekly </a:t>
            </a:r>
            <a:r>
              <a:rPr lang="en-US" sz="1800" dirty="0" err="1" smtClean="0"/>
              <a:t>prothrombin</a:t>
            </a:r>
            <a:r>
              <a:rPr lang="en-US" sz="1800" dirty="0" smtClean="0"/>
              <a:t> time, the client  mentions that she is out of her barbiturate sleeping pill and needs a refill. What is the most important reason that the nurse should instruct the client to obtain the refill </a:t>
            </a:r>
            <a:r>
              <a:rPr lang="en-US" sz="1800" dirty="0" err="1" smtClean="0"/>
              <a:t>immeiately</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The client is at risk of developing withdrawal symptoms</a:t>
            </a:r>
          </a:p>
          <a:p>
            <a:pPr marL="514350" indent="-514350">
              <a:buFont typeface="+mj-lt"/>
              <a:buAutoNum type="arabicPeriod"/>
            </a:pPr>
            <a:r>
              <a:rPr lang="en-US" sz="1800" dirty="0"/>
              <a:t> </a:t>
            </a:r>
            <a:r>
              <a:rPr lang="en-US" sz="1800" dirty="0" smtClean="0"/>
              <a:t>the absence of sleep could precipitate seizures</a:t>
            </a:r>
          </a:p>
          <a:p>
            <a:pPr marL="514350" indent="-514350">
              <a:buFont typeface="+mj-lt"/>
              <a:buAutoNum type="arabicPeriod"/>
            </a:pPr>
            <a:r>
              <a:rPr lang="en-US" sz="1800" dirty="0"/>
              <a:t> </a:t>
            </a:r>
            <a:r>
              <a:rPr lang="en-US" sz="1800" dirty="0" smtClean="0"/>
              <a:t>discontinuance of the drug can affect the </a:t>
            </a:r>
            <a:r>
              <a:rPr lang="en-US" sz="1800" dirty="0" err="1" smtClean="0"/>
              <a:t>prothrombin</a:t>
            </a:r>
            <a:r>
              <a:rPr lang="en-US" sz="1800" dirty="0" smtClean="0"/>
              <a:t> level</a:t>
            </a:r>
          </a:p>
          <a:p>
            <a:pPr marL="514350" indent="-514350">
              <a:buFont typeface="+mj-lt"/>
              <a:buAutoNum type="arabicPeriod"/>
            </a:pPr>
            <a:r>
              <a:rPr lang="en-US" sz="1800" dirty="0"/>
              <a:t> </a:t>
            </a:r>
            <a:r>
              <a:rPr lang="en-US" sz="1800" dirty="0" smtClean="0"/>
              <a:t>seizures control depends on the combined action of the medications</a:t>
            </a:r>
          </a:p>
          <a:p>
            <a:pPr marL="514350" indent="-514350">
              <a:buFont typeface="+mj-lt"/>
              <a:buAutoNum type="arabicPeriod"/>
            </a:pPr>
            <a:endParaRPr lang="en-US"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client is brought to the emergency department in the midst of a persistent tonic-</a:t>
            </a:r>
            <a:r>
              <a:rPr lang="en-US" sz="1800" dirty="0" err="1" smtClean="0"/>
              <a:t>clonic</a:t>
            </a:r>
            <a:r>
              <a:rPr lang="en-US" sz="1800" dirty="0" smtClean="0"/>
              <a:t> seizure. Diazepam is administered intravenously. The nurse anticipates that in addition to degreasing central neuronal activity, what other effect of diazepam will be occurring?</a:t>
            </a:r>
            <a:endParaRPr lang="en-US" sz="1800" dirty="0"/>
          </a:p>
        </p:txBody>
      </p:sp>
      <p:sp>
        <p:nvSpPr>
          <p:cNvPr id="3" name="Content Placeholder 2"/>
          <p:cNvSpPr>
            <a:spLocks noGrp="1"/>
          </p:cNvSpPr>
          <p:nvPr>
            <p:ph idx="1"/>
          </p:nvPr>
        </p:nvSpPr>
        <p:spPr/>
        <p:txBody>
          <a:bodyPr>
            <a:normAutofit/>
          </a:bodyPr>
          <a:lstStyle/>
          <a:p>
            <a:pPr>
              <a:buFont typeface="+mj-lt"/>
              <a:buAutoNum type="arabicPeriod"/>
            </a:pPr>
            <a:r>
              <a:rPr lang="en-US" sz="1800" dirty="0" smtClean="0"/>
              <a:t> slowing of cardiac contractions</a:t>
            </a:r>
          </a:p>
          <a:p>
            <a:pPr>
              <a:buFont typeface="+mj-lt"/>
              <a:buAutoNum type="arabicPeriod"/>
            </a:pPr>
            <a:r>
              <a:rPr lang="en-US" sz="1800" dirty="0"/>
              <a:t> </a:t>
            </a:r>
            <a:r>
              <a:rPr lang="en-US" sz="1800" dirty="0" smtClean="0"/>
              <a:t>relaxation of peripheral muscles</a:t>
            </a:r>
          </a:p>
          <a:p>
            <a:pPr>
              <a:buFont typeface="+mj-lt"/>
              <a:buAutoNum type="arabicPeriod"/>
            </a:pPr>
            <a:r>
              <a:rPr lang="en-US" sz="1800" dirty="0"/>
              <a:t> </a:t>
            </a:r>
            <a:r>
              <a:rPr lang="en-US" sz="1800" dirty="0" smtClean="0"/>
              <a:t>dilation of </a:t>
            </a:r>
            <a:r>
              <a:rPr lang="en-US" sz="1800" dirty="0" err="1" smtClean="0"/>
              <a:t>tracheobronchial</a:t>
            </a:r>
            <a:r>
              <a:rPr lang="en-US" sz="1800" dirty="0" smtClean="0"/>
              <a:t> structures</a:t>
            </a:r>
          </a:p>
          <a:p>
            <a:pPr>
              <a:buFont typeface="+mj-lt"/>
              <a:buAutoNum type="arabicPeriod"/>
            </a:pPr>
            <a:r>
              <a:rPr lang="en-US" sz="1800" b="1" dirty="0">
                <a:solidFill>
                  <a:srgbClr val="FF0000"/>
                </a:solidFill>
              </a:rPr>
              <a:t> </a:t>
            </a:r>
            <a:r>
              <a:rPr lang="en-US" sz="1800" b="1" dirty="0" smtClean="0">
                <a:solidFill>
                  <a:srgbClr val="FF0000"/>
                </a:solidFill>
              </a:rPr>
              <a:t>promoting amnesia of the seizure episode</a:t>
            </a:r>
            <a:endParaRPr lang="en-US" sz="1800" b="1"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client is brought to the emergency department in the midst of a persistent tonic-</a:t>
            </a:r>
            <a:r>
              <a:rPr lang="en-US" sz="1800" dirty="0" err="1" smtClean="0"/>
              <a:t>clonic</a:t>
            </a:r>
            <a:r>
              <a:rPr lang="en-US" sz="1800" dirty="0" smtClean="0"/>
              <a:t> seizure. Diazepam is administered intravenously. The nurse anticipates that in addition to degreasing central neuronal activity, what other effect of diazepam will be occurring?</a:t>
            </a:r>
            <a:endParaRPr lang="en-US" sz="1800" dirty="0"/>
          </a:p>
        </p:txBody>
      </p:sp>
      <p:sp>
        <p:nvSpPr>
          <p:cNvPr id="3" name="Content Placeholder 2"/>
          <p:cNvSpPr>
            <a:spLocks noGrp="1"/>
          </p:cNvSpPr>
          <p:nvPr>
            <p:ph idx="1"/>
          </p:nvPr>
        </p:nvSpPr>
        <p:spPr/>
        <p:txBody>
          <a:bodyPr>
            <a:normAutofit/>
          </a:bodyPr>
          <a:lstStyle/>
          <a:p>
            <a:pPr>
              <a:buFont typeface="+mj-lt"/>
              <a:buAutoNum type="arabicPeriod"/>
            </a:pPr>
            <a:r>
              <a:rPr lang="en-US" sz="1800" dirty="0" smtClean="0"/>
              <a:t> slowing of cardiac contractions</a:t>
            </a:r>
          </a:p>
          <a:p>
            <a:pPr>
              <a:buFont typeface="+mj-lt"/>
              <a:buAutoNum type="arabicPeriod"/>
            </a:pPr>
            <a:r>
              <a:rPr lang="en-US" sz="1800" dirty="0"/>
              <a:t> </a:t>
            </a:r>
            <a:r>
              <a:rPr lang="en-US" sz="1800" dirty="0" smtClean="0"/>
              <a:t>relaxation of peripheral muscles</a:t>
            </a:r>
          </a:p>
          <a:p>
            <a:pPr>
              <a:buFont typeface="+mj-lt"/>
              <a:buAutoNum type="arabicPeriod"/>
            </a:pPr>
            <a:r>
              <a:rPr lang="en-US" sz="1800" dirty="0"/>
              <a:t> </a:t>
            </a:r>
            <a:r>
              <a:rPr lang="en-US" sz="1800" dirty="0" smtClean="0"/>
              <a:t>dilation of </a:t>
            </a:r>
            <a:r>
              <a:rPr lang="en-US" sz="1800" dirty="0" err="1" smtClean="0"/>
              <a:t>tracheobronchial</a:t>
            </a:r>
            <a:r>
              <a:rPr lang="en-US" sz="1800" dirty="0" smtClean="0"/>
              <a:t> structures</a:t>
            </a:r>
          </a:p>
          <a:p>
            <a:pPr>
              <a:buFont typeface="+mj-lt"/>
              <a:buAutoNum type="arabicPeriod"/>
            </a:pPr>
            <a:r>
              <a:rPr lang="en-US" sz="1800" dirty="0"/>
              <a:t> </a:t>
            </a:r>
            <a:r>
              <a:rPr lang="en-US" sz="1800" dirty="0" smtClean="0"/>
              <a:t>promoting amnesia of the seizure episode</a:t>
            </a:r>
            <a:endParaRPr 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would assess for which symptoms of morphine overdose in a client receiving patient-controlled analgesia? Select all that apply.</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 </a:t>
            </a:r>
            <a:r>
              <a:rPr lang="en-US" sz="1800" b="1" dirty="0" smtClean="0">
                <a:solidFill>
                  <a:srgbClr val="00B0F0"/>
                </a:solidFill>
              </a:rPr>
              <a:t>a decrease in blood pressure and respiration rate</a:t>
            </a:r>
          </a:p>
          <a:p>
            <a:pPr marL="514350" indent="-514350">
              <a:buFont typeface="+mj-lt"/>
              <a:buAutoNum type="arabicPeriod"/>
            </a:pPr>
            <a:r>
              <a:rPr lang="en-US" sz="1800" dirty="0"/>
              <a:t> </a:t>
            </a:r>
            <a:r>
              <a:rPr lang="en-US" sz="1800" dirty="0" smtClean="0"/>
              <a:t>dilated pupils and restlessness</a:t>
            </a:r>
          </a:p>
          <a:p>
            <a:pPr marL="514350" indent="-514350">
              <a:buFont typeface="+mj-lt"/>
              <a:buAutoNum type="arabicPeriod"/>
            </a:pPr>
            <a:r>
              <a:rPr lang="en-US" sz="1800" dirty="0"/>
              <a:t> </a:t>
            </a:r>
            <a:r>
              <a:rPr lang="en-US" sz="1800" dirty="0" smtClean="0"/>
              <a:t>profuse sweating and a state of deep sleep</a:t>
            </a:r>
          </a:p>
          <a:p>
            <a:pPr marL="514350" indent="-514350">
              <a:buFont typeface="+mj-lt"/>
              <a:buAutoNum type="arabicPeriod"/>
            </a:pPr>
            <a:r>
              <a:rPr lang="en-US" sz="1800" b="1" dirty="0">
                <a:solidFill>
                  <a:srgbClr val="00B0F0"/>
                </a:solidFill>
              </a:rPr>
              <a:t> </a:t>
            </a:r>
            <a:r>
              <a:rPr lang="en-US" sz="1800" b="1" dirty="0" smtClean="0">
                <a:solidFill>
                  <a:srgbClr val="00B0F0"/>
                </a:solidFill>
              </a:rPr>
              <a:t>constricted pupils and sedation</a:t>
            </a:r>
          </a:p>
          <a:p>
            <a:pPr marL="514350" indent="-514350">
              <a:buFont typeface="+mj-lt"/>
              <a:buAutoNum type="arabicPeriod"/>
            </a:pPr>
            <a:r>
              <a:rPr lang="en-US" sz="1800" b="1" dirty="0">
                <a:solidFill>
                  <a:srgbClr val="00B0F0"/>
                </a:solidFill>
              </a:rPr>
              <a:t> </a:t>
            </a:r>
            <a:r>
              <a:rPr lang="en-US" sz="1800" b="1" dirty="0" smtClean="0">
                <a:solidFill>
                  <a:srgbClr val="00B0F0"/>
                </a:solidFill>
              </a:rPr>
              <a:t>lethargy and depressed reflexes</a:t>
            </a:r>
            <a:endParaRPr lang="en-US" sz="1800" b="1" dirty="0">
              <a:solidFill>
                <a:srgbClr val="00B0F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would assess for which symptoms of morphine overdose in a client receiving patient-controlled analgesia? Select all that apply.</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 a decrease in blood pressure and respiration rate</a:t>
            </a:r>
          </a:p>
          <a:p>
            <a:pPr marL="514350" indent="-514350">
              <a:buFont typeface="+mj-lt"/>
              <a:buAutoNum type="arabicPeriod"/>
            </a:pPr>
            <a:r>
              <a:rPr lang="en-US" sz="1800" dirty="0"/>
              <a:t> </a:t>
            </a:r>
            <a:r>
              <a:rPr lang="en-US" sz="1800" dirty="0" smtClean="0"/>
              <a:t>dilated pupils and restlessness</a:t>
            </a:r>
          </a:p>
          <a:p>
            <a:pPr marL="514350" indent="-514350">
              <a:buFont typeface="+mj-lt"/>
              <a:buAutoNum type="arabicPeriod"/>
            </a:pPr>
            <a:r>
              <a:rPr lang="en-US" sz="1800" dirty="0"/>
              <a:t> </a:t>
            </a:r>
            <a:r>
              <a:rPr lang="en-US" sz="1800" dirty="0" smtClean="0"/>
              <a:t>profuse sweating and a state of deep sleep</a:t>
            </a:r>
          </a:p>
          <a:p>
            <a:pPr marL="514350" indent="-514350">
              <a:buFont typeface="+mj-lt"/>
              <a:buAutoNum type="arabicPeriod"/>
            </a:pPr>
            <a:r>
              <a:rPr lang="en-US" sz="1800" dirty="0"/>
              <a:t> </a:t>
            </a:r>
            <a:r>
              <a:rPr lang="en-US" sz="1800" dirty="0" smtClean="0"/>
              <a:t>constricted pupils and sedation</a:t>
            </a:r>
          </a:p>
          <a:p>
            <a:pPr marL="514350" indent="-514350">
              <a:buFont typeface="+mj-lt"/>
              <a:buAutoNum type="arabicPeriod"/>
            </a:pPr>
            <a:r>
              <a:rPr lang="en-US" sz="1800" dirty="0"/>
              <a:t> </a:t>
            </a:r>
            <a:r>
              <a:rPr lang="en-US" sz="1800" dirty="0" smtClean="0"/>
              <a:t>lethargy and depressed </a:t>
            </a:r>
            <a:r>
              <a:rPr lang="en-US" sz="1800" dirty="0" err="1" smtClean="0"/>
              <a:t>relexes</a:t>
            </a:r>
            <a:endParaRPr lang="en-US" sz="1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err="1" smtClean="0"/>
              <a:t>Levodopa</a:t>
            </a:r>
            <a:r>
              <a:rPr lang="en-US" sz="1800" dirty="0" smtClean="0"/>
              <a:t>  is prescribed for a client with Parkinson’s disease. What information should the nurse include in the teaching plan for the client about </a:t>
            </a:r>
            <a:r>
              <a:rPr lang="en-US" sz="1800" dirty="0" err="1" smtClean="0"/>
              <a:t>levodopa</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b="1" dirty="0" smtClean="0">
                <a:solidFill>
                  <a:srgbClr val="FF0000"/>
                </a:solidFill>
              </a:rPr>
              <a:t>It is poorly absorbed if given with meals</a:t>
            </a:r>
          </a:p>
          <a:p>
            <a:pPr marL="514350" indent="-514350">
              <a:buFont typeface="+mj-lt"/>
              <a:buAutoNum type="arabicPeriod"/>
            </a:pPr>
            <a:r>
              <a:rPr lang="en-US" sz="1800" dirty="0"/>
              <a:t> </a:t>
            </a:r>
            <a:r>
              <a:rPr lang="en-US" sz="1800" dirty="0" smtClean="0"/>
              <a:t>it must be monitored by weekly laboratory tests.</a:t>
            </a:r>
          </a:p>
          <a:p>
            <a:pPr marL="514350" indent="-514350">
              <a:buFont typeface="+mj-lt"/>
              <a:buAutoNum type="arabicPeriod"/>
            </a:pPr>
            <a:r>
              <a:rPr lang="en-US" sz="1800" dirty="0" smtClean="0"/>
              <a:t>It causes an initial euphoria followed by depression</a:t>
            </a:r>
          </a:p>
          <a:p>
            <a:pPr marL="514350" indent="-514350">
              <a:buFont typeface="+mj-lt"/>
              <a:buAutoNum type="arabicPeriod"/>
            </a:pPr>
            <a:r>
              <a:rPr lang="en-US" sz="1800" dirty="0" smtClean="0"/>
              <a:t>It can cause a side effect of orthostatic hypotension</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err="1" smtClean="0"/>
              <a:t>Levodopa</a:t>
            </a:r>
            <a:r>
              <a:rPr lang="en-US" sz="1800" dirty="0" smtClean="0"/>
              <a:t> is prescribed for a client with Parkinson’s disease. What information should the nurse include in the teaching plan for the client about </a:t>
            </a:r>
            <a:r>
              <a:rPr lang="en-US" sz="1800" dirty="0" err="1" smtClean="0"/>
              <a:t>levodopa</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It is poorly absorbed if given with meals</a:t>
            </a:r>
          </a:p>
          <a:p>
            <a:pPr marL="514350" indent="-514350">
              <a:buFont typeface="+mj-lt"/>
              <a:buAutoNum type="arabicPeriod"/>
            </a:pPr>
            <a:r>
              <a:rPr lang="en-US" sz="1800" dirty="0"/>
              <a:t> </a:t>
            </a:r>
            <a:r>
              <a:rPr lang="en-US" sz="1800" dirty="0" smtClean="0"/>
              <a:t>it must be monitored by weekly laboratory tests.</a:t>
            </a:r>
          </a:p>
          <a:p>
            <a:pPr marL="514350" indent="-514350">
              <a:buFont typeface="+mj-lt"/>
              <a:buAutoNum type="arabicPeriod"/>
            </a:pPr>
            <a:r>
              <a:rPr lang="en-US" sz="1800" dirty="0" smtClean="0"/>
              <a:t>It causes an initial euphoria followed by depression</a:t>
            </a:r>
          </a:p>
          <a:p>
            <a:pPr marL="514350" indent="-514350">
              <a:buFont typeface="+mj-lt"/>
              <a:buAutoNum type="arabicPeriod"/>
            </a:pPr>
            <a:r>
              <a:rPr lang="en-US" sz="1800" dirty="0" smtClean="0"/>
              <a:t>It can cause a side effect of orthostatic hypotension</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A client is receiving </a:t>
            </a:r>
            <a:r>
              <a:rPr lang="en-US" sz="1800" dirty="0" err="1" smtClean="0"/>
              <a:t>phenytoin</a:t>
            </a:r>
            <a:r>
              <a:rPr lang="en-US" sz="1800" dirty="0" smtClean="0"/>
              <a:t> (</a:t>
            </a:r>
            <a:r>
              <a:rPr lang="en-US" sz="1800" dirty="0" err="1" smtClean="0"/>
              <a:t>dilantin</a:t>
            </a:r>
            <a:r>
              <a:rPr lang="en-US" sz="1800" dirty="0" smtClean="0"/>
              <a:t>) to control seizures. What statement by the client to the nurse indicates an understanding regarding administration of this medication?</a:t>
            </a:r>
            <a:endParaRPr lang="en-US" sz="1800" dirty="0"/>
          </a:p>
        </p:txBody>
      </p:sp>
      <p:sp>
        <p:nvSpPr>
          <p:cNvPr id="4" name="TextBox 3"/>
          <p:cNvSpPr txBox="1"/>
          <p:nvPr/>
        </p:nvSpPr>
        <p:spPr>
          <a:xfrm>
            <a:off x="457200" y="1981200"/>
            <a:ext cx="8001000" cy="1200329"/>
          </a:xfrm>
          <a:prstGeom prst="rect">
            <a:avLst/>
          </a:prstGeom>
          <a:noFill/>
        </p:spPr>
        <p:txBody>
          <a:bodyPr wrap="square" rtlCol="0">
            <a:spAutoFit/>
          </a:bodyPr>
          <a:lstStyle/>
          <a:p>
            <a:pPr marL="342900" indent="-342900">
              <a:buAutoNum type="arabicPeriod"/>
            </a:pPr>
            <a:r>
              <a:rPr lang="en-US" dirty="0" smtClean="0"/>
              <a:t>“I need to take more of my </a:t>
            </a:r>
            <a:r>
              <a:rPr lang="en-US" dirty="0" err="1" smtClean="0"/>
              <a:t>Dilantin</a:t>
            </a:r>
            <a:r>
              <a:rPr lang="en-US" dirty="0" smtClean="0"/>
              <a:t> when I am having a stressful day.’</a:t>
            </a:r>
          </a:p>
          <a:p>
            <a:pPr marL="342900" indent="-342900">
              <a:buAutoNum type="arabicPeriod"/>
            </a:pPr>
            <a:r>
              <a:rPr lang="en-US" dirty="0"/>
              <a:t> </a:t>
            </a:r>
            <a:r>
              <a:rPr lang="en-US" dirty="0" smtClean="0"/>
              <a:t>” I will be able to stop taking this medicine in about a year.”</a:t>
            </a:r>
          </a:p>
          <a:p>
            <a:pPr marL="342900" indent="-342900">
              <a:buAutoNum type="arabicPeriod"/>
            </a:pPr>
            <a:r>
              <a:rPr lang="en-US" dirty="0"/>
              <a:t> </a:t>
            </a:r>
            <a:r>
              <a:rPr lang="en-US" b="1" dirty="0" smtClean="0">
                <a:solidFill>
                  <a:srgbClr val="00B0F0"/>
                </a:solidFill>
              </a:rPr>
              <a:t>“I will  probably need to take this medicine all my life.”</a:t>
            </a:r>
          </a:p>
          <a:p>
            <a:pPr marL="342900" indent="-342900">
              <a:buAutoNum type="arabicPeriod"/>
            </a:pPr>
            <a:r>
              <a:rPr lang="en-US" dirty="0"/>
              <a:t> </a:t>
            </a:r>
            <a:r>
              <a:rPr lang="en-US" dirty="0" smtClean="0"/>
              <a:t>“ I will never have another seizure if I take this medicine.”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When caring for the client who is receiving </a:t>
            </a:r>
            <a:r>
              <a:rPr lang="en-US" sz="1800" dirty="0" err="1" smtClean="0"/>
              <a:t>phenytoin</a:t>
            </a:r>
            <a:r>
              <a:rPr lang="en-US" sz="1800" dirty="0" smtClean="0"/>
              <a:t>, the nurse emphasizes meticulous oral hygiene to the client. This nursing intervention is based on the nurse’s knowledge that </a:t>
            </a:r>
            <a:r>
              <a:rPr lang="en-US" sz="1800" dirty="0" err="1" smtClean="0"/>
              <a:t>phenytoin</a:t>
            </a:r>
            <a:r>
              <a:rPr lang="en-US" sz="1800" dirty="0" smtClean="0"/>
              <a:t> has what effect on oral tissue?</a:t>
            </a:r>
            <a:endParaRPr lang="en-US" sz="1800" dirty="0"/>
          </a:p>
        </p:txBody>
      </p:sp>
      <p:sp>
        <p:nvSpPr>
          <p:cNvPr id="3" name="Content Placeholder 2"/>
          <p:cNvSpPr>
            <a:spLocks noGrp="1"/>
          </p:cNvSpPr>
          <p:nvPr>
            <p:ph idx="1"/>
          </p:nvPr>
        </p:nvSpPr>
        <p:spPr/>
        <p:txBody>
          <a:bodyPr>
            <a:normAutofit/>
          </a:bodyPr>
          <a:lstStyle/>
          <a:p>
            <a:pPr>
              <a:buFont typeface="+mj-lt"/>
              <a:buAutoNum type="arabicPeriod"/>
            </a:pPr>
            <a:r>
              <a:rPr lang="en-US" sz="1800" b="1" dirty="0" smtClean="0">
                <a:solidFill>
                  <a:srgbClr val="00B0F0"/>
                </a:solidFill>
              </a:rPr>
              <a:t>It causes hyperplasia of the gums</a:t>
            </a:r>
          </a:p>
          <a:p>
            <a:pPr>
              <a:buFont typeface="+mj-lt"/>
              <a:buAutoNum type="arabicPeriod"/>
            </a:pPr>
            <a:r>
              <a:rPr lang="en-US" sz="1800" dirty="0" smtClean="0"/>
              <a:t>It increases alkalinity of the oral secretions</a:t>
            </a:r>
          </a:p>
          <a:p>
            <a:pPr>
              <a:buFont typeface="+mj-lt"/>
              <a:buAutoNum type="arabicPeriod"/>
            </a:pPr>
            <a:r>
              <a:rPr lang="en-US" sz="1800" dirty="0"/>
              <a:t> </a:t>
            </a:r>
            <a:r>
              <a:rPr lang="en-US" sz="1800" dirty="0" smtClean="0"/>
              <a:t>it erodes and destroys tooth enamel</a:t>
            </a:r>
          </a:p>
          <a:p>
            <a:pPr>
              <a:buFont typeface="+mj-lt"/>
              <a:buAutoNum type="arabicPeriod"/>
            </a:pPr>
            <a:r>
              <a:rPr lang="en-US" sz="1800" dirty="0"/>
              <a:t> </a:t>
            </a:r>
            <a:r>
              <a:rPr lang="en-US" sz="1800" dirty="0" smtClean="0"/>
              <a:t>it promotes bacterial growth at the gum lines</a:t>
            </a:r>
            <a:endParaRPr lang="en-US"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When caring for the client who is receiving </a:t>
            </a:r>
            <a:r>
              <a:rPr lang="en-US" sz="1800" dirty="0" err="1" smtClean="0"/>
              <a:t>phenytoin</a:t>
            </a:r>
            <a:r>
              <a:rPr lang="en-US" sz="1800" dirty="0" smtClean="0"/>
              <a:t>, the nurse emphasizes meticulous oral hygiene to the client. This nursing intervention is based on the nurse’s knowledge that </a:t>
            </a:r>
            <a:r>
              <a:rPr lang="en-US" sz="1800" dirty="0" err="1" smtClean="0"/>
              <a:t>phenytoin</a:t>
            </a:r>
            <a:r>
              <a:rPr lang="en-US" sz="1800" dirty="0" smtClean="0"/>
              <a:t> has what effect on oral tissue?</a:t>
            </a:r>
            <a:endParaRPr lang="en-US" sz="1800" dirty="0"/>
          </a:p>
        </p:txBody>
      </p:sp>
      <p:sp>
        <p:nvSpPr>
          <p:cNvPr id="3" name="Content Placeholder 2"/>
          <p:cNvSpPr>
            <a:spLocks noGrp="1"/>
          </p:cNvSpPr>
          <p:nvPr>
            <p:ph idx="1"/>
          </p:nvPr>
        </p:nvSpPr>
        <p:spPr/>
        <p:txBody>
          <a:bodyPr>
            <a:normAutofit/>
          </a:bodyPr>
          <a:lstStyle/>
          <a:p>
            <a:pPr>
              <a:buFont typeface="+mj-lt"/>
              <a:buAutoNum type="arabicPeriod"/>
            </a:pPr>
            <a:r>
              <a:rPr lang="en-US" sz="1800" dirty="0" smtClean="0"/>
              <a:t>It causes hyperplasia of the gums</a:t>
            </a:r>
          </a:p>
          <a:p>
            <a:pPr>
              <a:buFont typeface="+mj-lt"/>
              <a:buAutoNum type="arabicPeriod"/>
            </a:pPr>
            <a:r>
              <a:rPr lang="en-US" sz="1800" dirty="0" smtClean="0"/>
              <a:t>It increases alkalinity of the oral secretions</a:t>
            </a:r>
          </a:p>
          <a:p>
            <a:pPr>
              <a:buFont typeface="+mj-lt"/>
              <a:buAutoNum type="arabicPeriod"/>
            </a:pPr>
            <a:r>
              <a:rPr lang="en-US" sz="1800" dirty="0"/>
              <a:t> </a:t>
            </a:r>
            <a:r>
              <a:rPr lang="en-US" sz="1800" dirty="0" smtClean="0"/>
              <a:t>it erodes and destroys tooth enamel</a:t>
            </a:r>
          </a:p>
          <a:p>
            <a:pPr>
              <a:buFont typeface="+mj-lt"/>
              <a:buAutoNum type="arabicPeriod"/>
            </a:pPr>
            <a:r>
              <a:rPr lang="en-US" sz="1800" dirty="0"/>
              <a:t> </a:t>
            </a:r>
            <a:r>
              <a:rPr lang="en-US" sz="1800" dirty="0" smtClean="0"/>
              <a:t>it promotes bacterial growth at the gum lines</a:t>
            </a:r>
            <a:endParaRPr lang="en-US"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physician prescribes Phenobarbital sodium for a client who has had a tonic-</a:t>
            </a:r>
            <a:r>
              <a:rPr lang="en-US" sz="1800" dirty="0" err="1" smtClean="0"/>
              <a:t>clonic</a:t>
            </a:r>
            <a:r>
              <a:rPr lang="en-US" sz="1800" dirty="0" smtClean="0"/>
              <a:t> seizure. What statement indicates to the nurse that the client understands the side effects of Phenobarbital? Select all that apply.</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b="1" dirty="0" smtClean="0">
                <a:solidFill>
                  <a:srgbClr val="00B0F0"/>
                </a:solidFill>
              </a:rPr>
              <a:t>“ I can expect a loss of appetite or persistent fatigue.”</a:t>
            </a:r>
          </a:p>
          <a:p>
            <a:pPr marL="514350" indent="-514350">
              <a:buFont typeface="+mj-lt"/>
              <a:buAutoNum type="arabicPeriod"/>
            </a:pPr>
            <a:r>
              <a:rPr lang="en-US" sz="1800" b="1" dirty="0">
                <a:solidFill>
                  <a:srgbClr val="00B0F0"/>
                </a:solidFill>
              </a:rPr>
              <a:t> </a:t>
            </a:r>
            <a:r>
              <a:rPr lang="en-US" sz="1800" b="1" dirty="0" smtClean="0">
                <a:solidFill>
                  <a:srgbClr val="00B0F0"/>
                </a:solidFill>
              </a:rPr>
              <a:t>“I might feel lightheaded or off balance.”</a:t>
            </a:r>
          </a:p>
          <a:p>
            <a:pPr marL="514350" indent="-514350">
              <a:buFont typeface="+mj-lt"/>
              <a:buAutoNum type="arabicPeriod"/>
            </a:pPr>
            <a:r>
              <a:rPr lang="en-US" sz="1800" dirty="0" smtClean="0"/>
              <a:t>“Diarrhea accompanied by an anal itch is common.”</a:t>
            </a:r>
          </a:p>
          <a:p>
            <a:pPr marL="514350" indent="-514350">
              <a:buFont typeface="+mj-lt"/>
              <a:buAutoNum type="arabicPeriod"/>
            </a:pPr>
            <a:r>
              <a:rPr lang="en-US" sz="1800" dirty="0" smtClean="0"/>
              <a:t>“Decreased tolerance to common foods can occur.”</a:t>
            </a:r>
          </a:p>
          <a:p>
            <a:pPr marL="514350" indent="-514350">
              <a:buFont typeface="+mj-lt"/>
              <a:buAutoNum type="arabicPeriod"/>
            </a:pPr>
            <a:r>
              <a:rPr lang="en-US" sz="1800" b="1" dirty="0">
                <a:solidFill>
                  <a:srgbClr val="00B0F0"/>
                </a:solidFill>
              </a:rPr>
              <a:t> </a:t>
            </a:r>
            <a:r>
              <a:rPr lang="en-US" sz="1800" b="1" dirty="0" smtClean="0">
                <a:solidFill>
                  <a:srgbClr val="00B0F0"/>
                </a:solidFill>
              </a:rPr>
              <a:t>“I should be aware of becoming depressed.”</a:t>
            </a:r>
            <a:endParaRPr lang="en-US" sz="1800" b="1" dirty="0">
              <a:solidFill>
                <a:srgbClr val="00B0F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physician prescribes Phenobarbital sodium for a client who has had a tonic-</a:t>
            </a:r>
            <a:r>
              <a:rPr lang="en-US" sz="1800" dirty="0" err="1" smtClean="0"/>
              <a:t>clonic</a:t>
            </a:r>
            <a:r>
              <a:rPr lang="en-US" sz="1800" dirty="0" smtClean="0"/>
              <a:t> seizure. What statement indicates to the nurse that the client understands the side effects of Phenobarbital? Select all that apply.</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 I can </a:t>
            </a:r>
            <a:r>
              <a:rPr lang="en-US" sz="1800" dirty="0" err="1" smtClean="0"/>
              <a:t>expext</a:t>
            </a:r>
            <a:r>
              <a:rPr lang="en-US" sz="1800" dirty="0" smtClean="0"/>
              <a:t> a loss of appetite or persistent fatigue.”</a:t>
            </a:r>
          </a:p>
          <a:p>
            <a:pPr marL="514350" indent="-514350">
              <a:buFont typeface="+mj-lt"/>
              <a:buAutoNum type="arabicPeriod"/>
            </a:pPr>
            <a:r>
              <a:rPr lang="en-US" sz="1800" dirty="0"/>
              <a:t> </a:t>
            </a:r>
            <a:r>
              <a:rPr lang="en-US" sz="1800" dirty="0" smtClean="0"/>
              <a:t>“I might feel lightheaded or off balance.”</a:t>
            </a:r>
          </a:p>
          <a:p>
            <a:pPr marL="514350" indent="-514350">
              <a:buFont typeface="+mj-lt"/>
              <a:buAutoNum type="arabicPeriod"/>
            </a:pPr>
            <a:r>
              <a:rPr lang="en-US" sz="1800" dirty="0" smtClean="0"/>
              <a:t>“Diarrhea accompanied by an anal itch is common.”</a:t>
            </a:r>
          </a:p>
          <a:p>
            <a:pPr marL="514350" indent="-514350">
              <a:buFont typeface="+mj-lt"/>
              <a:buAutoNum type="arabicPeriod"/>
            </a:pPr>
            <a:r>
              <a:rPr lang="en-US" sz="1800" dirty="0" smtClean="0"/>
              <a:t>“Decreased tolerance to common foods can occur.”</a:t>
            </a:r>
          </a:p>
          <a:p>
            <a:pPr marL="514350" indent="-514350">
              <a:buFont typeface="+mj-lt"/>
              <a:buAutoNum type="arabicPeriod"/>
            </a:pPr>
            <a:r>
              <a:rPr lang="en-US" sz="1800" dirty="0"/>
              <a:t> </a:t>
            </a:r>
            <a:r>
              <a:rPr lang="en-US" sz="1800" dirty="0" smtClean="0"/>
              <a:t>“I should be aware of becoming depressed.”</a:t>
            </a:r>
            <a:endParaRPr lang="en-US" sz="1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administering methylphenidate is monitoring the client for side effects associated with this medication. Which assessment finding would the nurse disregard as unrelated to this medication?</a:t>
            </a:r>
            <a:endParaRPr lang="en-US" sz="1800" dirty="0"/>
          </a:p>
        </p:txBody>
      </p:sp>
      <p:sp>
        <p:nvSpPr>
          <p:cNvPr id="3" name="Content Placeholder 2"/>
          <p:cNvSpPr>
            <a:spLocks noGrp="1"/>
          </p:cNvSpPr>
          <p:nvPr>
            <p:ph idx="1"/>
          </p:nvPr>
        </p:nvSpPr>
        <p:spPr/>
        <p:txBody>
          <a:bodyPr>
            <a:normAutofit/>
          </a:bodyPr>
          <a:lstStyle/>
          <a:p>
            <a:pPr>
              <a:buFont typeface="+mj-lt"/>
              <a:buAutoNum type="arabicPeriod"/>
            </a:pPr>
            <a:r>
              <a:rPr lang="en-US" sz="1800" dirty="0" smtClean="0"/>
              <a:t>Insomnia</a:t>
            </a:r>
          </a:p>
          <a:p>
            <a:pPr>
              <a:buFont typeface="+mj-lt"/>
              <a:buAutoNum type="arabicPeriod"/>
            </a:pPr>
            <a:r>
              <a:rPr lang="en-US" sz="1800" dirty="0"/>
              <a:t> </a:t>
            </a:r>
            <a:r>
              <a:rPr lang="en-US" sz="1800" dirty="0" smtClean="0"/>
              <a:t>fever</a:t>
            </a:r>
          </a:p>
          <a:p>
            <a:pPr>
              <a:buFont typeface="+mj-lt"/>
              <a:buAutoNum type="arabicPeriod"/>
            </a:pPr>
            <a:r>
              <a:rPr lang="en-US" sz="1800" dirty="0"/>
              <a:t> </a:t>
            </a:r>
            <a:r>
              <a:rPr lang="en-US" sz="1800" dirty="0" smtClean="0"/>
              <a:t>rash</a:t>
            </a:r>
          </a:p>
          <a:p>
            <a:pPr>
              <a:buFont typeface="+mj-lt"/>
              <a:buAutoNum type="arabicPeriod"/>
            </a:pPr>
            <a:r>
              <a:rPr lang="en-US" sz="1800" dirty="0"/>
              <a:t> </a:t>
            </a:r>
            <a:r>
              <a:rPr lang="en-US" sz="1800" b="1" dirty="0" smtClean="0">
                <a:solidFill>
                  <a:srgbClr val="FF0000"/>
                </a:solidFill>
              </a:rPr>
              <a:t>palpitations</a:t>
            </a:r>
          </a:p>
          <a:p>
            <a:pPr>
              <a:buFont typeface="+mj-lt"/>
              <a:buAutoNum type="arabicPeriod"/>
            </a:pPr>
            <a:endParaRPr lang="en-US"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administering methylphenidate is monitoring the client for side effects associated with this medication. Which </a:t>
            </a:r>
            <a:r>
              <a:rPr lang="en-US" sz="1800" dirty="0" err="1" smtClean="0"/>
              <a:t>asswssment</a:t>
            </a:r>
            <a:r>
              <a:rPr lang="en-US" sz="1800" dirty="0" smtClean="0"/>
              <a:t> finding would the nurse </a:t>
            </a:r>
            <a:r>
              <a:rPr lang="en-US" sz="1800" dirty="0" err="1" smtClean="0"/>
              <a:t>disrefard</a:t>
            </a:r>
            <a:r>
              <a:rPr lang="en-US" sz="1800" dirty="0" smtClean="0"/>
              <a:t> as unrelated to this medication?</a:t>
            </a:r>
            <a:endParaRPr lang="en-US" sz="1800" dirty="0"/>
          </a:p>
        </p:txBody>
      </p:sp>
      <p:sp>
        <p:nvSpPr>
          <p:cNvPr id="3" name="Content Placeholder 2"/>
          <p:cNvSpPr>
            <a:spLocks noGrp="1"/>
          </p:cNvSpPr>
          <p:nvPr>
            <p:ph idx="1"/>
          </p:nvPr>
        </p:nvSpPr>
        <p:spPr/>
        <p:txBody>
          <a:bodyPr>
            <a:normAutofit/>
          </a:bodyPr>
          <a:lstStyle/>
          <a:p>
            <a:pPr>
              <a:buFont typeface="+mj-lt"/>
              <a:buAutoNum type="arabicPeriod"/>
            </a:pPr>
            <a:r>
              <a:rPr lang="en-US" sz="1800" dirty="0" smtClean="0"/>
              <a:t>Insomnia</a:t>
            </a:r>
          </a:p>
          <a:p>
            <a:pPr>
              <a:buFont typeface="+mj-lt"/>
              <a:buAutoNum type="arabicPeriod"/>
            </a:pPr>
            <a:r>
              <a:rPr lang="en-US" sz="1800" dirty="0"/>
              <a:t> </a:t>
            </a:r>
            <a:r>
              <a:rPr lang="en-US" sz="1800" dirty="0" smtClean="0"/>
              <a:t>fever</a:t>
            </a:r>
          </a:p>
          <a:p>
            <a:pPr>
              <a:buFont typeface="+mj-lt"/>
              <a:buAutoNum type="arabicPeriod"/>
            </a:pPr>
            <a:r>
              <a:rPr lang="en-US" sz="1800" dirty="0"/>
              <a:t> </a:t>
            </a:r>
            <a:r>
              <a:rPr lang="en-US" sz="1800" dirty="0" smtClean="0"/>
              <a:t>rash</a:t>
            </a:r>
          </a:p>
          <a:p>
            <a:pPr>
              <a:buFont typeface="+mj-lt"/>
              <a:buAutoNum type="arabicPeriod"/>
            </a:pPr>
            <a:r>
              <a:rPr lang="en-US" sz="1800" dirty="0"/>
              <a:t> </a:t>
            </a:r>
            <a:r>
              <a:rPr lang="en-US" sz="1800" dirty="0" smtClean="0"/>
              <a:t>palpitations</a:t>
            </a:r>
          </a:p>
          <a:p>
            <a:pPr>
              <a:buFont typeface="+mj-lt"/>
              <a:buAutoNum type="arabicPeriod"/>
            </a:pPr>
            <a:endParaRPr lang="en-US" sz="1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physician prescribes </a:t>
            </a:r>
            <a:r>
              <a:rPr lang="en-US" sz="1800" dirty="0" err="1" smtClean="0"/>
              <a:t>phenytoin</a:t>
            </a:r>
            <a:r>
              <a:rPr lang="en-US" sz="1800" dirty="0" smtClean="0"/>
              <a:t> for a client to control tonic-</a:t>
            </a:r>
            <a:r>
              <a:rPr lang="en-US" sz="1800" dirty="0" err="1" smtClean="0"/>
              <a:t>clonic</a:t>
            </a:r>
            <a:r>
              <a:rPr lang="en-US" sz="1800" dirty="0" smtClean="0"/>
              <a:t> seizures. The nurse explains in simple terms to client that which expected effect may occur with use of the drug?</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Produces an antispasmodic action on the muscles</a:t>
            </a:r>
          </a:p>
          <a:p>
            <a:pPr marL="514350" indent="-514350">
              <a:buFont typeface="+mj-lt"/>
              <a:buAutoNum type="arabicPeriod"/>
            </a:pPr>
            <a:r>
              <a:rPr lang="en-US" sz="1800" dirty="0"/>
              <a:t> </a:t>
            </a:r>
            <a:r>
              <a:rPr lang="en-US" sz="1800" dirty="0" smtClean="0"/>
              <a:t>prevents depression of the central nervous system</a:t>
            </a:r>
          </a:p>
          <a:p>
            <a:pPr marL="514350" indent="-514350">
              <a:buFont typeface="+mj-lt"/>
              <a:buAutoNum type="arabicPeriod"/>
            </a:pPr>
            <a:r>
              <a:rPr lang="en-US" sz="1800" dirty="0"/>
              <a:t> </a:t>
            </a:r>
            <a:r>
              <a:rPr lang="en-US" sz="1800" dirty="0" smtClean="0"/>
              <a:t>controls nerve impulses originating in the motor cortex</a:t>
            </a:r>
          </a:p>
          <a:p>
            <a:pPr marL="514350" indent="-514350">
              <a:buFont typeface="+mj-lt"/>
              <a:buAutoNum type="arabicPeriod"/>
            </a:pPr>
            <a:r>
              <a:rPr lang="en-US" sz="1800" dirty="0"/>
              <a:t> </a:t>
            </a:r>
            <a:r>
              <a:rPr lang="en-US" sz="1800" b="1" dirty="0" smtClean="0">
                <a:solidFill>
                  <a:srgbClr val="FF0000"/>
                </a:solidFill>
              </a:rPr>
              <a:t>alters the permeability of the cell membrane to potassium</a:t>
            </a:r>
            <a:endParaRPr lang="en-US" sz="1800" b="1"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physician prescribes </a:t>
            </a:r>
            <a:r>
              <a:rPr lang="en-US" sz="1800" dirty="0" err="1" smtClean="0"/>
              <a:t>phenytoin</a:t>
            </a:r>
            <a:r>
              <a:rPr lang="en-US" sz="1800" dirty="0" smtClean="0"/>
              <a:t> for a client to control tonic-</a:t>
            </a:r>
            <a:r>
              <a:rPr lang="en-US" sz="1800" dirty="0" err="1" smtClean="0"/>
              <a:t>clonic</a:t>
            </a:r>
            <a:r>
              <a:rPr lang="en-US" sz="1800" dirty="0" smtClean="0"/>
              <a:t> seizures. The nurse explains in simple terms to client that which expected effect may occur with use of the drug?</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Produces an antispasmodic action on the muscles</a:t>
            </a:r>
          </a:p>
          <a:p>
            <a:pPr marL="514350" indent="-514350">
              <a:buFont typeface="+mj-lt"/>
              <a:buAutoNum type="arabicPeriod"/>
            </a:pPr>
            <a:r>
              <a:rPr lang="en-US" sz="1800" dirty="0"/>
              <a:t> </a:t>
            </a:r>
            <a:r>
              <a:rPr lang="en-US" sz="1800" dirty="0" smtClean="0"/>
              <a:t>prevents depression of the central nervous system</a:t>
            </a:r>
          </a:p>
          <a:p>
            <a:pPr marL="514350" indent="-514350">
              <a:buFont typeface="+mj-lt"/>
              <a:buAutoNum type="arabicPeriod"/>
            </a:pPr>
            <a:r>
              <a:rPr lang="en-US" sz="1800" dirty="0"/>
              <a:t> </a:t>
            </a:r>
            <a:r>
              <a:rPr lang="en-US" sz="1800" dirty="0" smtClean="0"/>
              <a:t>controls nerve impulses originating in the motor cortex</a:t>
            </a:r>
          </a:p>
          <a:p>
            <a:pPr marL="514350" indent="-514350">
              <a:buFont typeface="+mj-lt"/>
              <a:buAutoNum type="arabicPeriod"/>
            </a:pPr>
            <a:r>
              <a:rPr lang="en-US" sz="1800" dirty="0"/>
              <a:t> </a:t>
            </a:r>
            <a:r>
              <a:rPr lang="en-US" sz="1800" dirty="0" smtClean="0"/>
              <a:t>alters the permeability of the cell membrane to potassium</a:t>
            </a:r>
            <a:endParaRPr lang="en-US" sz="1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is providing information to a client taking </a:t>
            </a:r>
            <a:r>
              <a:rPr lang="en-US" sz="1800" dirty="0" err="1" smtClean="0"/>
              <a:t>benztropine</a:t>
            </a:r>
            <a:r>
              <a:rPr lang="en-US" sz="1800" dirty="0" smtClean="0"/>
              <a:t> an </a:t>
            </a:r>
            <a:r>
              <a:rPr lang="en-US" sz="1800" dirty="0" err="1" smtClean="0"/>
              <a:t>anticholinergic</a:t>
            </a:r>
            <a:r>
              <a:rPr lang="en-US" sz="1800" dirty="0" smtClean="0"/>
              <a:t> given for Parkinson’s disease. Which statement made by the client regarding this medication?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“I may crush the tablets to make them easier to take.”</a:t>
            </a:r>
          </a:p>
          <a:p>
            <a:pPr marL="514350" indent="-514350">
              <a:buFont typeface="+mj-lt"/>
              <a:buAutoNum type="arabicPeriod"/>
            </a:pPr>
            <a:r>
              <a:rPr lang="en-US" sz="1800" b="1" dirty="0">
                <a:solidFill>
                  <a:srgbClr val="00B0F0"/>
                </a:solidFill>
              </a:rPr>
              <a:t> </a:t>
            </a:r>
            <a:r>
              <a:rPr lang="en-US" sz="1800" b="1" dirty="0" smtClean="0">
                <a:solidFill>
                  <a:srgbClr val="FF0000"/>
                </a:solidFill>
              </a:rPr>
              <a:t>“I should not drive until I know how this medication will affect me.”  </a:t>
            </a:r>
          </a:p>
          <a:p>
            <a:pPr marL="514350" indent="-514350">
              <a:buFont typeface="+mj-lt"/>
              <a:buAutoNum type="arabicPeriod"/>
            </a:pPr>
            <a:r>
              <a:rPr lang="en-US" sz="1800" dirty="0"/>
              <a:t> </a:t>
            </a:r>
            <a:r>
              <a:rPr lang="en-US" sz="1800" dirty="0" smtClean="0"/>
              <a:t>“I can take OTC medications for a cough or cold.”</a:t>
            </a:r>
          </a:p>
          <a:p>
            <a:pPr marL="514350" indent="-514350">
              <a:buFont typeface="+mj-lt"/>
              <a:buAutoNum type="arabicPeriod"/>
            </a:pPr>
            <a:r>
              <a:rPr lang="en-US" sz="1800" dirty="0"/>
              <a:t> </a:t>
            </a:r>
            <a:r>
              <a:rPr lang="en-US" sz="1800" dirty="0" smtClean="0"/>
              <a:t>“I should never discontinue the medication abruptly.”</a:t>
            </a:r>
            <a:endParaRPr lang="en-US"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is providing information to a client taking </a:t>
            </a:r>
            <a:r>
              <a:rPr lang="en-US" sz="1800" dirty="0" err="1" smtClean="0"/>
              <a:t>benztropine</a:t>
            </a:r>
            <a:r>
              <a:rPr lang="en-US" sz="1800" dirty="0" smtClean="0"/>
              <a:t> an </a:t>
            </a:r>
            <a:r>
              <a:rPr lang="en-US" sz="1800" dirty="0" err="1" smtClean="0"/>
              <a:t>anticholinergic</a:t>
            </a:r>
            <a:r>
              <a:rPr lang="en-US" sz="1800" dirty="0" smtClean="0"/>
              <a:t> given for Parkinson’s disease. Which statement made by the client regarding this medication?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“I may crush the tablets to make them easier to take.”</a:t>
            </a:r>
          </a:p>
          <a:p>
            <a:pPr marL="514350" indent="-514350">
              <a:buFont typeface="+mj-lt"/>
              <a:buAutoNum type="arabicPeriod"/>
            </a:pPr>
            <a:r>
              <a:rPr lang="en-US" sz="1800" dirty="0"/>
              <a:t> </a:t>
            </a:r>
            <a:r>
              <a:rPr lang="en-US" sz="1800" dirty="0" smtClean="0"/>
              <a:t>“I should not drive until I know how this medication will affect me.”  </a:t>
            </a:r>
          </a:p>
          <a:p>
            <a:pPr marL="514350" indent="-514350">
              <a:buFont typeface="+mj-lt"/>
              <a:buAutoNum type="arabicPeriod"/>
            </a:pPr>
            <a:r>
              <a:rPr lang="en-US" sz="1800" dirty="0"/>
              <a:t> </a:t>
            </a:r>
            <a:r>
              <a:rPr lang="en-US" sz="1800" dirty="0" smtClean="0"/>
              <a:t>“I can take OTC medications for a cough or cold.”</a:t>
            </a:r>
          </a:p>
          <a:p>
            <a:pPr marL="514350" indent="-514350">
              <a:buFont typeface="+mj-lt"/>
              <a:buAutoNum type="arabicPeriod"/>
            </a:pPr>
            <a:r>
              <a:rPr lang="en-US" sz="1800" dirty="0"/>
              <a:t> </a:t>
            </a:r>
            <a:r>
              <a:rPr lang="en-US" sz="1800" dirty="0" smtClean="0"/>
              <a:t>“I should never discontinue the medication abruptly.”</a:t>
            </a:r>
            <a:endParaRPr lang="en-US"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A client is receiving </a:t>
            </a:r>
            <a:r>
              <a:rPr lang="en-US" sz="1800" dirty="0" err="1" smtClean="0"/>
              <a:t>phenytoin</a:t>
            </a:r>
            <a:r>
              <a:rPr lang="en-US" sz="1800" dirty="0" smtClean="0"/>
              <a:t> (</a:t>
            </a:r>
            <a:r>
              <a:rPr lang="en-US" sz="1800" dirty="0" err="1" smtClean="0"/>
              <a:t>dilantin</a:t>
            </a:r>
            <a:r>
              <a:rPr lang="en-US" sz="1800" dirty="0" smtClean="0"/>
              <a:t>) to control seizures. What statement by the client to the nurse indicates an understanding regarding administration of this medication?</a:t>
            </a:r>
            <a:endParaRPr lang="en-US" sz="1800" dirty="0"/>
          </a:p>
        </p:txBody>
      </p:sp>
      <p:sp>
        <p:nvSpPr>
          <p:cNvPr id="4" name="TextBox 3"/>
          <p:cNvSpPr txBox="1"/>
          <p:nvPr/>
        </p:nvSpPr>
        <p:spPr>
          <a:xfrm>
            <a:off x="457200" y="1981200"/>
            <a:ext cx="8001000" cy="1200329"/>
          </a:xfrm>
          <a:prstGeom prst="rect">
            <a:avLst/>
          </a:prstGeom>
          <a:noFill/>
        </p:spPr>
        <p:txBody>
          <a:bodyPr wrap="square" rtlCol="0">
            <a:spAutoFit/>
          </a:bodyPr>
          <a:lstStyle/>
          <a:p>
            <a:pPr marL="342900" indent="-342900">
              <a:buAutoNum type="arabicPeriod"/>
            </a:pPr>
            <a:r>
              <a:rPr lang="en-US" dirty="0" smtClean="0"/>
              <a:t>“I need to take more of my </a:t>
            </a:r>
            <a:r>
              <a:rPr lang="en-US" dirty="0" err="1" smtClean="0"/>
              <a:t>Dilantin</a:t>
            </a:r>
            <a:r>
              <a:rPr lang="en-US" dirty="0" smtClean="0"/>
              <a:t> when I am having a stressful day.’</a:t>
            </a:r>
          </a:p>
          <a:p>
            <a:pPr marL="342900" indent="-342900">
              <a:buAutoNum type="arabicPeriod"/>
            </a:pPr>
            <a:r>
              <a:rPr lang="en-US" dirty="0"/>
              <a:t> </a:t>
            </a:r>
            <a:r>
              <a:rPr lang="en-US" dirty="0" smtClean="0"/>
              <a:t>” I will be able to stop taking this medicine in about a year.”</a:t>
            </a:r>
          </a:p>
          <a:p>
            <a:pPr marL="342900" indent="-342900">
              <a:buAutoNum type="arabicPeriod"/>
            </a:pPr>
            <a:r>
              <a:rPr lang="en-US" dirty="0"/>
              <a:t> </a:t>
            </a:r>
            <a:r>
              <a:rPr lang="en-US" dirty="0" smtClean="0"/>
              <a:t>“I will  probably need to take this medicine all my life.”</a:t>
            </a:r>
          </a:p>
          <a:p>
            <a:pPr marL="342900" indent="-342900">
              <a:buAutoNum type="arabicPeriod"/>
            </a:pPr>
            <a:r>
              <a:rPr lang="en-US" dirty="0"/>
              <a:t> </a:t>
            </a:r>
            <a:r>
              <a:rPr lang="en-US" dirty="0" smtClean="0"/>
              <a:t>“ I will never have another seizure if I take this medicine.”</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The nurse is providing discharge instructions to a client with Alzheimer’s disease and his family. Based on the knowledge that the knowledge that the prescribed medication therapy will not reverse Alzheimer symptoms, what should be included in this discussion?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 keep the client in his own home, regardless of circumstances</a:t>
            </a:r>
          </a:p>
          <a:p>
            <a:pPr marL="514350" indent="-514350">
              <a:buFont typeface="+mj-lt"/>
              <a:buAutoNum type="arabicPeriod"/>
            </a:pPr>
            <a:r>
              <a:rPr lang="en-US" sz="1800" b="1" dirty="0">
                <a:solidFill>
                  <a:srgbClr val="00B0F0"/>
                </a:solidFill>
              </a:rPr>
              <a:t> </a:t>
            </a:r>
            <a:r>
              <a:rPr lang="en-US" sz="1800" b="1" dirty="0" smtClean="0">
                <a:solidFill>
                  <a:srgbClr val="00B0F0"/>
                </a:solidFill>
              </a:rPr>
              <a:t>provide supervision to protect client from being injured or lost.</a:t>
            </a:r>
          </a:p>
          <a:p>
            <a:pPr marL="514350" indent="-514350">
              <a:buFont typeface="+mj-lt"/>
              <a:buAutoNum type="arabicPeriod"/>
            </a:pPr>
            <a:r>
              <a:rPr lang="en-US" sz="1800" dirty="0" smtClean="0"/>
              <a:t>Encourage the client to interview potential homecare agencies</a:t>
            </a:r>
          </a:p>
          <a:p>
            <a:pPr marL="514350" indent="-514350">
              <a:buFont typeface="+mj-lt"/>
              <a:buAutoNum type="arabicPeriod"/>
            </a:pPr>
            <a:r>
              <a:rPr lang="en-US" sz="1800" dirty="0"/>
              <a:t> </a:t>
            </a:r>
            <a:r>
              <a:rPr lang="en-US" sz="1800" dirty="0" smtClean="0"/>
              <a:t>postpone the use of adaptive-assistive equipment as long as possible</a:t>
            </a:r>
            <a:endParaRPr lang="en-US"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The nurse is providing discharge instructions to a client with Alzheimer’s disease and his family. Based on the knowledge that the knowledge that the prescribed medication therapy will not reverse Alzheimer symptoms, what should be included in this discussion?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 keep the client in his own home, regardless of circumstances</a:t>
            </a:r>
          </a:p>
          <a:p>
            <a:pPr marL="514350" indent="-514350">
              <a:buFont typeface="+mj-lt"/>
              <a:buAutoNum type="arabicPeriod"/>
            </a:pPr>
            <a:r>
              <a:rPr lang="en-US" sz="1800" dirty="0"/>
              <a:t> </a:t>
            </a:r>
            <a:r>
              <a:rPr lang="en-US" sz="1800" dirty="0" smtClean="0"/>
              <a:t>provide supervision to protect client from being injured or lost.</a:t>
            </a:r>
          </a:p>
          <a:p>
            <a:pPr marL="514350" indent="-514350">
              <a:buFont typeface="+mj-lt"/>
              <a:buAutoNum type="arabicPeriod"/>
            </a:pPr>
            <a:r>
              <a:rPr lang="en-US" sz="1800" dirty="0" smtClean="0"/>
              <a:t>Encourage the client to interview potential homecare agencies</a:t>
            </a:r>
          </a:p>
          <a:p>
            <a:pPr marL="514350" indent="-514350">
              <a:buFont typeface="+mj-lt"/>
              <a:buAutoNum type="arabicPeriod"/>
            </a:pPr>
            <a:r>
              <a:rPr lang="en-US" sz="1800" dirty="0"/>
              <a:t> </a:t>
            </a:r>
            <a:r>
              <a:rPr lang="en-US" sz="1800" dirty="0" smtClean="0"/>
              <a:t>postpone the use of adaptive-assistive equipment as long as possible</a:t>
            </a:r>
            <a:endParaRPr lang="en-US" sz="1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What is the most important nursing diagnosis for the client newly diagnosed with Alzheimer’s disease who is just beginning medication therapy?</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Altered fluid and electrolytes</a:t>
            </a:r>
          </a:p>
          <a:p>
            <a:pPr marL="514350" indent="-514350">
              <a:buFont typeface="+mj-lt"/>
              <a:buAutoNum type="arabicPeriod"/>
            </a:pPr>
            <a:r>
              <a:rPr lang="en-US" sz="1800" dirty="0"/>
              <a:t> </a:t>
            </a:r>
            <a:r>
              <a:rPr lang="en-US" sz="1800" dirty="0" smtClean="0"/>
              <a:t>pain</a:t>
            </a:r>
          </a:p>
          <a:p>
            <a:pPr marL="514350" indent="-514350">
              <a:buFont typeface="+mj-lt"/>
              <a:buAutoNum type="arabicPeriod"/>
            </a:pPr>
            <a:r>
              <a:rPr lang="en-US" sz="1800" dirty="0"/>
              <a:t> </a:t>
            </a:r>
            <a:r>
              <a:rPr lang="en-US" sz="1800" dirty="0" smtClean="0"/>
              <a:t>disturbed sleep pattern</a:t>
            </a:r>
          </a:p>
          <a:p>
            <a:pPr marL="514350" indent="-514350">
              <a:buFont typeface="+mj-lt"/>
              <a:buAutoNum type="arabicPeriod"/>
            </a:pPr>
            <a:r>
              <a:rPr lang="en-US" sz="1800" b="1" dirty="0">
                <a:solidFill>
                  <a:srgbClr val="00B0F0"/>
                </a:solidFill>
              </a:rPr>
              <a:t> </a:t>
            </a:r>
            <a:r>
              <a:rPr lang="en-US" sz="1800" b="1" dirty="0" smtClean="0">
                <a:solidFill>
                  <a:srgbClr val="00B0F0"/>
                </a:solidFill>
              </a:rPr>
              <a:t>disturbed thought processes</a:t>
            </a:r>
            <a:endParaRPr lang="en-US" sz="1800" b="1" dirty="0">
              <a:solidFill>
                <a:srgbClr val="00B0F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What is the most important nursing diagnosis for the client newly diagnosed with Alzheimer’s disease who is just beginning medication therapy?</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Altered fluid and electrolytes</a:t>
            </a:r>
          </a:p>
          <a:p>
            <a:pPr marL="514350" indent="-514350">
              <a:buFont typeface="+mj-lt"/>
              <a:buAutoNum type="arabicPeriod"/>
            </a:pPr>
            <a:r>
              <a:rPr lang="en-US" sz="1800" dirty="0"/>
              <a:t> </a:t>
            </a:r>
            <a:r>
              <a:rPr lang="en-US" sz="1800" dirty="0" smtClean="0"/>
              <a:t>pain</a:t>
            </a:r>
          </a:p>
          <a:p>
            <a:pPr marL="514350" indent="-514350">
              <a:buFont typeface="+mj-lt"/>
              <a:buAutoNum type="arabicPeriod"/>
            </a:pPr>
            <a:r>
              <a:rPr lang="en-US" sz="1800" dirty="0"/>
              <a:t> </a:t>
            </a:r>
            <a:r>
              <a:rPr lang="en-US" sz="1800" dirty="0" smtClean="0"/>
              <a:t>disturbed sleep pattern</a:t>
            </a:r>
          </a:p>
          <a:p>
            <a:pPr marL="514350" indent="-514350">
              <a:buFont typeface="+mj-lt"/>
              <a:buAutoNum type="arabicPeriod"/>
            </a:pPr>
            <a:r>
              <a:rPr lang="en-US" sz="1800" dirty="0"/>
              <a:t> </a:t>
            </a:r>
            <a:r>
              <a:rPr lang="en-US" sz="1800" dirty="0" smtClean="0"/>
              <a:t>disturbed thought processes</a:t>
            </a:r>
            <a:endParaRPr lang="en-US" sz="1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should include which items in an assessment of the client with Alzheimer’s disease who is receiving </a:t>
            </a:r>
            <a:r>
              <a:rPr lang="en-US" sz="1800" dirty="0" err="1" smtClean="0"/>
              <a:t>tactrine</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Blood pressure mental status and gastrointestinal status</a:t>
            </a:r>
          </a:p>
          <a:p>
            <a:pPr marL="514350" indent="-514350">
              <a:buFont typeface="+mj-lt"/>
              <a:buAutoNum type="arabicPeriod"/>
            </a:pPr>
            <a:r>
              <a:rPr lang="en-US" sz="1800" dirty="0"/>
              <a:t> </a:t>
            </a:r>
            <a:r>
              <a:rPr lang="en-US" sz="1800" dirty="0" smtClean="0"/>
              <a:t>hemoglobin white blood cells and liver function tests</a:t>
            </a:r>
          </a:p>
          <a:p>
            <a:pPr marL="514350" indent="-514350">
              <a:buFont typeface="+mj-lt"/>
              <a:buAutoNum type="arabicPeriod"/>
            </a:pPr>
            <a:r>
              <a:rPr lang="en-US" sz="1800" b="1" dirty="0">
                <a:solidFill>
                  <a:srgbClr val="FF0000"/>
                </a:solidFill>
              </a:rPr>
              <a:t> </a:t>
            </a:r>
            <a:r>
              <a:rPr lang="en-US" sz="1800" b="1" dirty="0" err="1" smtClean="0">
                <a:solidFill>
                  <a:srgbClr val="FF0000"/>
                </a:solidFill>
              </a:rPr>
              <a:t>HbG</a:t>
            </a:r>
            <a:r>
              <a:rPr lang="en-US" sz="1800" b="1" dirty="0" smtClean="0">
                <a:solidFill>
                  <a:srgbClr val="FF0000"/>
                </a:solidFill>
              </a:rPr>
              <a:t> red blood cells and mental status</a:t>
            </a:r>
          </a:p>
          <a:p>
            <a:pPr marL="514350" indent="-514350">
              <a:buFont typeface="+mj-lt"/>
              <a:buAutoNum type="arabicPeriod"/>
            </a:pPr>
            <a:r>
              <a:rPr lang="en-US" sz="1800" dirty="0"/>
              <a:t> </a:t>
            </a:r>
            <a:r>
              <a:rPr lang="en-US" sz="1800" dirty="0" smtClean="0"/>
              <a:t>BP electrolytes and edema in legs</a:t>
            </a:r>
          </a:p>
          <a:p>
            <a:pPr marL="514350" indent="-514350">
              <a:buNone/>
            </a:pPr>
            <a:endParaRPr lang="en-US" sz="1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nurse should include which items in an assessment of the client with Alzheimer’s disease who is receiving </a:t>
            </a:r>
            <a:r>
              <a:rPr lang="en-US" sz="1800" dirty="0" err="1" smtClean="0"/>
              <a:t>tactrine</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Blood pressure mental status and gastrointestinal status</a:t>
            </a:r>
          </a:p>
          <a:p>
            <a:pPr marL="514350" indent="-514350">
              <a:buFont typeface="+mj-lt"/>
              <a:buAutoNum type="arabicPeriod"/>
            </a:pPr>
            <a:r>
              <a:rPr lang="en-US" sz="1800" dirty="0"/>
              <a:t> </a:t>
            </a:r>
            <a:r>
              <a:rPr lang="en-US" sz="1800" dirty="0" smtClean="0"/>
              <a:t>hemoglobin white blood cells and liver function tests</a:t>
            </a:r>
          </a:p>
          <a:p>
            <a:pPr marL="514350" indent="-514350">
              <a:buFont typeface="+mj-lt"/>
              <a:buAutoNum type="arabicPeriod"/>
            </a:pPr>
            <a:r>
              <a:rPr lang="en-US" sz="1800" dirty="0"/>
              <a:t> </a:t>
            </a:r>
            <a:r>
              <a:rPr lang="en-US" sz="1800" dirty="0" err="1" smtClean="0"/>
              <a:t>HbG</a:t>
            </a:r>
            <a:r>
              <a:rPr lang="en-US" sz="1800" dirty="0" smtClean="0"/>
              <a:t> red blood cells and mental status</a:t>
            </a:r>
          </a:p>
          <a:p>
            <a:pPr marL="514350" indent="-514350">
              <a:buFont typeface="+mj-lt"/>
              <a:buAutoNum type="arabicPeriod"/>
            </a:pPr>
            <a:r>
              <a:rPr lang="en-US" sz="1800" dirty="0"/>
              <a:t> </a:t>
            </a:r>
            <a:r>
              <a:rPr lang="en-US" sz="1800" dirty="0" smtClean="0"/>
              <a:t>BP electrolytes and edema in legs</a:t>
            </a:r>
          </a:p>
          <a:p>
            <a:pPr marL="514350" indent="-514350">
              <a:buFont typeface="+mj-lt"/>
              <a:buAutoNum type="arabicPeriod"/>
            </a:pPr>
            <a:r>
              <a:rPr lang="en-US" sz="1800" dirty="0"/>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The client has migraine headaches. The provider has prescribed </a:t>
            </a:r>
            <a:r>
              <a:rPr lang="en-US" sz="1800" dirty="0" err="1" smtClean="0"/>
              <a:t>amitriptyline</a:t>
            </a:r>
            <a:r>
              <a:rPr lang="en-US" sz="1800" dirty="0" smtClean="0"/>
              <a:t> hydrochloride as prophylaxis for the headaches. The nurse would warn the client about what over-the –counter medication which might intensify the actions of </a:t>
            </a:r>
            <a:r>
              <a:rPr lang="en-US" sz="1800" dirty="0" err="1" smtClean="0"/>
              <a:t>elavil</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Acetaminophen (</a:t>
            </a:r>
            <a:r>
              <a:rPr lang="en-US" sz="1800" dirty="0" err="1" smtClean="0"/>
              <a:t>tylenol</a:t>
            </a:r>
            <a:r>
              <a:rPr lang="en-US" sz="1800" dirty="0" smtClean="0"/>
              <a:t>)</a:t>
            </a:r>
          </a:p>
          <a:p>
            <a:pPr marL="514350" indent="-514350">
              <a:buFont typeface="+mj-lt"/>
              <a:buAutoNum type="arabicPeriod"/>
            </a:pPr>
            <a:r>
              <a:rPr lang="en-US" sz="1800" dirty="0"/>
              <a:t> </a:t>
            </a:r>
            <a:r>
              <a:rPr lang="en-US" sz="1800" dirty="0" err="1" smtClean="0"/>
              <a:t>asprin</a:t>
            </a:r>
            <a:r>
              <a:rPr lang="en-US" sz="1800" dirty="0" smtClean="0"/>
              <a:t> (ASA)</a:t>
            </a:r>
          </a:p>
          <a:p>
            <a:pPr marL="514350" indent="-514350">
              <a:buFont typeface="+mj-lt"/>
              <a:buAutoNum type="arabicPeriod"/>
            </a:pPr>
            <a:r>
              <a:rPr lang="en-US" sz="1800" dirty="0"/>
              <a:t> </a:t>
            </a:r>
            <a:r>
              <a:rPr lang="en-US" sz="1800" dirty="0" err="1" smtClean="0"/>
              <a:t>nonsteroidal</a:t>
            </a:r>
            <a:r>
              <a:rPr lang="en-US" sz="1800" dirty="0" smtClean="0"/>
              <a:t> anti-inflammatory drugs (NSAIDs)</a:t>
            </a:r>
          </a:p>
          <a:p>
            <a:pPr marL="514350" indent="-514350">
              <a:buFont typeface="+mj-lt"/>
              <a:buAutoNum type="arabicPeriod"/>
            </a:pPr>
            <a:r>
              <a:rPr lang="en-US" sz="1800" b="1" dirty="0">
                <a:solidFill>
                  <a:srgbClr val="00B0F0"/>
                </a:solidFill>
              </a:rPr>
              <a:t> </a:t>
            </a:r>
            <a:r>
              <a:rPr lang="en-US" sz="1800" b="1" dirty="0" err="1" smtClean="0">
                <a:solidFill>
                  <a:srgbClr val="00B0F0"/>
                </a:solidFill>
              </a:rPr>
              <a:t>Cimetidine</a:t>
            </a:r>
            <a:r>
              <a:rPr lang="en-US" sz="1800" b="1" dirty="0" smtClean="0">
                <a:solidFill>
                  <a:srgbClr val="00B0F0"/>
                </a:solidFill>
              </a:rPr>
              <a:t> (</a:t>
            </a:r>
            <a:r>
              <a:rPr lang="en-US" sz="1800" b="1" dirty="0" err="1" smtClean="0">
                <a:solidFill>
                  <a:srgbClr val="00B0F0"/>
                </a:solidFill>
              </a:rPr>
              <a:t>Tagamet</a:t>
            </a:r>
            <a:r>
              <a:rPr lang="en-US" sz="1800" b="1" dirty="0" smtClean="0">
                <a:solidFill>
                  <a:srgbClr val="00B0F0"/>
                </a:solidFill>
              </a:rPr>
              <a:t> HB)</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The client has migraine headaches. The provider has prescribed </a:t>
            </a:r>
            <a:r>
              <a:rPr lang="en-US" sz="1800" dirty="0" err="1" smtClean="0"/>
              <a:t>amitriptyline</a:t>
            </a:r>
            <a:r>
              <a:rPr lang="en-US" sz="1800" dirty="0" smtClean="0"/>
              <a:t> hydrochloride as prophylaxis for the headaches. The nurse </a:t>
            </a:r>
            <a:r>
              <a:rPr lang="en-US" sz="1800" dirty="0" err="1" smtClean="0"/>
              <a:t>whould</a:t>
            </a:r>
            <a:r>
              <a:rPr lang="en-US" sz="1800" dirty="0" smtClean="0"/>
              <a:t> warn the client about what over-the –counter medication which might intensify the actions of </a:t>
            </a:r>
            <a:r>
              <a:rPr lang="en-US" sz="1800" dirty="0" err="1" smtClean="0"/>
              <a:t>elavil</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Acetaminophen (</a:t>
            </a:r>
            <a:r>
              <a:rPr lang="en-US" sz="1800" dirty="0" err="1" smtClean="0"/>
              <a:t>tylenol</a:t>
            </a:r>
            <a:r>
              <a:rPr lang="en-US" sz="1800" dirty="0" smtClean="0"/>
              <a:t>)</a:t>
            </a:r>
          </a:p>
          <a:p>
            <a:pPr marL="514350" indent="-514350">
              <a:buFont typeface="+mj-lt"/>
              <a:buAutoNum type="arabicPeriod"/>
            </a:pPr>
            <a:r>
              <a:rPr lang="en-US" sz="1800" dirty="0"/>
              <a:t> </a:t>
            </a:r>
            <a:r>
              <a:rPr lang="en-US" sz="1800" dirty="0" err="1" smtClean="0"/>
              <a:t>asprin</a:t>
            </a:r>
            <a:r>
              <a:rPr lang="en-US" sz="1800" dirty="0" smtClean="0"/>
              <a:t> (ASA)</a:t>
            </a:r>
          </a:p>
          <a:p>
            <a:pPr marL="514350" indent="-514350">
              <a:buFont typeface="+mj-lt"/>
              <a:buAutoNum type="arabicPeriod"/>
            </a:pPr>
            <a:r>
              <a:rPr lang="en-US" sz="1800" dirty="0"/>
              <a:t> </a:t>
            </a:r>
            <a:r>
              <a:rPr lang="en-US" sz="1800" dirty="0" err="1" smtClean="0"/>
              <a:t>nonsteroidal</a:t>
            </a:r>
            <a:r>
              <a:rPr lang="en-US" sz="1800" dirty="0" smtClean="0"/>
              <a:t> anti-inflammatory drugs (NSAIDs)</a:t>
            </a:r>
          </a:p>
          <a:p>
            <a:pPr marL="514350" indent="-514350">
              <a:buFont typeface="+mj-lt"/>
              <a:buAutoNum type="arabicPeriod"/>
            </a:pPr>
            <a:r>
              <a:rPr lang="en-US" sz="1800" dirty="0"/>
              <a:t> </a:t>
            </a:r>
            <a:r>
              <a:rPr lang="en-US" sz="1800" dirty="0" err="1" smtClean="0"/>
              <a:t>Cimetidine</a:t>
            </a:r>
            <a:r>
              <a:rPr lang="en-US" sz="1800" dirty="0" smtClean="0"/>
              <a:t> (</a:t>
            </a:r>
            <a:r>
              <a:rPr lang="en-US" sz="1800" dirty="0" err="1" smtClean="0"/>
              <a:t>Tagamet</a:t>
            </a:r>
            <a:r>
              <a:rPr lang="en-US" sz="1800" dirty="0" smtClean="0"/>
              <a:t> HB)</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When administering </a:t>
            </a:r>
            <a:r>
              <a:rPr lang="en-US" sz="1800" dirty="0" err="1" smtClean="0"/>
              <a:t>anticholinergic</a:t>
            </a:r>
            <a:r>
              <a:rPr lang="en-US" sz="1800" dirty="0" smtClean="0"/>
              <a:t> medications for Parkinson’s disease what assessment finding should be of least concern to the nurse in regard to the medication?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b="1" dirty="0" smtClean="0">
                <a:solidFill>
                  <a:srgbClr val="FF0000"/>
                </a:solidFill>
              </a:rPr>
              <a:t>Dry mouth</a:t>
            </a:r>
          </a:p>
          <a:p>
            <a:pPr marL="514350" indent="-514350">
              <a:buFont typeface="+mj-lt"/>
              <a:buAutoNum type="arabicPeriod"/>
            </a:pPr>
            <a:r>
              <a:rPr lang="en-US" sz="1800" dirty="0"/>
              <a:t> </a:t>
            </a:r>
            <a:r>
              <a:rPr lang="en-US" sz="1800" dirty="0" smtClean="0"/>
              <a:t>constipation</a:t>
            </a:r>
          </a:p>
          <a:p>
            <a:pPr marL="514350" indent="-514350">
              <a:buFont typeface="+mj-lt"/>
              <a:buAutoNum type="arabicPeriod"/>
            </a:pPr>
            <a:r>
              <a:rPr lang="en-US" sz="1800" dirty="0"/>
              <a:t> </a:t>
            </a:r>
            <a:r>
              <a:rPr lang="en-US" sz="1800" dirty="0" smtClean="0"/>
              <a:t>fever</a:t>
            </a:r>
          </a:p>
          <a:p>
            <a:pPr marL="514350" indent="-514350">
              <a:buFont typeface="+mj-lt"/>
              <a:buAutoNum type="arabicPeriod"/>
            </a:pPr>
            <a:r>
              <a:rPr lang="en-US" sz="1800" dirty="0"/>
              <a:t> </a:t>
            </a:r>
            <a:r>
              <a:rPr lang="en-US" sz="1800" dirty="0" smtClean="0"/>
              <a:t>urinary retention or hesitancy</a:t>
            </a:r>
            <a:endParaRPr lang="en-US" sz="1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When administering </a:t>
            </a:r>
            <a:r>
              <a:rPr lang="en-US" sz="1800" dirty="0" err="1" smtClean="0"/>
              <a:t>anticholinergic</a:t>
            </a:r>
            <a:r>
              <a:rPr lang="en-US" sz="1800" dirty="0" smtClean="0"/>
              <a:t> medications for Parkinson’s disease what assessment finding should be of least concern to the nurse in regard to the medication?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Dry mouth</a:t>
            </a:r>
          </a:p>
          <a:p>
            <a:pPr marL="514350" indent="-514350">
              <a:buFont typeface="+mj-lt"/>
              <a:buAutoNum type="arabicPeriod"/>
            </a:pPr>
            <a:r>
              <a:rPr lang="en-US" sz="1800" dirty="0"/>
              <a:t> </a:t>
            </a:r>
            <a:r>
              <a:rPr lang="en-US" sz="1800" dirty="0" smtClean="0"/>
              <a:t>constipation</a:t>
            </a:r>
          </a:p>
          <a:p>
            <a:pPr marL="514350" indent="-514350">
              <a:buFont typeface="+mj-lt"/>
              <a:buAutoNum type="arabicPeriod"/>
            </a:pPr>
            <a:r>
              <a:rPr lang="en-US" sz="1800" dirty="0"/>
              <a:t> </a:t>
            </a:r>
            <a:r>
              <a:rPr lang="en-US" sz="1800" dirty="0" smtClean="0"/>
              <a:t>fever</a:t>
            </a:r>
          </a:p>
          <a:p>
            <a:pPr marL="514350" indent="-514350">
              <a:buFont typeface="+mj-lt"/>
              <a:buAutoNum type="arabicPeriod"/>
            </a:pPr>
            <a:r>
              <a:rPr lang="en-US" sz="1800" dirty="0"/>
              <a:t> </a:t>
            </a:r>
            <a:r>
              <a:rPr lang="en-US" sz="1800" dirty="0" smtClean="0"/>
              <a:t>urinary retention or hesitancy</a:t>
            </a:r>
            <a:endParaRPr 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client with a history of seizures is admitted with a partial occlusion of the left common </a:t>
            </a:r>
            <a:r>
              <a:rPr lang="en-US" sz="1800" dirty="0" err="1" smtClean="0"/>
              <a:t>carotide</a:t>
            </a:r>
            <a:r>
              <a:rPr lang="en-US" sz="1800" dirty="0" smtClean="0"/>
              <a:t> artery. the  client has taken </a:t>
            </a:r>
            <a:r>
              <a:rPr lang="en-US" sz="1800" dirty="0" err="1" smtClean="0"/>
              <a:t>phenytoin</a:t>
            </a:r>
            <a:r>
              <a:rPr lang="en-US" sz="1800" dirty="0" smtClean="0"/>
              <a:t> (</a:t>
            </a:r>
            <a:r>
              <a:rPr lang="en-US" sz="1800" dirty="0" err="1" smtClean="0"/>
              <a:t>dilantin</a:t>
            </a:r>
            <a:r>
              <a:rPr lang="en-US" sz="1800" dirty="0" smtClean="0"/>
              <a:t>)  for 10 years. What is the most important nursing consideration when planning care for this patient?</a:t>
            </a:r>
            <a:endParaRPr lang="en-US" sz="1800" dirty="0"/>
          </a:p>
        </p:txBody>
      </p:sp>
      <p:sp>
        <p:nvSpPr>
          <p:cNvPr id="3" name="Content Placeholder 2"/>
          <p:cNvSpPr>
            <a:spLocks noGrp="1"/>
          </p:cNvSpPr>
          <p:nvPr>
            <p:ph idx="1"/>
          </p:nvPr>
        </p:nvSpPr>
        <p:spPr/>
        <p:txBody>
          <a:bodyPr>
            <a:normAutofit/>
          </a:bodyPr>
          <a:lstStyle/>
          <a:p>
            <a:r>
              <a:rPr lang="en-US" sz="1800" dirty="0" smtClean="0"/>
              <a:t>1. obtain a history of seizure incidence. </a:t>
            </a:r>
          </a:p>
          <a:p>
            <a:r>
              <a:rPr lang="en-US" sz="1800" dirty="0" smtClean="0"/>
              <a:t>2. Place an airway, suction, and restraints at the bedside.</a:t>
            </a:r>
          </a:p>
          <a:p>
            <a:r>
              <a:rPr lang="en-US" sz="1800" dirty="0"/>
              <a:t> </a:t>
            </a:r>
            <a:r>
              <a:rPr lang="en-US" sz="1800" dirty="0" smtClean="0"/>
              <a:t>3. ask the client to remove dentures</a:t>
            </a:r>
          </a:p>
          <a:p>
            <a:r>
              <a:rPr lang="en-US" sz="1800" b="1" dirty="0">
                <a:solidFill>
                  <a:srgbClr val="FF0000"/>
                </a:solidFill>
              </a:rPr>
              <a:t> </a:t>
            </a:r>
            <a:r>
              <a:rPr lang="en-US" sz="1800" b="1" dirty="0" smtClean="0">
                <a:solidFill>
                  <a:srgbClr val="FF0000"/>
                </a:solidFill>
              </a:rPr>
              <a:t>4. observe the client for increased restlessness and agitation</a:t>
            </a:r>
          </a:p>
          <a:p>
            <a:endParaRPr lang="en-US" sz="1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client receiving </a:t>
            </a:r>
            <a:r>
              <a:rPr lang="en-US" sz="1800" dirty="0" err="1" smtClean="0"/>
              <a:t>phenytoin</a:t>
            </a:r>
            <a:r>
              <a:rPr lang="en-US" sz="1800" dirty="0" smtClean="0"/>
              <a:t> asks the nurse why the doctor has prescribed folic acid with this medication. The nurse’s response would be based on what knowledge regarding </a:t>
            </a:r>
            <a:r>
              <a:rPr lang="en-US" sz="1800" dirty="0" err="1" smtClean="0"/>
              <a:t>phenytoin</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err="1" smtClean="0"/>
              <a:t>Phenytoin</a:t>
            </a:r>
            <a:r>
              <a:rPr lang="en-US" sz="1800" dirty="0" smtClean="0"/>
              <a:t> improves absorption of iron from foods</a:t>
            </a:r>
          </a:p>
          <a:p>
            <a:pPr marL="514350" indent="-514350">
              <a:buFont typeface="+mj-lt"/>
              <a:buAutoNum type="arabicPeriod"/>
            </a:pPr>
            <a:r>
              <a:rPr lang="en-US" sz="1800" dirty="0"/>
              <a:t> </a:t>
            </a:r>
            <a:r>
              <a:rPr lang="en-US" sz="1800" dirty="0" smtClean="0"/>
              <a:t>folic acid content in common foods is inadequate</a:t>
            </a:r>
          </a:p>
          <a:p>
            <a:pPr marL="514350" indent="-514350">
              <a:buFont typeface="+mj-lt"/>
              <a:buAutoNum type="arabicPeriod"/>
            </a:pPr>
            <a:r>
              <a:rPr lang="en-US" sz="1800" dirty="0" smtClean="0"/>
              <a:t>Folic acid prevents the neuropathy caused by </a:t>
            </a:r>
            <a:r>
              <a:rPr lang="en-US" sz="1800" dirty="0" err="1" smtClean="0"/>
              <a:t>phenytoin</a:t>
            </a:r>
            <a:endParaRPr lang="en-US" sz="1800" dirty="0" smtClean="0"/>
          </a:p>
          <a:p>
            <a:pPr marL="514350" indent="-514350">
              <a:buFont typeface="+mj-lt"/>
              <a:buAutoNum type="arabicPeriod"/>
            </a:pPr>
            <a:r>
              <a:rPr lang="en-US" sz="1800" dirty="0"/>
              <a:t> </a:t>
            </a:r>
            <a:r>
              <a:rPr lang="en-US" sz="1800" b="1" dirty="0" err="1" smtClean="0">
                <a:solidFill>
                  <a:srgbClr val="00B0F0"/>
                </a:solidFill>
              </a:rPr>
              <a:t>phnytoin</a:t>
            </a:r>
            <a:r>
              <a:rPr lang="en-US" sz="1800" b="1" dirty="0" smtClean="0">
                <a:solidFill>
                  <a:srgbClr val="00B0F0"/>
                </a:solidFill>
              </a:rPr>
              <a:t> inhibits the absorption of folic acid from foods</a:t>
            </a:r>
          </a:p>
          <a:p>
            <a:pPr marL="514350" indent="-514350">
              <a:buFont typeface="+mj-lt"/>
              <a:buAutoNum type="arabicPeriod"/>
            </a:pPr>
            <a:endParaRPr lang="en-US" sz="1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dirty="0" smtClean="0"/>
              <a:t>The client receiving </a:t>
            </a:r>
            <a:r>
              <a:rPr lang="en-US" sz="1800" dirty="0" err="1" smtClean="0"/>
              <a:t>phenytoin</a:t>
            </a:r>
            <a:r>
              <a:rPr lang="en-US" sz="1800" dirty="0" smtClean="0"/>
              <a:t> asks the nurse why the doctor has prescribed folic acid with this medication. The nurse’s response would be based on what knowledge regarding </a:t>
            </a:r>
            <a:r>
              <a:rPr lang="en-US" sz="1800" dirty="0" err="1" smtClean="0"/>
              <a:t>phenytoin</a:t>
            </a:r>
            <a:r>
              <a:rPr lang="en-US" sz="1800" dirty="0" smtClean="0"/>
              <a:t>?</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err="1" smtClean="0"/>
              <a:t>Phenytoin</a:t>
            </a:r>
            <a:r>
              <a:rPr lang="en-US" sz="1800" dirty="0" smtClean="0"/>
              <a:t> improves absorption of iron from foods</a:t>
            </a:r>
          </a:p>
          <a:p>
            <a:pPr marL="514350" indent="-514350">
              <a:buFont typeface="+mj-lt"/>
              <a:buAutoNum type="arabicPeriod"/>
            </a:pPr>
            <a:r>
              <a:rPr lang="en-US" sz="1800" dirty="0"/>
              <a:t> </a:t>
            </a:r>
            <a:r>
              <a:rPr lang="en-US" sz="1800" dirty="0" smtClean="0"/>
              <a:t>folic acid content in common foods is inadequate</a:t>
            </a:r>
          </a:p>
          <a:p>
            <a:pPr marL="514350" indent="-514350">
              <a:buFont typeface="+mj-lt"/>
              <a:buAutoNum type="arabicPeriod"/>
            </a:pPr>
            <a:r>
              <a:rPr lang="en-US" sz="1800" dirty="0" smtClean="0"/>
              <a:t>Folic acid prevents the neuropathy caused by </a:t>
            </a:r>
            <a:r>
              <a:rPr lang="en-US" sz="1800" dirty="0" err="1" smtClean="0"/>
              <a:t>phenytoin</a:t>
            </a:r>
            <a:endParaRPr lang="en-US" sz="1800" dirty="0" smtClean="0"/>
          </a:p>
          <a:p>
            <a:pPr marL="514350" indent="-514350">
              <a:buFont typeface="+mj-lt"/>
              <a:buAutoNum type="arabicPeriod"/>
            </a:pPr>
            <a:r>
              <a:rPr lang="en-US" sz="1800" dirty="0"/>
              <a:t> </a:t>
            </a:r>
            <a:r>
              <a:rPr lang="en-US" sz="1800" dirty="0" err="1" smtClean="0"/>
              <a:t>phnytoin</a:t>
            </a:r>
            <a:r>
              <a:rPr lang="en-US" sz="1800" dirty="0" smtClean="0"/>
              <a:t> inhibits the absorption of folic acid from foods</a:t>
            </a:r>
          </a:p>
          <a:p>
            <a:pPr marL="514350" indent="-514350">
              <a:buFont typeface="+mj-lt"/>
              <a:buAutoNum type="arabicPeriod"/>
            </a:pPr>
            <a:endParaRPr 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client with a history of seizures is admitted with a partial occlusion of the left common </a:t>
            </a:r>
            <a:r>
              <a:rPr lang="en-US" sz="1800" dirty="0" err="1" smtClean="0"/>
              <a:t>carotide</a:t>
            </a:r>
            <a:r>
              <a:rPr lang="en-US" sz="1800" dirty="0" smtClean="0"/>
              <a:t> artery. the  client has taken </a:t>
            </a:r>
            <a:r>
              <a:rPr lang="en-US" sz="1800" dirty="0" err="1" smtClean="0"/>
              <a:t>phenytoin</a:t>
            </a:r>
            <a:r>
              <a:rPr lang="en-US" sz="1800" dirty="0" smtClean="0"/>
              <a:t> (</a:t>
            </a:r>
            <a:r>
              <a:rPr lang="en-US" sz="1800" dirty="0" err="1" smtClean="0"/>
              <a:t>dilantin</a:t>
            </a:r>
            <a:r>
              <a:rPr lang="en-US" sz="1800" dirty="0" smtClean="0"/>
              <a:t>)  for 10 years. What is the most important nursing consideration when planning care for this patient?</a:t>
            </a:r>
            <a:endParaRPr lang="en-US" sz="1800" dirty="0"/>
          </a:p>
        </p:txBody>
      </p:sp>
      <p:sp>
        <p:nvSpPr>
          <p:cNvPr id="3" name="Content Placeholder 2"/>
          <p:cNvSpPr>
            <a:spLocks noGrp="1"/>
          </p:cNvSpPr>
          <p:nvPr>
            <p:ph idx="1"/>
          </p:nvPr>
        </p:nvSpPr>
        <p:spPr/>
        <p:txBody>
          <a:bodyPr>
            <a:normAutofit/>
          </a:bodyPr>
          <a:lstStyle/>
          <a:p>
            <a:pPr>
              <a:buNone/>
            </a:pPr>
            <a:r>
              <a:rPr lang="en-US" sz="1800" dirty="0" smtClean="0"/>
              <a:t>1. obtain a history of seizure incidence.</a:t>
            </a:r>
          </a:p>
          <a:p>
            <a:pPr>
              <a:buNone/>
            </a:pPr>
            <a:r>
              <a:rPr lang="en-US" sz="1800" dirty="0" smtClean="0"/>
              <a:t>2. Place an airway, suction, and restraints at the bedside.</a:t>
            </a:r>
          </a:p>
          <a:p>
            <a:pPr>
              <a:buNone/>
            </a:pPr>
            <a:r>
              <a:rPr lang="en-US" sz="1800" dirty="0" smtClean="0"/>
              <a:t>3.  ask the client to remove dentures</a:t>
            </a:r>
          </a:p>
          <a:p>
            <a:pPr>
              <a:buNone/>
            </a:pPr>
            <a:r>
              <a:rPr lang="en-US" sz="1800" dirty="0"/>
              <a:t> </a:t>
            </a:r>
            <a:r>
              <a:rPr lang="en-US" sz="1800" dirty="0" smtClean="0"/>
              <a:t>4. observe the client for increased restlessness and agitation</a:t>
            </a:r>
          </a:p>
          <a:p>
            <a:endParaRPr 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client with a history of seizures is scheduled for an arteriogram at 10:00 a.m. and is to have nothing by mouth before the test. The client is scheduled to receive a daily </a:t>
            </a:r>
            <a:r>
              <a:rPr lang="en-US" sz="1800" dirty="0" err="1" smtClean="0"/>
              <a:t>prescrived</a:t>
            </a:r>
            <a:r>
              <a:rPr lang="en-US" sz="1800" dirty="0" smtClean="0"/>
              <a:t> dose of </a:t>
            </a:r>
            <a:r>
              <a:rPr lang="en-US" sz="1800" dirty="0" err="1" smtClean="0"/>
              <a:t>phenytoin</a:t>
            </a:r>
            <a:r>
              <a:rPr lang="en-US" sz="1800" dirty="0" smtClean="0"/>
              <a:t>  (</a:t>
            </a:r>
            <a:r>
              <a:rPr lang="en-US" sz="1800" dirty="0" err="1" smtClean="0"/>
              <a:t>Dilantin</a:t>
            </a:r>
            <a:r>
              <a:rPr lang="en-US" sz="1800" dirty="0" smtClean="0"/>
              <a:t>)  at 9”00a.m.  What action should the nurse should take regarding this situation?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Omit the 9:00 a.m. dose</a:t>
            </a:r>
          </a:p>
          <a:p>
            <a:pPr marL="514350" indent="-514350">
              <a:buFont typeface="+mj-lt"/>
              <a:buAutoNum type="arabicPeriod"/>
            </a:pPr>
            <a:r>
              <a:rPr lang="en-US" sz="1800" dirty="0"/>
              <a:t> </a:t>
            </a:r>
            <a:r>
              <a:rPr lang="en-US" sz="1800" dirty="0" smtClean="0"/>
              <a:t>give the same dosage as drug rectally</a:t>
            </a:r>
          </a:p>
          <a:p>
            <a:pPr marL="514350" indent="-514350">
              <a:buFont typeface="+mj-lt"/>
              <a:buAutoNum type="arabicPeriod"/>
            </a:pPr>
            <a:r>
              <a:rPr lang="en-US" sz="1800" dirty="0"/>
              <a:t> </a:t>
            </a:r>
            <a:r>
              <a:rPr lang="en-US" sz="1800" b="1" dirty="0" smtClean="0">
                <a:solidFill>
                  <a:srgbClr val="00B0F0"/>
                </a:solidFill>
              </a:rPr>
              <a:t>ask the physician if the drug can be given IV</a:t>
            </a:r>
          </a:p>
          <a:p>
            <a:pPr marL="514350" indent="-514350">
              <a:buFont typeface="+mj-lt"/>
              <a:buAutoNum type="arabicPeriod"/>
            </a:pPr>
            <a:r>
              <a:rPr lang="en-US" sz="1800" dirty="0"/>
              <a:t> </a:t>
            </a:r>
            <a:r>
              <a:rPr lang="en-US" sz="1800" dirty="0" smtClean="0"/>
              <a:t>administer the drug with 30mL of water at 9:00a.m.</a:t>
            </a:r>
            <a:endParaRPr lang="en-US"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1800" dirty="0" smtClean="0"/>
              <a:t>A client with a history of seizures is scheduled for an arteriogram at 10:00 a.m. and is to have nothing by mouth before the test. The client is scheduled to receive a daily </a:t>
            </a:r>
            <a:r>
              <a:rPr lang="en-US" sz="1800" dirty="0" err="1" smtClean="0"/>
              <a:t>prescrived</a:t>
            </a:r>
            <a:r>
              <a:rPr lang="en-US" sz="1800" dirty="0" smtClean="0"/>
              <a:t> dose of </a:t>
            </a:r>
            <a:r>
              <a:rPr lang="en-US" sz="1800" dirty="0" err="1" smtClean="0"/>
              <a:t>phenytoin</a:t>
            </a:r>
            <a:r>
              <a:rPr lang="en-US" sz="1800" dirty="0" smtClean="0"/>
              <a:t>  (</a:t>
            </a:r>
            <a:r>
              <a:rPr lang="en-US" sz="1800" dirty="0" err="1" smtClean="0"/>
              <a:t>Dilantin</a:t>
            </a:r>
            <a:r>
              <a:rPr lang="en-US" sz="1800" dirty="0" smtClean="0"/>
              <a:t>)  at 9”00a.m.  What action should the nurse should take regarding this situation?</a:t>
            </a:r>
            <a:endParaRPr lang="en-US" sz="18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Omit the 9:00 a.m. dose</a:t>
            </a:r>
          </a:p>
          <a:p>
            <a:pPr marL="514350" indent="-514350">
              <a:buFont typeface="+mj-lt"/>
              <a:buAutoNum type="arabicPeriod"/>
            </a:pPr>
            <a:r>
              <a:rPr lang="en-US" sz="1800" dirty="0"/>
              <a:t> </a:t>
            </a:r>
            <a:r>
              <a:rPr lang="en-US" sz="1800" dirty="0" smtClean="0"/>
              <a:t>give the same dosage as drug rectally</a:t>
            </a:r>
          </a:p>
          <a:p>
            <a:pPr marL="514350" indent="-514350">
              <a:buFont typeface="+mj-lt"/>
              <a:buAutoNum type="arabicPeriod"/>
            </a:pPr>
            <a:r>
              <a:rPr lang="en-US" sz="1800" dirty="0"/>
              <a:t> </a:t>
            </a:r>
            <a:r>
              <a:rPr lang="en-US" sz="1800" dirty="0" smtClean="0"/>
              <a:t>ask the physician if the drug can be given IV</a:t>
            </a:r>
          </a:p>
          <a:p>
            <a:pPr marL="514350" indent="-514350">
              <a:buFont typeface="+mj-lt"/>
              <a:buAutoNum type="arabicPeriod"/>
            </a:pPr>
            <a:r>
              <a:rPr lang="en-US" sz="1800" dirty="0"/>
              <a:t> </a:t>
            </a:r>
            <a:r>
              <a:rPr lang="en-US" sz="1800" dirty="0" smtClean="0"/>
              <a:t>administer the drug with 30mL of water at 9:00a.m.</a:t>
            </a:r>
            <a:endParaRPr lang="en-US"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600" dirty="0" smtClean="0"/>
              <a:t>The nurse is assessing a client with Parkinson’s disease to determine effectiveness of medication therapy. The nurse would determine that the medication is not working optimally if the client is demonstrating which characteristic?</a:t>
            </a:r>
            <a:endParaRPr lang="en-US" sz="16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 a </a:t>
            </a:r>
            <a:r>
              <a:rPr lang="en-US" sz="1800" dirty="0" err="1" smtClean="0"/>
              <a:t>flettened</a:t>
            </a:r>
            <a:r>
              <a:rPr lang="en-US" sz="1800" dirty="0" smtClean="0"/>
              <a:t> affect</a:t>
            </a:r>
          </a:p>
          <a:p>
            <a:pPr marL="514350" indent="-514350">
              <a:buFont typeface="+mj-lt"/>
              <a:buAutoNum type="arabicPeriod"/>
            </a:pPr>
            <a:r>
              <a:rPr lang="en-US" sz="1800" dirty="0"/>
              <a:t> </a:t>
            </a:r>
            <a:r>
              <a:rPr lang="en-US" sz="1800" dirty="0" smtClean="0"/>
              <a:t>tonic-</a:t>
            </a:r>
            <a:r>
              <a:rPr lang="en-US" sz="1800" dirty="0" err="1" smtClean="0"/>
              <a:t>clonic</a:t>
            </a:r>
            <a:r>
              <a:rPr lang="en-US" sz="1800" dirty="0" smtClean="0"/>
              <a:t> seizures</a:t>
            </a:r>
          </a:p>
          <a:p>
            <a:pPr marL="514350" indent="-514350">
              <a:buFont typeface="+mj-lt"/>
              <a:buAutoNum type="arabicPeriod"/>
            </a:pPr>
            <a:r>
              <a:rPr lang="en-US" sz="1800" b="1" dirty="0">
                <a:solidFill>
                  <a:srgbClr val="FF0000"/>
                </a:solidFill>
              </a:rPr>
              <a:t> </a:t>
            </a:r>
            <a:r>
              <a:rPr lang="en-US" sz="1800" b="1" dirty="0" smtClean="0">
                <a:solidFill>
                  <a:srgbClr val="FF0000"/>
                </a:solidFill>
              </a:rPr>
              <a:t>decreased intelligence</a:t>
            </a:r>
          </a:p>
          <a:p>
            <a:pPr marL="514350" indent="-514350">
              <a:buFont typeface="+mj-lt"/>
              <a:buAutoNum type="arabicPeriod"/>
            </a:pPr>
            <a:r>
              <a:rPr lang="en-US" sz="1800" dirty="0"/>
              <a:t> </a:t>
            </a:r>
            <a:r>
              <a:rPr lang="en-US" sz="1800" dirty="0" smtClean="0"/>
              <a:t>changes in pain tolerance</a:t>
            </a:r>
          </a:p>
          <a:p>
            <a:pPr marL="514350" indent="-514350">
              <a:buFont typeface="+mj-lt"/>
              <a:buAutoNum type="arabicPeriod"/>
            </a:pPr>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600" dirty="0" smtClean="0"/>
              <a:t>The nurse is assessing a client with Parkinson’s disease to determine effectiveness of medication therapy. The nurse would determine that the medication is not working optimally if the client is demonstrating which characteristic?</a:t>
            </a:r>
            <a:endParaRPr lang="en-US" sz="16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800" dirty="0" smtClean="0"/>
              <a:t> a </a:t>
            </a:r>
            <a:r>
              <a:rPr lang="en-US" sz="1800" dirty="0" err="1" smtClean="0"/>
              <a:t>flettened</a:t>
            </a:r>
            <a:r>
              <a:rPr lang="en-US" sz="1800" dirty="0" smtClean="0"/>
              <a:t> affect</a:t>
            </a:r>
          </a:p>
          <a:p>
            <a:pPr marL="514350" indent="-514350">
              <a:buFont typeface="+mj-lt"/>
              <a:buAutoNum type="arabicPeriod"/>
            </a:pPr>
            <a:r>
              <a:rPr lang="en-US" sz="1800" dirty="0"/>
              <a:t> </a:t>
            </a:r>
            <a:r>
              <a:rPr lang="en-US" sz="1800" dirty="0" smtClean="0"/>
              <a:t>tonic-</a:t>
            </a:r>
            <a:r>
              <a:rPr lang="en-US" sz="1800" dirty="0" err="1" smtClean="0"/>
              <a:t>clonic</a:t>
            </a:r>
            <a:r>
              <a:rPr lang="en-US" sz="1800" dirty="0" smtClean="0"/>
              <a:t> seizures</a:t>
            </a:r>
          </a:p>
          <a:p>
            <a:pPr marL="514350" indent="-514350">
              <a:buFont typeface="+mj-lt"/>
              <a:buAutoNum type="arabicPeriod"/>
            </a:pPr>
            <a:r>
              <a:rPr lang="en-US" sz="1800" dirty="0"/>
              <a:t> </a:t>
            </a:r>
            <a:r>
              <a:rPr lang="en-US" sz="1800" dirty="0" smtClean="0"/>
              <a:t>decreased intelligence</a:t>
            </a:r>
          </a:p>
          <a:p>
            <a:pPr marL="514350" indent="-514350">
              <a:buFont typeface="+mj-lt"/>
              <a:buAutoNum type="arabicPeriod"/>
            </a:pPr>
            <a:r>
              <a:rPr lang="en-US" sz="1800" dirty="0"/>
              <a:t> </a:t>
            </a:r>
            <a:r>
              <a:rPr lang="en-US" sz="1800" dirty="0" smtClean="0"/>
              <a:t>changes in pain tolerance</a:t>
            </a:r>
          </a:p>
          <a:p>
            <a:pPr marL="514350" indent="-514350">
              <a:buFont typeface="+mj-lt"/>
              <a:buAutoNum type="arabicPeriod"/>
            </a:pPr>
            <a:endParaRPr lang="en-US"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100</TotalTime>
  <Words>2673</Words>
  <Application>Microsoft Office PowerPoint</Application>
  <PresentationFormat>On-screen Show (4:3)</PresentationFormat>
  <Paragraphs>247</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Opulent</vt:lpstr>
      <vt:lpstr>Chapter 39</vt:lpstr>
      <vt:lpstr>A client is receiving phenytoin (dilantin) to control seizures. What statement by the client to the nurse indicates an understanding regarding administration of this medication?</vt:lpstr>
      <vt:lpstr>A client is receiving phenytoin (dilantin) to control seizures. What statement by the client to the nurse indicates an understanding regarding administration of this medication?</vt:lpstr>
      <vt:lpstr>A client with a history of seizures is admitted with a partial occlusion of the left common carotide artery. the  client has taken phenytoin (dilantin)  for 10 years. What is the most important nursing consideration when planning care for this patient?</vt:lpstr>
      <vt:lpstr>A client with a history of seizures is admitted with a partial occlusion of the left common carotide artery. the  client has taken phenytoin (dilantin)  for 10 years. What is the most important nursing consideration when planning care for this patient?</vt:lpstr>
      <vt:lpstr>A client with a history of seizures is scheduled for an arteriogram at 10:00 a.m. and is to have nothing by mouth before the test. The client is scheduled to receive a daily prescrived dose of phenytoin  (Dilantin)  at 9”00a.m.  What action should the nurse should take regarding this situation?</vt:lpstr>
      <vt:lpstr>A client with a history of seizures is scheduled for an arteriogram at 10:00 a.m. and is to have nothing by mouth before the test. The client is scheduled to receive a daily prescrived dose of phenytoin  (Dilantin)  at 9”00a.m.  What action should the nurse should take regarding this situation?</vt:lpstr>
      <vt:lpstr>The nurse is assessing a client with Parkinson’s disease to determine effectiveness of medication therapy. The nurse would determine that the medication is not working optimally if the client is demonstrating which characteristic?</vt:lpstr>
      <vt:lpstr>The nurse is assessing a client with Parkinson’s disease to determine effectiveness of medication therapy. The nurse would determine that the medication is not working optimally if the client is demonstrating which characteristic?</vt:lpstr>
      <vt:lpstr>The client with Parkinson’s disease asks the nurse, “How will levodopa treat this disease?” what action of levodopa should the nurse incorporate into the response?</vt:lpstr>
      <vt:lpstr>The client with Parkinson’s disease asks the nurse, “How will levodopa treat this disease?” what action of levodopa should the nurse incorporate into the response?</vt:lpstr>
      <vt:lpstr>A female client who takes medications for seizures has been placed on warfarin for thrombophlebitis. After the weekly prothrombin time, the client  mentions that she is out of her barbiturate sleeping pill and needs a refill. What is the most important reason that the nurse should instruct the client to obtain the refill immeiately?</vt:lpstr>
      <vt:lpstr>A female client who takes medications for seizures has been placed on warfarin for thrombophlebitis. After the weekly prothrombin time, the client  mentions that she is out of her barbiturate sleeping pill and needs a refill. What is the most important reason that the nurse should instruct the client to obtain the refill immeiately?</vt:lpstr>
      <vt:lpstr>A client is brought to the emergency department in the midst of a persistent tonic-clonic seizure. Diazepam is administered intravenously. The nurse anticipates that in addition to degreasing central neuronal activity, what other effect of diazepam will be occurring?</vt:lpstr>
      <vt:lpstr>A client is brought to the emergency department in the midst of a persistent tonic-clonic seizure. Diazepam is administered intravenously. The nurse anticipates that in addition to degreasing central neuronal activity, what other effect of diazepam will be occurring?</vt:lpstr>
      <vt:lpstr>The nurse would assess for which symptoms of morphine overdose in a client receiving patient-controlled analgesia? Select all that apply.</vt:lpstr>
      <vt:lpstr>The nurse would assess for which symptoms of morphine overdose in a client receiving patient-controlled analgesia? Select all that apply.</vt:lpstr>
      <vt:lpstr>Levodopa  is prescribed for a client with Parkinson’s disease. What information should the nurse include in the teaching plan for the client about levodopa?</vt:lpstr>
      <vt:lpstr>Levodopa is prescribed for a client with Parkinson’s disease. What information should the nurse include in the teaching plan for the client about levodopa?</vt:lpstr>
      <vt:lpstr>When caring for the client who is receiving phenytoin, the nurse emphasizes meticulous oral hygiene to the client. This nursing intervention is based on the nurse’s knowledge that phenytoin has what effect on oral tissue?</vt:lpstr>
      <vt:lpstr>When caring for the client who is receiving phenytoin, the nurse emphasizes meticulous oral hygiene to the client. This nursing intervention is based on the nurse’s knowledge that phenytoin has what effect on oral tissue?</vt:lpstr>
      <vt:lpstr>The physician prescribes Phenobarbital sodium for a client who has had a tonic-clonic seizure. What statement indicates to the nurse that the client understands the side effects of Phenobarbital? Select all that apply.</vt:lpstr>
      <vt:lpstr>The physician prescribes Phenobarbital sodium for a client who has had a tonic-clonic seizure. What statement indicates to the nurse that the client understands the side effects of Phenobarbital? Select all that apply.</vt:lpstr>
      <vt:lpstr>The nurse administering methylphenidate is monitoring the client for side effects associated with this medication. Which assessment finding would the nurse disregard as unrelated to this medication?</vt:lpstr>
      <vt:lpstr>The nurse administering methylphenidate is monitoring the client for side effects associated with this medication. Which asswssment finding would the nurse disrefard as unrelated to this medication?</vt:lpstr>
      <vt:lpstr>The physician prescribes phenytoin for a client to control tonic-clonic seizures. The nurse explains in simple terms to client that which expected effect may occur with use of the drug?</vt:lpstr>
      <vt:lpstr>The physician prescribes phenytoin for a client to control tonic-clonic seizures. The nurse explains in simple terms to client that which expected effect may occur with use of the drug?</vt:lpstr>
      <vt:lpstr>The nurse is providing information to a client taking benztropine an anticholinergic given for Parkinson’s disease. Which statement made by the client regarding this medication?</vt:lpstr>
      <vt:lpstr>The nurse is providing information to a client taking benztropine an anticholinergic given for Parkinson’s disease. Which statement made by the client regarding this medication?</vt:lpstr>
      <vt:lpstr>The nurse is providing discharge instructions to a client with Alzheimer’s disease and his family. Based on the knowledge that the knowledge that the prescribed medication therapy will not reverse Alzheimer symptoms, what should be included in this discussion?</vt:lpstr>
      <vt:lpstr>The nurse is providing discharge instructions to a client with Alzheimer’s disease and his family. Based on the knowledge that the knowledge that the prescribed medication therapy will not reverse Alzheimer symptoms, what should be included in this discussion?</vt:lpstr>
      <vt:lpstr>What is the most important nursing diagnosis for the client newly diagnosed with Alzheimer’s disease who is just beginning medication therapy?</vt:lpstr>
      <vt:lpstr>What is the most important nursing diagnosis for the client newly diagnosed with Alzheimer’s disease who is just beginning medication therapy?</vt:lpstr>
      <vt:lpstr>The nurse should include which items in an assessment of the client with Alzheimer’s disease who is receiving tactrine?</vt:lpstr>
      <vt:lpstr>The nurse should include which items in an assessment of the client with Alzheimer’s disease who is receiving tactrine?</vt:lpstr>
      <vt:lpstr>The client has migraine headaches. The provider has prescribed amitriptyline hydrochloride as prophylaxis for the headaches. The nurse would warn the client about what over-the –counter medication which might intensify the actions of elavil?</vt:lpstr>
      <vt:lpstr>The client has migraine headaches. The provider has prescribed amitriptyline hydrochloride as prophylaxis for the headaches. The nurse whould warn the client about what over-the –counter medication which might intensify the actions of elavil?</vt:lpstr>
      <vt:lpstr>When administering anticholinergic medications for Parkinson’s disease what assessment finding should be of least concern to the nurse in regard to the medication?</vt:lpstr>
      <vt:lpstr>When administering anticholinergic medications for Parkinson’s disease what assessment finding should be of least concern to the nurse in regard to the medication?</vt:lpstr>
      <vt:lpstr>The client receiving phenytoin asks the nurse why the doctor has prescribed folic acid with this medication. The nurse’s response would be based on what knowledge regarding phenytoin?</vt:lpstr>
      <vt:lpstr>The client receiving phenytoin asks the nurse why the doctor has prescribed folic acid with this medication. The nurse’s response would be based on what knowledge regarding phenytoin?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39</dc:title>
  <dc:creator>Angella</dc:creator>
  <cp:lastModifiedBy>hailey mae</cp:lastModifiedBy>
  <cp:revision>16</cp:revision>
  <dcterms:created xsi:type="dcterms:W3CDTF">2013-02-18T15:43:03Z</dcterms:created>
  <dcterms:modified xsi:type="dcterms:W3CDTF">2013-02-23T15:09:12Z</dcterms:modified>
</cp:coreProperties>
</file>