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780" y="133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6514D-18FA-4739-A67B-8C0B8CB79EC2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B9333-7971-4519-A13B-9843A5A06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7C46A-CC54-4D1D-B073-CEBD4F42175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9FFBE-4326-47BD-8B5C-D1000ACBD6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8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56D82-A456-42F1-BAD2-F4A5F06AE387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GBS: found in normal flora of bowel; can be caused by improper wiping, frequent diarrhea, short perineum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Moms given antibiotics to prevent transmission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TB: increasing in this area d/t migrant farm workers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Chlamydia: eye med given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prophalactic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prevent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9DB8A4-ED22-42AB-9188-596815B74150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Increased incidence in lower socioeconomic status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Alcohol: SGA, smaller eyes, thin upper lip, hyperactive, ADHD, IQ deficit, diminished motor skills, speech issues</a:t>
            </a:r>
          </a:p>
          <a:p>
            <a:pPr lvl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No alcohol is deemed safe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Tobacco: LBW d/t vasoconstriction, increased miscarriage and preterm birth, secreted in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breastmilk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; babies are often fussy d/t withdrawal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Marijuana: 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Cocaine: SGA baby, moms at risk for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abruptio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placentae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PCP: 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C0180-6599-42D2-8F99-BAFF4170D9BD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1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Heroin</a:t>
            </a:r>
          </a:p>
          <a:p>
            <a:pPr lvl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Withdraw is quite prominent, and requires treatment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Methadone: 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Misc. Substances</a:t>
            </a:r>
          </a:p>
          <a:p>
            <a:pPr lvl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Meth: increased risk of cleft palates and cardiac defects</a:t>
            </a:r>
          </a:p>
          <a:p>
            <a:pPr lvl="1">
              <a:buFont typeface="Arial" pitchFamily="34" charset="0"/>
              <a:buChar char="•"/>
            </a:pP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Phenobarbitol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Caffeine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C5136-EA44-4BE5-AD0E-C4B585260686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If mom is type A, type O, or negative, baby will have further testing of cord blood</a:t>
            </a:r>
          </a:p>
          <a:p>
            <a:pPr lvl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These infants are at increased risk for developing jaundice d/t hemolytic reaction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3EE94-8470-41F4-80FC-9D58157E2512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5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5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9DDBEC-A070-4032-A290-E11CF4E6672E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EF163-177A-4596-A57C-A033F8889B10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9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Spina bifida: most common CNS defect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0D92D-E851-4CD9-987D-37D3B33A297E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1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1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25BE3-5F49-461A-90C8-B331A1536ECE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32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3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422C2-2114-4631-B995-E0674252FF8E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53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5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C82C4-B1C1-4902-9DC5-02A8A3F338AB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964E4E-DD93-42D5-9197-19A28AFAB79E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73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Choanal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atresia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: checked for by plugging one side of nose, then the other</a:t>
            </a:r>
          </a:p>
          <a:p>
            <a:pPr lvl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Requires emergency surgery d/t babies being nose breathers</a:t>
            </a:r>
          </a:p>
          <a:p>
            <a:pPr>
              <a:buFont typeface="Arial" pitchFamily="34" charset="0"/>
              <a:buChar char="•"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7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EE1CA4-DED1-4FB1-93BC-5D47E1D3B8DF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94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Cleft lip/palate: period of time until treatment depends on severity of defect; often prefer to weight to have time for tissue expanders</a:t>
            </a:r>
          </a:p>
          <a:p>
            <a:pPr lvl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Best method of feeding for these babies is breastfeeding</a:t>
            </a:r>
          </a:p>
          <a:p>
            <a:pPr lvl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Formula fed babies need special nipples/bottles to be able to eat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9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928429-EC26-49C5-84BB-C247DE32234D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1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Meconium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ileus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caused by impacted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meconium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and I earliest symptom of CF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1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4290D-5563-4DDF-A7C3-8362400056A9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3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28720-7182-47A2-9CCD-1CCCDD500AFB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5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Dysplasia of hip: tested for with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Ortilani’s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maneuver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Clubfoot: often repaired by progressive casting; may need surgical repair depending on severity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Polydactyly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: if no bone, they may tie it off and let it fall off; if bone is present, it may be left alone</a:t>
            </a:r>
          </a:p>
          <a:p>
            <a:pPr lvl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Risk of leaving digit with no bone is choking hazard d/t sucking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5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869090-2FF8-417F-ABF9-D160AF7058AB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7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7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ADF3C-B59E-4862-BD00-E9C164EF58BB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9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Hypospadias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: on penis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Epispadias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: bottom of penis remains open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Teratoma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embryonal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tumor that may occur in the skull,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abdomen, or sacral area</a:t>
            </a:r>
          </a:p>
          <a:p>
            <a:pPr lvl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Likelihood of malignancy increases rapidly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Ambiguous genitalia: tested for by genetic testing; can also do ultrasounds to see what reproductive organs were present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9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779820-9205-43A3-AFE9-D335BECB5397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1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1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47271-ED9A-46A3-B36F-7A4AC94815B6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3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3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21CB7-5CDE-45C8-8B1E-A41ED7E78AA4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5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60C21-CD93-4D51-BD56-4BBC59F8D579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E0468-0663-46C7-B428-73DED71775C6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E89A7-97A9-477E-BC10-3A79BB056637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2BFBC-3141-4EF1-A711-A71AF028AA60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762000"/>
            <a:ext cx="4572000" cy="3429000"/>
          </a:xfrm>
          <a:ln/>
        </p:spPr>
      </p:sp>
      <p:sp>
        <p:nvSpPr>
          <p:cNvPr id="158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GBS can be tested at 37 weeks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Nosocomial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mainly caused by improper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handwashing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8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7538A-E2C9-4266-B4A5-A1D20038D889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Viral: toxoplasmosis </a:t>
            </a: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Fungal: have to treat mom and baby to avoid passing back and forth; boil everything; very hard to get rid of</a:t>
            </a: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Septicemia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-GI example is rotavirus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BECB9-B806-4DF2-BCF9-A5BBEEC1A25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Toxoplasmosis: transmitted from cats (cleaning litter box without washing hands); can cause miscarriage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 pregnant woman should handle cat litter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Gonorrhea:  contracted after ROM, and invade eye, mouth, and rectum of baby; can recover if treated correctly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Syphillis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pregnant woman must be treated immediately; baby is considered contagious and must be put on contact precautions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Varicella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-zoster: transmission from mom to baby during 1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trimester often fatal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Hepatitis B virus: all moms tested at beginning of pregnancy; babies born to (+) mom can be chronic carrier, and have no symptoms at birth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03694-7F5E-45C7-B600-47883FFCA02E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HIV/AIDS: not mandatory in Ohio; treated pregnancies prevent transmission in 98%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Rubella: immunization to mom can cause stillbirth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CMV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Herpes simplex virus: in moms with outbreak, can transmit to baby and baby can die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Any signs of outbreak will be delivered by c-section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Virus attacks babies’ brain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Nurse needs to wear gloves in caring for exposed infant to prevent transmission to nurse</a:t>
            </a:r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72021-7155-4305-9CEB-E2A5D3DA2C25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A1AA-3701-471D-A668-3E52FA735B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E4EAE-8364-4428-BE83-3A3CB78A39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BAADD-1F7C-4104-BC30-02C30648A8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6469-D7D2-49CB-864B-6BF0827192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8BBD3-D715-4136-9691-4B118880C8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838C8-958D-446F-B3D6-003A6AE251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329F7-C35B-4289-8DB3-689DC7FF26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1979C-1AAE-4188-9F27-3508AAE622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8D3CE-1646-49ED-AA89-37FDAF39EF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5B51-3058-4074-8912-A0D247320F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0178-2818-4CAC-BE2F-654AA3AECE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BCC3A3-EC6B-492D-8238-7B5B02E1C724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Content Placeholder 2"/>
          <p:cNvSpPr>
            <a:spLocks noGrp="1"/>
          </p:cNvSpPr>
          <p:nvPr>
            <p:ph idx="1"/>
          </p:nvPr>
        </p:nvSpPr>
        <p:spPr>
          <a:xfrm>
            <a:off x="455613" y="1266825"/>
            <a:ext cx="8226425" cy="48593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800" b="1" smtClean="0"/>
              <a:t>Chapter 28 </a:t>
            </a:r>
          </a:p>
          <a:p>
            <a:pPr algn="ctr" eaLnBrk="1" hangingPunct="1"/>
            <a:endParaRPr lang="en-US" sz="4800" b="1" smtClean="0"/>
          </a:p>
          <a:p>
            <a:pPr algn="ctr" eaLnBrk="1" hangingPunct="1">
              <a:buFontTx/>
              <a:buNone/>
            </a:pPr>
            <a:r>
              <a:rPr lang="en-US" sz="4800" b="1" smtClean="0"/>
              <a:t>Newborn at Risk</a:t>
            </a:r>
            <a:endParaRPr lang="en-US" sz="48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Content Placeholder 2"/>
          <p:cNvSpPr>
            <a:spLocks noGrp="1"/>
          </p:cNvSpPr>
          <p:nvPr>
            <p:ph idx="1"/>
          </p:nvPr>
        </p:nvSpPr>
        <p:spPr>
          <a:xfrm>
            <a:off x="211138" y="196850"/>
            <a:ext cx="8764587" cy="5929313"/>
          </a:xfrm>
        </p:spPr>
        <p:txBody>
          <a:bodyPr/>
          <a:lstStyle/>
          <a:p>
            <a:pPr eaLnBrk="1" hangingPunct="1"/>
            <a:r>
              <a:rPr lang="en-US" sz="2000" b="1" smtClean="0"/>
              <a:t>Bacterial infections</a:t>
            </a:r>
          </a:p>
          <a:p>
            <a:pPr lvl="1" eaLnBrk="1" hangingPunct="1"/>
            <a:r>
              <a:rPr lang="en-US" sz="2000" smtClean="0"/>
              <a:t>Group B streptococcus</a:t>
            </a:r>
          </a:p>
          <a:p>
            <a:pPr lvl="2" eaLnBrk="1" hangingPunct="1"/>
            <a:r>
              <a:rPr lang="en-US" sz="2000" smtClean="0"/>
              <a:t>Most common cause of neonatal sepsis and meningitis</a:t>
            </a:r>
          </a:p>
          <a:p>
            <a:pPr lvl="2" eaLnBrk="1" hangingPunct="1"/>
            <a:r>
              <a:rPr lang="en-US" sz="2000" smtClean="0"/>
              <a:t>Prophylactic ATB given to mothers with risk factors during labor decrease the incidence </a:t>
            </a:r>
          </a:p>
          <a:p>
            <a:pPr lvl="1" eaLnBrk="1" hangingPunct="1"/>
            <a:r>
              <a:rPr lang="en-US" sz="2000" smtClean="0"/>
              <a:t>Tuberculosis</a:t>
            </a:r>
          </a:p>
          <a:p>
            <a:pPr lvl="2" eaLnBrk="1" hangingPunct="1"/>
            <a:r>
              <a:rPr lang="en-US" sz="2000" smtClean="0"/>
              <a:t>Increasing cases in U.S., Untreated neonatal TB is almost always fatal</a:t>
            </a:r>
          </a:p>
          <a:p>
            <a:pPr lvl="1" eaLnBrk="1" hangingPunct="1"/>
            <a:r>
              <a:rPr lang="en-US" sz="2000" smtClean="0"/>
              <a:t>Chlamydia infection</a:t>
            </a:r>
          </a:p>
          <a:p>
            <a:pPr lvl="2" eaLnBrk="1" hangingPunct="1"/>
            <a:r>
              <a:rPr lang="en-US" sz="2000" smtClean="0"/>
              <a:t>Causes neonatal conjunctivitis and pneumonia</a:t>
            </a:r>
          </a:p>
          <a:p>
            <a:pPr lvl="2" eaLnBrk="1" hangingPunct="1"/>
            <a:r>
              <a:rPr lang="en-US" sz="2000" smtClean="0"/>
              <a:t>Treated with oral antibiotics as prophylaxis as well as eye prophylaxis</a:t>
            </a:r>
          </a:p>
          <a:p>
            <a:pPr eaLnBrk="1" hangingPunct="1"/>
            <a:r>
              <a:rPr lang="en-US" sz="2000" b="1" smtClean="0"/>
              <a:t>Fungal Infections</a:t>
            </a:r>
          </a:p>
          <a:p>
            <a:pPr lvl="1" eaLnBrk="1" hangingPunct="1"/>
            <a:r>
              <a:rPr lang="en-US" sz="2000" smtClean="0"/>
              <a:t>Candidiasis</a:t>
            </a:r>
          </a:p>
          <a:p>
            <a:pPr lvl="2" eaLnBrk="1" hangingPunct="1"/>
            <a:r>
              <a:rPr lang="en-US" sz="2000" smtClean="0"/>
              <a:t>Acquired from maternal vaginal infection during birth, contaminated hands, bottles, nipples</a:t>
            </a:r>
          </a:p>
          <a:p>
            <a:pPr lvl="2" eaLnBrk="1" hangingPunct="1"/>
            <a:r>
              <a:rPr lang="en-US" sz="2000" smtClean="0"/>
              <a:t>Treatment by eradicating causative organism </a:t>
            </a:r>
          </a:p>
          <a:p>
            <a:pPr lvl="2" eaLnBrk="1" hangingPunct="1"/>
            <a:r>
              <a:rPr lang="en-US" sz="2000" smtClean="0"/>
              <a:t>Hand washing and cleanliness important for preventing re-infection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title"/>
          </p:nvPr>
        </p:nvSpPr>
        <p:spPr>
          <a:xfrm>
            <a:off x="196850" y="274638"/>
            <a:ext cx="8485188" cy="682625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Substance Abuse</a:t>
            </a:r>
          </a:p>
        </p:txBody>
      </p:sp>
      <p:sp>
        <p:nvSpPr>
          <p:cNvPr id="167938" name="Content Placeholder 2"/>
          <p:cNvSpPr>
            <a:spLocks noGrp="1"/>
          </p:cNvSpPr>
          <p:nvPr>
            <p:ph idx="1"/>
          </p:nvPr>
        </p:nvSpPr>
        <p:spPr>
          <a:xfrm>
            <a:off x="168275" y="1068388"/>
            <a:ext cx="8793163" cy="5303837"/>
          </a:xfrm>
        </p:spPr>
        <p:txBody>
          <a:bodyPr/>
          <a:lstStyle/>
          <a:p>
            <a:pPr eaLnBrk="1" hangingPunct="1"/>
            <a:r>
              <a:rPr lang="en-US" b="1" dirty="0" smtClean="0"/>
              <a:t>Alcohol</a:t>
            </a:r>
          </a:p>
          <a:p>
            <a:pPr lvl="1" eaLnBrk="1" hangingPunct="1"/>
            <a:r>
              <a:rPr lang="en-US" dirty="0" smtClean="0"/>
              <a:t>Fetal Alcohol syndrome: neonatal effects</a:t>
            </a:r>
          </a:p>
          <a:p>
            <a:pPr eaLnBrk="1" hangingPunct="1"/>
            <a:r>
              <a:rPr lang="en-US" b="1" dirty="0" smtClean="0"/>
              <a:t>Tobacco:</a:t>
            </a:r>
            <a:r>
              <a:rPr lang="en-US" dirty="0" smtClean="0"/>
              <a:t> associated with low birth weight for full term infants</a:t>
            </a:r>
          </a:p>
          <a:p>
            <a:pPr lvl="1" eaLnBrk="1" hangingPunct="1"/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 </a:t>
            </a:r>
          </a:p>
          <a:p>
            <a:pPr eaLnBrk="1" hangingPunct="1"/>
            <a:r>
              <a:rPr lang="en-US" b="1" dirty="0" smtClean="0"/>
              <a:t>Marijuana:</a:t>
            </a:r>
            <a:r>
              <a:rPr lang="en-US" dirty="0" smtClean="0"/>
              <a:t> crosses the placenta</a:t>
            </a:r>
          </a:p>
          <a:p>
            <a:pPr marL="742950" lvl="2" indent="-342900" eaLnBrk="1" hangingPunct="1"/>
            <a:r>
              <a:rPr lang="en-US" dirty="0" smtClean="0"/>
              <a:t>Higher incidence of shortened gestation, IUGR, and </a:t>
            </a:r>
            <a:r>
              <a:rPr lang="en-US" dirty="0" err="1" smtClean="0"/>
              <a:t>meconium</a:t>
            </a:r>
            <a:r>
              <a:rPr lang="en-US" dirty="0" smtClean="0"/>
              <a:t> staining</a:t>
            </a:r>
          </a:p>
          <a:p>
            <a:pPr eaLnBrk="1" hangingPunct="1"/>
            <a:r>
              <a:rPr lang="en-US" b="1" dirty="0" smtClean="0"/>
              <a:t>Cocaine: </a:t>
            </a:r>
            <a:r>
              <a:rPr lang="en-US" dirty="0" smtClean="0"/>
              <a:t>infant suffers from </a:t>
            </a:r>
            <a:r>
              <a:rPr lang="en-US" dirty="0" err="1" smtClean="0"/>
              <a:t>neurotoxic</a:t>
            </a:r>
            <a:r>
              <a:rPr lang="en-US" dirty="0" smtClean="0"/>
              <a:t> effect of drug</a:t>
            </a:r>
          </a:p>
          <a:p>
            <a:pPr lvl="1" eaLnBrk="1" hangingPunct="1"/>
            <a:r>
              <a:rPr lang="en-US" dirty="0" smtClean="0"/>
              <a:t>Risk for multiple defects and abnormalities</a:t>
            </a:r>
          </a:p>
          <a:p>
            <a:pPr eaLnBrk="1" hangingPunct="1"/>
            <a:r>
              <a:rPr lang="en-US" b="1" dirty="0" smtClean="0"/>
              <a:t>PCP:</a:t>
            </a:r>
            <a:r>
              <a:rPr lang="en-US" dirty="0" smtClean="0"/>
              <a:t> infant may exhibit abnormal behaviors such as jitteriness, irritability, </a:t>
            </a:r>
            <a:r>
              <a:rPr lang="en-US" dirty="0" err="1" smtClean="0"/>
              <a:t>hypertonicity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Content Placeholder 2"/>
          <p:cNvSpPr>
            <a:spLocks noGrp="1"/>
          </p:cNvSpPr>
          <p:nvPr>
            <p:ph idx="1"/>
          </p:nvPr>
        </p:nvSpPr>
        <p:spPr>
          <a:xfrm>
            <a:off x="168275" y="182563"/>
            <a:ext cx="8807450" cy="5943600"/>
          </a:xfrm>
        </p:spPr>
        <p:txBody>
          <a:bodyPr/>
          <a:lstStyle/>
          <a:p>
            <a:pPr eaLnBrk="1" hangingPunct="1"/>
            <a:r>
              <a:rPr lang="en-US" b="1" smtClean="0"/>
              <a:t>Heroin: </a:t>
            </a:r>
            <a:r>
              <a:rPr lang="en-US" smtClean="0"/>
              <a:t>crosses the placenta often resulting in IUGR</a:t>
            </a:r>
          </a:p>
          <a:p>
            <a:pPr lvl="1" eaLnBrk="1" hangingPunct="1"/>
            <a:r>
              <a:rPr lang="en-US" smtClean="0"/>
              <a:t>Fetal withdrawal: jittery, hyperactive, shrill and persistent cry, frequent yawning or sneezing, poor feeding and sucking, tachypnea, vomiting, diarrhea, hypothermia, sweating, abnormal sleep cycle</a:t>
            </a:r>
          </a:p>
          <a:p>
            <a:pPr lvl="1" eaLnBrk="1" hangingPunct="1"/>
            <a:r>
              <a:rPr lang="en-US" smtClean="0"/>
              <a:t>Withdrawal requires treatment</a:t>
            </a:r>
          </a:p>
          <a:p>
            <a:pPr eaLnBrk="1" hangingPunct="1"/>
            <a:r>
              <a:rPr lang="en-US" b="1" smtClean="0"/>
              <a:t>Methadone: </a:t>
            </a:r>
            <a:r>
              <a:rPr lang="en-US" smtClean="0"/>
              <a:t>crosses the placenta</a:t>
            </a:r>
          </a:p>
          <a:p>
            <a:pPr lvl="1" eaLnBrk="1" hangingPunct="1"/>
            <a:r>
              <a:rPr lang="en-US" smtClean="0"/>
              <a:t>Withdrawal resembles heroin withdrawal but tends to be more severe and prolonged with higher incidence of seizures</a:t>
            </a:r>
          </a:p>
          <a:p>
            <a:pPr lvl="1" eaLnBrk="1" hangingPunct="1"/>
            <a:r>
              <a:rPr lang="en-US" smtClean="0"/>
              <a:t>Treatment of withdrawal similar to that for heroin</a:t>
            </a:r>
          </a:p>
          <a:p>
            <a:pPr eaLnBrk="1" hangingPunct="1"/>
            <a:r>
              <a:rPr lang="en-US" b="1" smtClean="0"/>
              <a:t>Misc. Substances</a:t>
            </a:r>
          </a:p>
          <a:p>
            <a:pPr lvl="1" eaLnBrk="1" hangingPunct="1"/>
            <a:r>
              <a:rPr lang="en-US" smtClean="0"/>
              <a:t>Meth</a:t>
            </a:r>
          </a:p>
          <a:p>
            <a:pPr lvl="1" eaLnBrk="1" hangingPunct="1"/>
            <a:r>
              <a:rPr lang="en-US" smtClean="0"/>
              <a:t>Phenobarbitol</a:t>
            </a:r>
          </a:p>
          <a:p>
            <a:pPr lvl="1" eaLnBrk="1" hangingPunct="1"/>
            <a:r>
              <a:rPr lang="en-US" smtClean="0"/>
              <a:t>Caffeine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7032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Hemolytic Disorders</a:t>
            </a:r>
          </a:p>
        </p:txBody>
      </p:sp>
      <p:sp>
        <p:nvSpPr>
          <p:cNvPr id="172034" name="Content Placeholder 2"/>
          <p:cNvSpPr>
            <a:spLocks noGrp="1"/>
          </p:cNvSpPr>
          <p:nvPr>
            <p:ph idx="1"/>
          </p:nvPr>
        </p:nvSpPr>
        <p:spPr>
          <a:xfrm>
            <a:off x="0" y="688975"/>
            <a:ext cx="9144000" cy="54371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z="2200" smtClean="0"/>
              <a:t>Occur when maternal antibodies are present naturally or form in response to antigen from fetal blood crossing placenta and entering maternal circulation</a:t>
            </a:r>
          </a:p>
          <a:p>
            <a:pPr lvl="1" eaLnBrk="1" hangingPunct="1"/>
            <a:r>
              <a:rPr lang="en-US" smtClean="0"/>
              <a:t>Rh incompatibility</a:t>
            </a:r>
          </a:p>
          <a:p>
            <a:pPr lvl="2" eaLnBrk="1" hangingPunct="1"/>
            <a:r>
              <a:rPr lang="en-US" sz="2000" smtClean="0"/>
              <a:t>Only Rh-positive offspring of Rh-negative mother is at risk</a:t>
            </a:r>
          </a:p>
          <a:p>
            <a:pPr lvl="2" eaLnBrk="1" hangingPunct="1"/>
            <a:r>
              <a:rPr lang="en-US" sz="2000" smtClean="0"/>
              <a:t>If fetus is Rh positive and mother Rh negative, mother forms antibodies against fetal blood cells</a:t>
            </a:r>
          </a:p>
          <a:p>
            <a:pPr lvl="2" eaLnBrk="1" hangingPunct="1"/>
            <a:r>
              <a:rPr lang="en-US" sz="2000" smtClean="0"/>
              <a:t>In subsequent pregnancies, fetus at risk for fetal hemolytic anemia unless mother received Rho(D) immune globulin</a:t>
            </a:r>
          </a:p>
          <a:p>
            <a:pPr lvl="1" eaLnBrk="1" hangingPunct="1"/>
            <a:r>
              <a:rPr lang="en-US" smtClean="0"/>
              <a:t>ABO incompatibility: more common than Rh incompatibility</a:t>
            </a:r>
          </a:p>
          <a:p>
            <a:pPr lvl="2" eaLnBrk="1" hangingPunct="1"/>
            <a:r>
              <a:rPr lang="en-US" sz="2000" smtClean="0"/>
              <a:t>Occurs if fetal blood type is A, B, or AB and maternal type is O</a:t>
            </a:r>
          </a:p>
          <a:p>
            <a:pPr lvl="2" eaLnBrk="1" hangingPunct="1"/>
            <a:r>
              <a:rPr lang="en-US" sz="2000" smtClean="0"/>
              <a:t>Incompatibility arises because naturally occurring anti-A and anti-B antibodies are transferred across placenta to fetus</a:t>
            </a:r>
          </a:p>
          <a:p>
            <a:pPr lvl="3" eaLnBrk="1" hangingPunct="1"/>
            <a:r>
              <a:rPr lang="en-US" sz="2000" smtClean="0"/>
              <a:t>Common cause of hyperbilirubinemia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879475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Hemolytic Disorders</a:t>
            </a:r>
          </a:p>
        </p:txBody>
      </p:sp>
      <p:sp>
        <p:nvSpPr>
          <p:cNvPr id="174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hemolytic disorders</a:t>
            </a:r>
          </a:p>
          <a:p>
            <a:pPr lvl="1" eaLnBrk="1" hangingPunct="1"/>
            <a:r>
              <a:rPr lang="en-US" smtClean="0"/>
              <a:t>Other metabolic and inherited conditions that increase hemolysis and may cause jaundice in the infant</a:t>
            </a:r>
          </a:p>
          <a:p>
            <a:pPr lvl="2" eaLnBrk="1" hangingPunct="1"/>
            <a:r>
              <a:rPr lang="en-US" smtClean="0"/>
              <a:t>Galactosemia</a:t>
            </a:r>
          </a:p>
          <a:p>
            <a:pPr lvl="2" eaLnBrk="1" hangingPunct="1"/>
            <a:r>
              <a:rPr lang="en-US" smtClean="0"/>
              <a:t>Crigler-Najjar disease</a:t>
            </a:r>
          </a:p>
          <a:p>
            <a:pPr lvl="2" eaLnBrk="1" hangingPunct="1"/>
            <a:r>
              <a:rPr lang="en-US" smtClean="0"/>
              <a:t>Hypothyroidism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865187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Congenital Anomalies</a:t>
            </a:r>
          </a:p>
        </p:txBody>
      </p:sp>
      <p:sp>
        <p:nvSpPr>
          <p:cNvPr id="176130" name="Content Placeholder 2"/>
          <p:cNvSpPr>
            <a:spLocks noGrp="1"/>
          </p:cNvSpPr>
          <p:nvPr>
            <p:ph idx="1"/>
          </p:nvPr>
        </p:nvSpPr>
        <p:spPr>
          <a:xfrm>
            <a:off x="309563" y="1600200"/>
            <a:ext cx="8666162" cy="4525963"/>
          </a:xfrm>
        </p:spPr>
        <p:txBody>
          <a:bodyPr/>
          <a:lstStyle/>
          <a:p>
            <a:pPr eaLnBrk="1" hangingPunct="1"/>
            <a:r>
              <a:rPr lang="en-US" smtClean="0"/>
              <a:t>Most common major congenital anomalies that cause serious problems in neonate are:</a:t>
            </a:r>
          </a:p>
          <a:p>
            <a:pPr lvl="1" eaLnBrk="1" hangingPunct="1"/>
            <a:r>
              <a:rPr lang="en-US" smtClean="0"/>
              <a:t>Congenital heart disease</a:t>
            </a:r>
          </a:p>
          <a:p>
            <a:pPr lvl="1" eaLnBrk="1" hangingPunct="1"/>
            <a:r>
              <a:rPr lang="en-US" smtClean="0"/>
              <a:t>Abdominal wall defects</a:t>
            </a:r>
          </a:p>
          <a:p>
            <a:pPr lvl="1" eaLnBrk="1" hangingPunct="1"/>
            <a:r>
              <a:rPr lang="en-US" smtClean="0"/>
              <a:t>Imperforate anus</a:t>
            </a:r>
          </a:p>
          <a:p>
            <a:pPr lvl="1" eaLnBrk="1" hangingPunct="1"/>
            <a:r>
              <a:rPr lang="en-US" smtClean="0"/>
              <a:t>Neural tube defects</a:t>
            </a:r>
          </a:p>
          <a:p>
            <a:pPr lvl="1" eaLnBrk="1" hangingPunct="1"/>
            <a:r>
              <a:rPr lang="en-US" smtClean="0"/>
              <a:t>Cleft lip or palate</a:t>
            </a:r>
          </a:p>
          <a:p>
            <a:pPr lvl="1" eaLnBrk="1" hangingPunct="1"/>
            <a:r>
              <a:rPr lang="en-US" smtClean="0"/>
              <a:t>Clubfoot</a:t>
            </a:r>
          </a:p>
          <a:p>
            <a:pPr lvl="1" eaLnBrk="1" hangingPunct="1"/>
            <a:r>
              <a:rPr lang="en-US" smtClean="0"/>
              <a:t>Developmental dysplasia of the hip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itle 1"/>
          <p:cNvSpPr>
            <a:spLocks noGrp="1"/>
          </p:cNvSpPr>
          <p:nvPr>
            <p:ph type="title"/>
          </p:nvPr>
        </p:nvSpPr>
        <p:spPr>
          <a:xfrm>
            <a:off x="182563" y="274638"/>
            <a:ext cx="8778875" cy="6397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Congenital Anomalies</a:t>
            </a:r>
          </a:p>
        </p:txBody>
      </p:sp>
      <p:sp>
        <p:nvSpPr>
          <p:cNvPr id="178178" name="Content Placeholder 2"/>
          <p:cNvSpPr>
            <a:spLocks noGrp="1"/>
          </p:cNvSpPr>
          <p:nvPr>
            <p:ph idx="1"/>
          </p:nvPr>
        </p:nvSpPr>
        <p:spPr>
          <a:xfrm>
            <a:off x="211138" y="1027113"/>
            <a:ext cx="8932862" cy="5099050"/>
          </a:xfrm>
        </p:spPr>
        <p:txBody>
          <a:bodyPr/>
          <a:lstStyle/>
          <a:p>
            <a:pPr eaLnBrk="1" hangingPunct="1"/>
            <a:r>
              <a:rPr lang="en-US" smtClean="0"/>
              <a:t>Central nervous system anomalies: result from defects in the closure of the neural tube during fetal development</a:t>
            </a:r>
          </a:p>
          <a:p>
            <a:pPr lvl="1" eaLnBrk="1" hangingPunct="1"/>
            <a:r>
              <a:rPr lang="en-US" smtClean="0"/>
              <a:t>Spina bifida: most common CNS defect</a:t>
            </a:r>
          </a:p>
          <a:p>
            <a:pPr lvl="2" eaLnBrk="1" hangingPunct="1"/>
            <a:r>
              <a:rPr lang="en-US" sz="2000" smtClean="0"/>
              <a:t>Spina bifida occulta: posterior laminas fail to close, but the spinal cord and meninges do not herniate or protrude through the defect</a:t>
            </a:r>
          </a:p>
          <a:p>
            <a:pPr lvl="2" eaLnBrk="1" hangingPunct="1"/>
            <a:r>
              <a:rPr lang="en-US" sz="2000" smtClean="0"/>
              <a:t>Spina bifida cystica: (sac that contain meninges and CSF and protrudes through the defect in the spinal column</a:t>
            </a:r>
          </a:p>
          <a:p>
            <a:pPr lvl="3" eaLnBrk="1" hangingPunct="1"/>
            <a:r>
              <a:rPr lang="en-US" sz="2000" smtClean="0"/>
              <a:t>Exposed sac should be covered with sterile, moist, nonadherant saline dressing. Protect the sac from injury.</a:t>
            </a:r>
          </a:p>
          <a:p>
            <a:pPr lvl="1" eaLnBrk="1" hangingPunct="1"/>
            <a:r>
              <a:rPr lang="en-US" smtClean="0"/>
              <a:t>Encephalocele and anencephaly</a:t>
            </a:r>
          </a:p>
          <a:p>
            <a:pPr lvl="2" eaLnBrk="1" hangingPunct="1"/>
            <a:r>
              <a:rPr lang="en-US" sz="2000" smtClean="0"/>
              <a:t>Encephalocele is herniation of the brain and meninges through a skull defect</a:t>
            </a:r>
          </a:p>
          <a:p>
            <a:pPr lvl="2" eaLnBrk="1" hangingPunct="1"/>
            <a:r>
              <a:rPr lang="en-US" sz="2000" smtClean="0"/>
              <a:t>Anencephaly is absence of both cerebral hemispheres and overlying skull (not compatible with life)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946" r="6245" b="18407"/>
          <a:stretch>
            <a:fillRect/>
          </a:stretch>
        </p:blipFill>
        <p:spPr>
          <a:xfrm>
            <a:off x="1800225" y="0"/>
            <a:ext cx="5226050" cy="3092450"/>
          </a:xfrm>
        </p:spPr>
      </p:pic>
      <p:pic>
        <p:nvPicPr>
          <p:cNvPr id="1802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0663" y="3348038"/>
            <a:ext cx="5113337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7" name="Picture 4"/>
          <p:cNvPicPr>
            <a:picLocks noChangeAspect="1" noChangeArrowheads="1"/>
          </p:cNvPicPr>
          <p:nvPr/>
        </p:nvPicPr>
        <p:blipFill>
          <a:blip r:embed="rId5" cstate="print"/>
          <a:srcRect l="21846" t="7922" r="28999" b="26846"/>
          <a:stretch>
            <a:fillRect/>
          </a:stretch>
        </p:blipFill>
        <p:spPr bwMode="auto">
          <a:xfrm>
            <a:off x="168275" y="3165475"/>
            <a:ext cx="3709988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itle 1"/>
          <p:cNvSpPr>
            <a:spLocks noGrp="1"/>
          </p:cNvSpPr>
          <p:nvPr>
            <p:ph type="title"/>
          </p:nvPr>
        </p:nvSpPr>
        <p:spPr>
          <a:xfrm>
            <a:off x="239713" y="274638"/>
            <a:ext cx="8442325" cy="668337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Congenital Anomalies</a:t>
            </a:r>
          </a:p>
        </p:txBody>
      </p:sp>
      <p:sp>
        <p:nvSpPr>
          <p:cNvPr id="182274" name="Content Placeholder 2"/>
          <p:cNvSpPr>
            <a:spLocks noGrp="1"/>
          </p:cNvSpPr>
          <p:nvPr>
            <p:ph idx="1"/>
          </p:nvPr>
        </p:nvSpPr>
        <p:spPr>
          <a:xfrm>
            <a:off x="196850" y="1055688"/>
            <a:ext cx="8736013" cy="5070475"/>
          </a:xfrm>
        </p:spPr>
        <p:txBody>
          <a:bodyPr/>
          <a:lstStyle/>
          <a:p>
            <a:pPr eaLnBrk="1" hangingPunct="1"/>
            <a:r>
              <a:rPr lang="en-US" b="1" smtClean="0"/>
              <a:t>Central nervous system</a:t>
            </a:r>
          </a:p>
          <a:p>
            <a:pPr lvl="1" eaLnBrk="1" hangingPunct="1"/>
            <a:r>
              <a:rPr lang="en-US" b="1" smtClean="0"/>
              <a:t>Hydrocephalus: </a:t>
            </a:r>
            <a:r>
              <a:rPr lang="en-US" smtClean="0"/>
              <a:t>ventricles of brain are enlarged due to imbalance of production and absorption of CSF</a:t>
            </a:r>
          </a:p>
          <a:p>
            <a:pPr lvl="2" eaLnBrk="1" hangingPunct="1"/>
            <a:r>
              <a:rPr lang="en-US" smtClean="0"/>
              <a:t>Head circumference will increase at abnormal rate and will initially see a bulging anterior fontanel</a:t>
            </a:r>
          </a:p>
          <a:p>
            <a:pPr lvl="2" eaLnBrk="1" hangingPunct="1"/>
            <a:r>
              <a:rPr lang="en-US" smtClean="0"/>
              <a:t>Surgical shunting required soon after birth to prevent brain damage</a:t>
            </a:r>
          </a:p>
          <a:p>
            <a:pPr lvl="1" eaLnBrk="1" hangingPunct="1"/>
            <a:r>
              <a:rPr lang="en-US" b="1" smtClean="0"/>
              <a:t>Microcephaly:</a:t>
            </a:r>
            <a:r>
              <a:rPr lang="en-US" smtClean="0"/>
              <a:t> small brain in a normally formed head</a:t>
            </a:r>
          </a:p>
          <a:p>
            <a:pPr lvl="2" eaLnBrk="1" hangingPunct="1"/>
            <a:r>
              <a:rPr lang="en-US" smtClean="0"/>
              <a:t>No treatment, will result in some type of cognitive impairment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82275" name="Picture 2"/>
          <p:cNvPicPr>
            <a:picLocks noChangeAspect="1" noChangeArrowheads="1"/>
          </p:cNvPicPr>
          <p:nvPr/>
        </p:nvPicPr>
        <p:blipFill>
          <a:blip r:embed="rId3" cstate="print"/>
          <a:srcRect r="45486" b="17810"/>
          <a:stretch>
            <a:fillRect/>
          </a:stretch>
        </p:blipFill>
        <p:spPr bwMode="auto">
          <a:xfrm>
            <a:off x="3135313" y="4867275"/>
            <a:ext cx="176053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6" name="Picture 3"/>
          <p:cNvPicPr>
            <a:picLocks noChangeAspect="1" noChangeArrowheads="1"/>
          </p:cNvPicPr>
          <p:nvPr/>
        </p:nvPicPr>
        <p:blipFill>
          <a:blip r:embed="rId4" cstate="print"/>
          <a:srcRect t="19896" b="15398"/>
          <a:stretch>
            <a:fillRect/>
          </a:stretch>
        </p:blipFill>
        <p:spPr bwMode="auto">
          <a:xfrm>
            <a:off x="5008563" y="4826000"/>
            <a:ext cx="41354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itle 1"/>
          <p:cNvSpPr>
            <a:spLocks noGrp="1"/>
          </p:cNvSpPr>
          <p:nvPr>
            <p:ph type="title"/>
          </p:nvPr>
        </p:nvSpPr>
        <p:spPr>
          <a:xfrm>
            <a:off x="0" y="225425"/>
            <a:ext cx="8961438" cy="71755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Congenital Anomalies</a:t>
            </a:r>
          </a:p>
        </p:txBody>
      </p:sp>
      <p:sp>
        <p:nvSpPr>
          <p:cNvPr id="184322" name="Content Placeholder 2"/>
          <p:cNvSpPr>
            <a:spLocks noGrp="1"/>
          </p:cNvSpPr>
          <p:nvPr>
            <p:ph idx="1"/>
          </p:nvPr>
        </p:nvSpPr>
        <p:spPr>
          <a:xfrm>
            <a:off x="266700" y="1041400"/>
            <a:ext cx="8709025" cy="5084763"/>
          </a:xfrm>
        </p:spPr>
        <p:txBody>
          <a:bodyPr/>
          <a:lstStyle/>
          <a:p>
            <a:pPr eaLnBrk="1" hangingPunct="1"/>
            <a:r>
              <a:rPr lang="en-US" b="1" smtClean="0"/>
              <a:t>Cardiovascular system</a:t>
            </a:r>
            <a:r>
              <a:rPr lang="en-US" smtClean="0"/>
              <a:t>: congenital heart defects often evident immediately after birth</a:t>
            </a:r>
          </a:p>
          <a:p>
            <a:pPr lvl="1" eaLnBrk="1" hangingPunct="1"/>
            <a:r>
              <a:rPr lang="en-US" smtClean="0"/>
              <a:t>Ventricular septal defects</a:t>
            </a:r>
          </a:p>
          <a:p>
            <a:pPr lvl="1" eaLnBrk="1" hangingPunct="1"/>
            <a:r>
              <a:rPr lang="en-US" smtClean="0"/>
              <a:t>Tetralogy of Fallot (four defects)</a:t>
            </a:r>
          </a:p>
          <a:p>
            <a:pPr lvl="2" eaLnBrk="1" hangingPunct="1"/>
            <a:r>
              <a:rPr lang="en-US" smtClean="0"/>
              <a:t> </a:t>
            </a:r>
          </a:p>
          <a:p>
            <a:pPr lvl="2" eaLnBrk="1" hangingPunct="1"/>
            <a:r>
              <a:rPr lang="en-US" smtClean="0"/>
              <a:t> </a:t>
            </a:r>
          </a:p>
        </p:txBody>
      </p:sp>
      <p:pic>
        <p:nvPicPr>
          <p:cNvPr id="1843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4233863"/>
            <a:ext cx="2166937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25" y="4051300"/>
            <a:ext cx="35083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le 1"/>
          <p:cNvSpPr>
            <a:spLocks noGrp="1"/>
          </p:cNvSpPr>
          <p:nvPr>
            <p:ph type="title"/>
          </p:nvPr>
        </p:nvSpPr>
        <p:spPr>
          <a:xfrm>
            <a:off x="182563" y="274638"/>
            <a:ext cx="8961437" cy="114300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Acquired and Congenital Problems</a:t>
            </a:r>
          </a:p>
        </p:txBody>
      </p:sp>
      <p:sp>
        <p:nvSpPr>
          <p:cNvPr id="149506" name="Content Placeholder 2"/>
          <p:cNvSpPr>
            <a:spLocks noGrp="1"/>
          </p:cNvSpPr>
          <p:nvPr>
            <p:ph idx="1"/>
          </p:nvPr>
        </p:nvSpPr>
        <p:spPr>
          <a:xfrm>
            <a:off x="534988" y="1800225"/>
            <a:ext cx="8426450" cy="4325938"/>
          </a:xfrm>
        </p:spPr>
        <p:txBody>
          <a:bodyPr/>
          <a:lstStyle/>
          <a:p>
            <a:pPr eaLnBrk="1" hangingPunct="1"/>
            <a:r>
              <a:rPr lang="en-US" b="1" smtClean="0"/>
              <a:t>Conditions or circumstances superimposed on the normal course of events associated with birth and adjustment to extrauterine existence.</a:t>
            </a:r>
          </a:p>
          <a:p>
            <a:pPr lvl="1" eaLnBrk="1" hangingPunct="1"/>
            <a:r>
              <a:rPr lang="en-US" smtClean="0"/>
              <a:t>Birth Trauma</a:t>
            </a:r>
          </a:p>
          <a:p>
            <a:pPr lvl="1" eaLnBrk="1" hangingPunct="1"/>
            <a:r>
              <a:rPr lang="en-US" smtClean="0"/>
              <a:t>Maternal Substance Abuse</a:t>
            </a:r>
          </a:p>
          <a:p>
            <a:pPr lvl="1" eaLnBrk="1" hangingPunct="1"/>
            <a:r>
              <a:rPr lang="en-US" smtClean="0"/>
              <a:t>Infection</a:t>
            </a:r>
          </a:p>
          <a:p>
            <a:pPr lvl="1" eaLnBrk="1" hangingPunct="1"/>
            <a:r>
              <a:rPr lang="en-US" smtClean="0"/>
              <a:t>Congenital anomalies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itle 1"/>
          <p:cNvSpPr>
            <a:spLocks noGrp="1"/>
          </p:cNvSpPr>
          <p:nvPr>
            <p:ph type="title"/>
          </p:nvPr>
        </p:nvSpPr>
        <p:spPr>
          <a:xfrm>
            <a:off x="168275" y="274638"/>
            <a:ext cx="8513763" cy="682625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Congenital Anomalies</a:t>
            </a:r>
          </a:p>
        </p:txBody>
      </p:sp>
      <p:sp>
        <p:nvSpPr>
          <p:cNvPr id="186370" name="Content Placeholder 2"/>
          <p:cNvSpPr>
            <a:spLocks noGrp="1"/>
          </p:cNvSpPr>
          <p:nvPr>
            <p:ph idx="1"/>
          </p:nvPr>
        </p:nvSpPr>
        <p:spPr>
          <a:xfrm>
            <a:off x="168275" y="1238250"/>
            <a:ext cx="8975725" cy="4887913"/>
          </a:xfrm>
        </p:spPr>
        <p:txBody>
          <a:bodyPr/>
          <a:lstStyle/>
          <a:p>
            <a:pPr eaLnBrk="1" hangingPunct="1"/>
            <a:r>
              <a:rPr lang="en-US" b="1" smtClean="0"/>
              <a:t>Respiratory system</a:t>
            </a:r>
          </a:p>
          <a:p>
            <a:pPr lvl="1" eaLnBrk="1" hangingPunct="1"/>
            <a:r>
              <a:rPr lang="en-US" b="1" smtClean="0"/>
              <a:t>Choanal atresia:</a:t>
            </a:r>
            <a:r>
              <a:rPr lang="en-US" smtClean="0"/>
              <a:t> most common congenital anomaly of  the nose</a:t>
            </a:r>
          </a:p>
          <a:p>
            <a:pPr lvl="2" eaLnBrk="1" hangingPunct="1"/>
            <a:r>
              <a:rPr lang="en-US" sz="2200" smtClean="0"/>
              <a:t>Is a bony or membranous septum located between the nose and the pharynx</a:t>
            </a:r>
          </a:p>
          <a:p>
            <a:pPr lvl="2" eaLnBrk="1" hangingPunct="1"/>
            <a:r>
              <a:rPr lang="en-US" sz="2200" smtClean="0"/>
              <a:t>Infant requires emergency surgery to repair </a:t>
            </a:r>
          </a:p>
          <a:p>
            <a:pPr lvl="1" eaLnBrk="1" hangingPunct="1"/>
            <a:r>
              <a:rPr lang="en-US" b="1" smtClean="0"/>
              <a:t>Laryngeal web: </a:t>
            </a:r>
            <a:r>
              <a:rPr lang="en-US" smtClean="0"/>
              <a:t>results from incomplete separation of the two sides of the larynx</a:t>
            </a:r>
          </a:p>
          <a:p>
            <a:pPr lvl="1" eaLnBrk="1" hangingPunct="1"/>
            <a:r>
              <a:rPr lang="en-US" b="1" smtClean="0"/>
              <a:t>Congenital diaphragmatic hernia: </a:t>
            </a:r>
            <a:r>
              <a:rPr lang="en-US" smtClean="0"/>
              <a:t>displacement of abdominal organs into thoracic cavity</a:t>
            </a:r>
          </a:p>
          <a:p>
            <a:pPr lvl="2" eaLnBrk="1" hangingPunct="1"/>
            <a:r>
              <a:rPr lang="en-US" sz="2200" smtClean="0"/>
              <a:t>Can cause severe respiratory distress</a:t>
            </a:r>
          </a:p>
          <a:p>
            <a:pPr lvl="2" eaLnBrk="1" hangingPunct="1"/>
            <a:r>
              <a:rPr lang="en-US" sz="2200" smtClean="0"/>
              <a:t>Can be minimal to severe and requires surgical intervention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itle 1"/>
          <p:cNvSpPr>
            <a:spLocks noGrp="1"/>
          </p:cNvSpPr>
          <p:nvPr>
            <p:ph type="title"/>
          </p:nvPr>
        </p:nvSpPr>
        <p:spPr>
          <a:xfrm>
            <a:off x="168275" y="274638"/>
            <a:ext cx="8975725" cy="7667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Congenital Anomalies</a:t>
            </a:r>
          </a:p>
        </p:txBody>
      </p:sp>
      <p:sp>
        <p:nvSpPr>
          <p:cNvPr id="188418" name="Content Placeholder 2"/>
          <p:cNvSpPr>
            <a:spLocks noGrp="1"/>
          </p:cNvSpPr>
          <p:nvPr>
            <p:ph idx="1"/>
          </p:nvPr>
        </p:nvSpPr>
        <p:spPr>
          <a:xfrm>
            <a:off x="168275" y="1209675"/>
            <a:ext cx="8793163" cy="4916488"/>
          </a:xfrm>
        </p:spPr>
        <p:txBody>
          <a:bodyPr/>
          <a:lstStyle/>
          <a:p>
            <a:pPr eaLnBrk="1" hangingPunct="1"/>
            <a:r>
              <a:rPr lang="en-US" b="1" smtClean="0"/>
              <a:t>Gastrointestinal system</a:t>
            </a:r>
          </a:p>
          <a:p>
            <a:pPr lvl="1" eaLnBrk="1" hangingPunct="1"/>
            <a:r>
              <a:rPr lang="en-US" b="1" smtClean="0"/>
              <a:t>Cleft lip and palate: </a:t>
            </a:r>
            <a:r>
              <a:rPr lang="en-US" smtClean="0"/>
              <a:t>special considerations with feeding</a:t>
            </a:r>
          </a:p>
          <a:p>
            <a:pPr lvl="2" eaLnBrk="1" hangingPunct="1"/>
            <a:r>
              <a:rPr lang="en-US" smtClean="0"/>
              <a:t>Factors that may lead to the development of cleft lip and palate</a:t>
            </a:r>
          </a:p>
          <a:p>
            <a:pPr lvl="1" eaLnBrk="1" hangingPunct="1"/>
            <a:r>
              <a:rPr lang="en-US" b="1" smtClean="0"/>
              <a:t>Esophageal atresia</a:t>
            </a:r>
            <a:r>
              <a:rPr lang="en-US" smtClean="0"/>
              <a:t>: esophagus ends in a pouch, is not connected to the stomach</a:t>
            </a:r>
          </a:p>
          <a:p>
            <a:pPr lvl="2" eaLnBrk="1" hangingPunct="1"/>
            <a:r>
              <a:rPr lang="en-US" smtClean="0"/>
              <a:t>Results in excessive drooling and feeding intolerance</a:t>
            </a:r>
          </a:p>
          <a:p>
            <a:pPr lvl="1" eaLnBrk="1" hangingPunct="1"/>
            <a:r>
              <a:rPr lang="en-US" b="1" smtClean="0"/>
              <a:t>Tracheoesophageal fistula: </a:t>
            </a:r>
            <a:r>
              <a:rPr lang="en-US" smtClean="0"/>
              <a:t>abnormal connection between the esophagus and trachea</a:t>
            </a:r>
          </a:p>
          <a:p>
            <a:pPr lvl="2" eaLnBrk="1" hangingPunct="1"/>
            <a:r>
              <a:rPr lang="en-US" smtClean="0"/>
              <a:t>Results in respiratory distress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884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4600575"/>
            <a:ext cx="30099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Title 1"/>
          <p:cNvSpPr>
            <a:spLocks noGrp="1"/>
          </p:cNvSpPr>
          <p:nvPr>
            <p:ph type="title"/>
          </p:nvPr>
        </p:nvSpPr>
        <p:spPr>
          <a:xfrm>
            <a:off x="211138" y="274638"/>
            <a:ext cx="8932862" cy="7667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Congenital Anomalies</a:t>
            </a:r>
          </a:p>
        </p:txBody>
      </p:sp>
      <p:sp>
        <p:nvSpPr>
          <p:cNvPr id="190466" name="Content Placeholder 2"/>
          <p:cNvSpPr>
            <a:spLocks noGrp="1"/>
          </p:cNvSpPr>
          <p:nvPr>
            <p:ph idx="1"/>
          </p:nvPr>
        </p:nvSpPr>
        <p:spPr>
          <a:xfrm>
            <a:off x="196850" y="1125538"/>
            <a:ext cx="8947150" cy="5000625"/>
          </a:xfrm>
        </p:spPr>
        <p:txBody>
          <a:bodyPr/>
          <a:lstStyle/>
          <a:p>
            <a:pPr lvl="1" eaLnBrk="1" hangingPunct="1"/>
            <a:r>
              <a:rPr lang="en-US" b="1" dirty="0" err="1" smtClean="0"/>
              <a:t>Omphalocele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herniation</a:t>
            </a:r>
            <a:r>
              <a:rPr lang="en-US" dirty="0" smtClean="0"/>
              <a:t> of ABD organs into umbilical ring- is covered by a peritoneal sac </a:t>
            </a:r>
          </a:p>
          <a:p>
            <a:pPr lvl="1" eaLnBrk="1" hangingPunct="1"/>
            <a:r>
              <a:rPr lang="en-US" b="1" dirty="0" err="1" smtClean="0"/>
              <a:t>Gastroschisis</a:t>
            </a:r>
            <a:r>
              <a:rPr lang="en-US" b="1" dirty="0" smtClean="0"/>
              <a:t>: </a:t>
            </a:r>
            <a:r>
              <a:rPr lang="en-US" dirty="0" err="1" smtClean="0"/>
              <a:t>herniation</a:t>
            </a:r>
            <a:r>
              <a:rPr lang="en-US" dirty="0" smtClean="0"/>
              <a:t> of bowel through a defect in ABD wall- is not covered by a membrane</a:t>
            </a:r>
          </a:p>
          <a:p>
            <a:pPr lvl="1" eaLnBrk="1" hangingPunct="1"/>
            <a:r>
              <a:rPr lang="en-US" b="1" dirty="0" smtClean="0"/>
              <a:t>Intestinal obstruction: </a:t>
            </a:r>
            <a:r>
              <a:rPr lang="en-US" dirty="0" smtClean="0"/>
              <a:t>can be caused by </a:t>
            </a:r>
            <a:r>
              <a:rPr lang="en-US" dirty="0" err="1" smtClean="0"/>
              <a:t>atresia</a:t>
            </a:r>
            <a:r>
              <a:rPr lang="en-US" dirty="0" smtClean="0"/>
              <a:t> (obliteration of the passage), partial obstruction, or </a:t>
            </a:r>
            <a:r>
              <a:rPr lang="en-US" dirty="0" err="1" smtClean="0"/>
              <a:t>malrotation</a:t>
            </a:r>
            <a:r>
              <a:rPr lang="en-US" dirty="0" smtClean="0"/>
              <a:t> (twisting) of intestine</a:t>
            </a:r>
          </a:p>
          <a:p>
            <a:pPr lvl="2" eaLnBrk="1" hangingPunct="1"/>
            <a:r>
              <a:rPr lang="en-US" dirty="0" smtClean="0"/>
              <a:t> </a:t>
            </a:r>
          </a:p>
          <a:p>
            <a:pPr lvl="2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b="1" dirty="0" err="1" smtClean="0"/>
              <a:t>Anorectal</a:t>
            </a:r>
            <a:r>
              <a:rPr lang="en-US" b="1" dirty="0" smtClean="0"/>
              <a:t> malformations:</a:t>
            </a:r>
            <a:r>
              <a:rPr lang="en-US" dirty="0" smtClean="0"/>
              <a:t> no anal opening, may be a fistula from the rectum to the perineum or genitourinary system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296" r="8322" b="22609"/>
          <a:stretch>
            <a:fillRect/>
          </a:stretch>
        </p:blipFill>
        <p:spPr>
          <a:xfrm>
            <a:off x="227013" y="295275"/>
            <a:ext cx="4668837" cy="3278188"/>
          </a:xfrm>
        </p:spPr>
      </p:pic>
      <p:pic>
        <p:nvPicPr>
          <p:cNvPr id="192514" name="Picture 3"/>
          <p:cNvPicPr>
            <a:picLocks noChangeAspect="1" noChangeArrowheads="1"/>
          </p:cNvPicPr>
          <p:nvPr/>
        </p:nvPicPr>
        <p:blipFill>
          <a:blip r:embed="rId4" cstate="print"/>
          <a:srcRect l="4082" r="4803"/>
          <a:stretch>
            <a:fillRect/>
          </a:stretch>
        </p:blipFill>
        <p:spPr bwMode="auto">
          <a:xfrm>
            <a:off x="4826000" y="2155825"/>
            <a:ext cx="40513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itle 1"/>
          <p:cNvSpPr>
            <a:spLocks noGrp="1"/>
          </p:cNvSpPr>
          <p:nvPr>
            <p:ph type="title"/>
          </p:nvPr>
        </p:nvSpPr>
        <p:spPr>
          <a:xfrm>
            <a:off x="168275" y="274638"/>
            <a:ext cx="8807450" cy="935037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Congenital Anomalies</a:t>
            </a:r>
          </a:p>
        </p:txBody>
      </p:sp>
      <p:sp>
        <p:nvSpPr>
          <p:cNvPr id="194562" name="Content Placeholder 2"/>
          <p:cNvSpPr>
            <a:spLocks noGrp="1"/>
          </p:cNvSpPr>
          <p:nvPr>
            <p:ph idx="1"/>
          </p:nvPr>
        </p:nvSpPr>
        <p:spPr>
          <a:xfrm>
            <a:off x="182563" y="1420813"/>
            <a:ext cx="8961437" cy="4705350"/>
          </a:xfrm>
        </p:spPr>
        <p:txBody>
          <a:bodyPr/>
          <a:lstStyle/>
          <a:p>
            <a:pPr eaLnBrk="1" hangingPunct="1"/>
            <a:r>
              <a:rPr lang="en-US" b="1" smtClean="0"/>
              <a:t>Musculoskeletal system anomalies</a:t>
            </a:r>
          </a:p>
          <a:p>
            <a:pPr lvl="1" eaLnBrk="1" hangingPunct="1"/>
            <a:r>
              <a:rPr lang="en-US" b="1" smtClean="0"/>
              <a:t>Developmental dysplasia of hip: </a:t>
            </a:r>
            <a:r>
              <a:rPr lang="en-US" smtClean="0"/>
              <a:t>instability of hip</a:t>
            </a:r>
          </a:p>
          <a:p>
            <a:pPr lvl="2" eaLnBrk="1" hangingPunct="1"/>
            <a:r>
              <a:rPr lang="en-US" smtClean="0"/>
              <a:t>Acetabular dysplasia or preluxation, subluxation, dislocation</a:t>
            </a:r>
          </a:p>
          <a:p>
            <a:pPr lvl="1" eaLnBrk="1" hangingPunct="1"/>
            <a:r>
              <a:rPr lang="en-US" b="1" smtClean="0"/>
              <a:t>Clubfoot: </a:t>
            </a:r>
          </a:p>
          <a:p>
            <a:pPr lvl="2" eaLnBrk="1" hangingPunct="1"/>
            <a:r>
              <a:rPr lang="en-US" smtClean="0"/>
              <a:t>Talipes varus-inversion or bending inward</a:t>
            </a:r>
          </a:p>
          <a:p>
            <a:pPr lvl="2" eaLnBrk="1" hangingPunct="1"/>
            <a:r>
              <a:rPr lang="en-US" smtClean="0"/>
              <a:t>Talipes valgus-eversion or bending outward</a:t>
            </a:r>
          </a:p>
          <a:p>
            <a:pPr lvl="1" eaLnBrk="1" hangingPunct="1"/>
            <a:r>
              <a:rPr lang="en-US" b="1" smtClean="0"/>
              <a:t>Polydactyly</a:t>
            </a:r>
          </a:p>
          <a:p>
            <a:pPr lvl="2" eaLnBrk="1" hangingPunct="1"/>
            <a:r>
              <a:rPr lang="en-US" smtClean="0"/>
              <a:t>Hands or feet with extra digits</a:t>
            </a:r>
          </a:p>
          <a:p>
            <a:pPr lvl="2" eaLnBrk="1" hangingPunct="1"/>
            <a:r>
              <a:rPr lang="en-US" smtClean="0"/>
              <a:t>Hereditary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0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23" t="25945" r="4411" b="7973"/>
          <a:stretch>
            <a:fillRect/>
          </a:stretch>
        </p:blipFill>
        <p:spPr>
          <a:xfrm>
            <a:off x="352425" y="393700"/>
            <a:ext cx="5505450" cy="2911475"/>
          </a:xfrm>
        </p:spPr>
      </p:pic>
      <p:pic>
        <p:nvPicPr>
          <p:cNvPr id="196610" name="Picture 3"/>
          <p:cNvPicPr>
            <a:picLocks noChangeAspect="1" noChangeArrowheads="1"/>
          </p:cNvPicPr>
          <p:nvPr/>
        </p:nvPicPr>
        <p:blipFill>
          <a:blip r:embed="rId4" cstate="print"/>
          <a:srcRect l="18571" r="5135"/>
          <a:stretch>
            <a:fillRect/>
          </a:stretch>
        </p:blipFill>
        <p:spPr bwMode="auto">
          <a:xfrm>
            <a:off x="5753100" y="3451225"/>
            <a:ext cx="319405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3661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Congenital Anomalies</a:t>
            </a:r>
          </a:p>
        </p:txBody>
      </p:sp>
      <p:sp>
        <p:nvSpPr>
          <p:cNvPr id="198658" name="Content Placeholder 2"/>
          <p:cNvSpPr>
            <a:spLocks noGrp="1"/>
          </p:cNvSpPr>
          <p:nvPr>
            <p:ph idx="1"/>
          </p:nvPr>
        </p:nvSpPr>
        <p:spPr>
          <a:xfrm>
            <a:off x="196850" y="1336675"/>
            <a:ext cx="8947150" cy="4789488"/>
          </a:xfrm>
        </p:spPr>
        <p:txBody>
          <a:bodyPr/>
          <a:lstStyle/>
          <a:p>
            <a:pPr eaLnBrk="1" hangingPunct="1"/>
            <a:r>
              <a:rPr lang="en-US" b="1" dirty="0" smtClean="0"/>
              <a:t>Genitourinary system</a:t>
            </a:r>
          </a:p>
          <a:p>
            <a:pPr lvl="1" eaLnBrk="1" hangingPunct="1"/>
            <a:r>
              <a:rPr lang="en-US" b="1" dirty="0" err="1" smtClean="0"/>
              <a:t>Hypospadias</a:t>
            </a:r>
            <a:r>
              <a:rPr lang="en-US" b="1" dirty="0" smtClean="0"/>
              <a:t>: </a:t>
            </a:r>
            <a:r>
              <a:rPr lang="en-US" dirty="0" smtClean="0"/>
              <a:t>abnormally located urinary </a:t>
            </a:r>
            <a:r>
              <a:rPr lang="en-US" dirty="0" err="1" smtClean="0"/>
              <a:t>meatus</a:t>
            </a:r>
            <a:endParaRPr lang="en-US" dirty="0" smtClean="0"/>
          </a:p>
          <a:p>
            <a:pPr lvl="1" eaLnBrk="1" hangingPunct="1"/>
            <a:r>
              <a:rPr lang="en-US" b="1" dirty="0" err="1" smtClean="0"/>
              <a:t>Epispadias</a:t>
            </a:r>
            <a:r>
              <a:rPr lang="en-US" b="1" dirty="0" smtClean="0"/>
              <a:t>: </a:t>
            </a:r>
            <a:r>
              <a:rPr lang="en-US" dirty="0" smtClean="0"/>
              <a:t>failure of urethra canalization</a:t>
            </a:r>
          </a:p>
          <a:p>
            <a:pPr lvl="1" eaLnBrk="1" hangingPunct="1"/>
            <a:r>
              <a:rPr lang="en-US" b="1" dirty="0" err="1" smtClean="0"/>
              <a:t>Exstrophy</a:t>
            </a:r>
            <a:r>
              <a:rPr lang="en-US" b="1" dirty="0" smtClean="0"/>
              <a:t> of bladder:</a:t>
            </a:r>
            <a:r>
              <a:rPr lang="en-US" dirty="0" smtClean="0"/>
              <a:t> abnormal development of bladder, ABD wall,  and </a:t>
            </a:r>
            <a:r>
              <a:rPr lang="en-US" dirty="0" err="1" smtClean="0"/>
              <a:t>symphysis</a:t>
            </a:r>
            <a:r>
              <a:rPr lang="en-US" dirty="0" smtClean="0"/>
              <a:t> pubis that causes the bladder, urethra, and </a:t>
            </a:r>
            <a:r>
              <a:rPr lang="en-US" dirty="0" err="1" smtClean="0"/>
              <a:t>ureteral</a:t>
            </a:r>
            <a:r>
              <a:rPr lang="en-US" dirty="0" smtClean="0"/>
              <a:t> orifices to be exposed</a:t>
            </a:r>
          </a:p>
          <a:p>
            <a:pPr lvl="1" eaLnBrk="1" hangingPunct="1"/>
            <a:r>
              <a:rPr lang="en-US" b="1" dirty="0" smtClean="0"/>
              <a:t>Ambiguous genitalia</a:t>
            </a:r>
          </a:p>
          <a:p>
            <a:pPr lvl="1" eaLnBrk="1" hangingPunct="1"/>
            <a:r>
              <a:rPr lang="en-US" b="1" dirty="0" err="1" smtClean="0"/>
              <a:t>Teratoma</a:t>
            </a:r>
            <a:r>
              <a:rPr lang="en-US" b="1" dirty="0" smtClean="0"/>
              <a:t>:  </a:t>
            </a:r>
          </a:p>
          <a:p>
            <a:pPr lvl="1" eaLnBrk="1" hangingPunct="1"/>
            <a:endParaRPr lang="en-US" b="1" dirty="0" smtClean="0"/>
          </a:p>
          <a:p>
            <a:pPr lvl="1" eaLnBrk="1" hangingPunct="1"/>
            <a:r>
              <a:rPr lang="en-US" dirty="0" smtClean="0"/>
              <a:t>Treated with surgical resection as it likely hood of malignancy increases rapidly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0538" y="427038"/>
            <a:ext cx="3352800" cy="2681287"/>
          </a:xfrm>
        </p:spPr>
      </p:pic>
      <p:pic>
        <p:nvPicPr>
          <p:cNvPr id="200706" name="Picture 3"/>
          <p:cNvPicPr>
            <a:picLocks noChangeAspect="1" noChangeArrowheads="1"/>
          </p:cNvPicPr>
          <p:nvPr/>
        </p:nvPicPr>
        <p:blipFill>
          <a:blip r:embed="rId4" cstate="print"/>
          <a:srcRect l="24155" b="25064"/>
          <a:stretch>
            <a:fillRect/>
          </a:stretch>
        </p:blipFill>
        <p:spPr bwMode="auto">
          <a:xfrm>
            <a:off x="5570538" y="384175"/>
            <a:ext cx="32131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225" y="3403600"/>
            <a:ext cx="2592388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9825" y="3178175"/>
            <a:ext cx="38576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Title 1"/>
          <p:cNvSpPr>
            <a:spLocks noGrp="1"/>
          </p:cNvSpPr>
          <p:nvPr>
            <p:ph type="title"/>
          </p:nvPr>
        </p:nvSpPr>
        <p:spPr>
          <a:xfrm>
            <a:off x="168275" y="219075"/>
            <a:ext cx="8753475" cy="877888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Key Points</a:t>
            </a:r>
          </a:p>
        </p:txBody>
      </p:sp>
      <p:sp>
        <p:nvSpPr>
          <p:cNvPr id="202754" name="Content Placeholder 2"/>
          <p:cNvSpPr>
            <a:spLocks noGrp="1"/>
          </p:cNvSpPr>
          <p:nvPr>
            <p:ph idx="1"/>
          </p:nvPr>
        </p:nvSpPr>
        <p:spPr>
          <a:xfrm>
            <a:off x="338138" y="1209675"/>
            <a:ext cx="8805862" cy="4916488"/>
          </a:xfrm>
        </p:spPr>
        <p:txBody>
          <a:bodyPr/>
          <a:lstStyle/>
          <a:p>
            <a:pPr eaLnBrk="1" hangingPunct="1"/>
            <a:r>
              <a:rPr lang="en-US" smtClean="0"/>
              <a:t>Identification of maternal and fetal risk factors in antepartum and intrapartum periods is vital for planning adequate care of high risk infants</a:t>
            </a:r>
          </a:p>
          <a:p>
            <a:pPr eaLnBrk="1" hangingPunct="1"/>
            <a:r>
              <a:rPr lang="en-US" smtClean="0"/>
              <a:t>Infection in newborn may be acquired:</a:t>
            </a:r>
          </a:p>
          <a:p>
            <a:pPr lvl="1" eaLnBrk="1" hangingPunct="1"/>
            <a:r>
              <a:rPr lang="en-US" smtClean="0"/>
              <a:t>In utero, at birth, in breast milk, within nursery</a:t>
            </a:r>
          </a:p>
          <a:p>
            <a:pPr eaLnBrk="1" hangingPunct="1"/>
            <a:r>
              <a:rPr lang="en-US" smtClean="0"/>
              <a:t>Preterm infants are at risk for problems related to immaturity of organ systems</a:t>
            </a:r>
          </a:p>
          <a:p>
            <a:pPr eaLnBrk="1" hangingPunct="1"/>
            <a:r>
              <a:rPr lang="en-US" smtClean="0"/>
              <a:t>Hyperbilirubinemia has variety of etiologic factors, including maternal-fetal Rh and ABO incompatibility</a:t>
            </a:r>
          </a:p>
          <a:p>
            <a:pPr eaLnBrk="1" hangingPunct="1"/>
            <a:r>
              <a:rPr lang="en-US" smtClean="0"/>
              <a:t>Injection of Rho(D) immune globulin in Rh-negative and Coomb’s test negative women minimizes possibility of isoimmunization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822325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Key Points</a:t>
            </a:r>
          </a:p>
        </p:txBody>
      </p:sp>
      <p:sp>
        <p:nvSpPr>
          <p:cNvPr id="204802" name="Content Placeholder 2"/>
          <p:cNvSpPr>
            <a:spLocks noGrp="1"/>
          </p:cNvSpPr>
          <p:nvPr>
            <p:ph idx="1"/>
          </p:nvPr>
        </p:nvSpPr>
        <p:spPr>
          <a:xfrm>
            <a:off x="168275" y="1293813"/>
            <a:ext cx="8807450" cy="4832350"/>
          </a:xfrm>
        </p:spPr>
        <p:txBody>
          <a:bodyPr/>
          <a:lstStyle/>
          <a:p>
            <a:pPr eaLnBrk="1" hangingPunct="1"/>
            <a:r>
              <a:rPr lang="en-US" smtClean="0"/>
              <a:t>Nurse often observes signs of newborn drug withdrawal and neonatal abstinence syndrome and obtains information from maternal history</a:t>
            </a:r>
          </a:p>
          <a:p>
            <a:pPr eaLnBrk="1" hangingPunct="1"/>
            <a:r>
              <a:rPr lang="en-US" smtClean="0"/>
              <a:t>Parents often need special instructions before they take home a high risk infant</a:t>
            </a:r>
          </a:p>
          <a:p>
            <a:pPr lvl="1" eaLnBrk="1" hangingPunct="1"/>
            <a:r>
              <a:rPr lang="en-US" smtClean="0"/>
              <a:t>CPR</a:t>
            </a:r>
          </a:p>
          <a:p>
            <a:pPr lvl="1" eaLnBrk="1" hangingPunct="1"/>
            <a:r>
              <a:rPr lang="en-US" smtClean="0"/>
              <a:t>Oxygen therapy</a:t>
            </a:r>
          </a:p>
          <a:p>
            <a:pPr lvl="1" eaLnBrk="1" hangingPunct="1"/>
            <a:r>
              <a:rPr lang="en-US" smtClean="0"/>
              <a:t>Nutrition requirements</a:t>
            </a:r>
          </a:p>
          <a:p>
            <a:pPr eaLnBrk="1" hangingPunct="1"/>
            <a:r>
              <a:rPr lang="en-US" smtClean="0"/>
              <a:t>Supportive care given to parents of infants with an abnormal condition must begin at birth or at time of diagnosis and continue for years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937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Birth Trauma</a:t>
            </a:r>
          </a:p>
        </p:txBody>
      </p:sp>
      <p:sp>
        <p:nvSpPr>
          <p:cNvPr id="151554" name="Content Placeholder 2"/>
          <p:cNvSpPr>
            <a:spLocks noGrp="1"/>
          </p:cNvSpPr>
          <p:nvPr>
            <p:ph idx="1"/>
          </p:nvPr>
        </p:nvSpPr>
        <p:spPr>
          <a:xfrm>
            <a:off x="182563" y="1125538"/>
            <a:ext cx="8750300" cy="50006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b="1" dirty="0" smtClean="0"/>
              <a:t>Birth injuries may be avoidable</a:t>
            </a:r>
          </a:p>
          <a:p>
            <a:pPr lvl="1" eaLnBrk="1" hangingPunct="1"/>
            <a:r>
              <a:rPr lang="en-US" sz="2200" dirty="0" err="1" smtClean="0"/>
              <a:t>Ultrasonography</a:t>
            </a:r>
            <a:r>
              <a:rPr lang="en-US" sz="2200" dirty="0" smtClean="0"/>
              <a:t> allows </a:t>
            </a:r>
            <a:r>
              <a:rPr lang="en-US" sz="2200" dirty="0" err="1" smtClean="0"/>
              <a:t>antepartum</a:t>
            </a:r>
            <a:r>
              <a:rPr lang="en-US" sz="2200" dirty="0" smtClean="0"/>
              <a:t> diagnosis of </a:t>
            </a:r>
            <a:r>
              <a:rPr lang="en-US" sz="2200" dirty="0" err="1" smtClean="0"/>
              <a:t>macrasomia</a:t>
            </a:r>
            <a:r>
              <a:rPr lang="en-US" sz="2200" dirty="0" smtClean="0"/>
              <a:t>, hydrocephalus, and unusual presentation</a:t>
            </a:r>
          </a:p>
          <a:p>
            <a:pPr lvl="1" eaLnBrk="1" hangingPunct="1"/>
            <a:r>
              <a:rPr lang="en-US" sz="2200" dirty="0" smtClean="0"/>
              <a:t>Elective cesarean birth chosen for some pregnancies to prevent significant birth injury</a:t>
            </a:r>
          </a:p>
          <a:p>
            <a:pPr lvl="1" eaLnBrk="1" hangingPunct="1">
              <a:buFontTx/>
              <a:buNone/>
            </a:pPr>
            <a:endParaRPr lang="en-US" sz="800" dirty="0" smtClean="0"/>
          </a:p>
          <a:p>
            <a:pPr eaLnBrk="1" hangingPunct="1"/>
            <a:r>
              <a:rPr lang="en-US" dirty="0" smtClean="0"/>
              <a:t>Small percentage of significant birth injuries are unavoidable despite skilled and competent obstetric care</a:t>
            </a:r>
          </a:p>
          <a:p>
            <a:pPr lvl="1" eaLnBrk="1" hangingPunct="1"/>
            <a:r>
              <a:rPr lang="en-US" sz="2200" dirty="0" smtClean="0"/>
              <a:t>Especially with difficult or prolonged labor</a:t>
            </a:r>
          </a:p>
          <a:p>
            <a:pPr lvl="1" eaLnBrk="1" hangingPunct="1"/>
            <a:r>
              <a:rPr lang="en-US" sz="2200" dirty="0" smtClean="0"/>
              <a:t>When infant is in an abnormal presentation</a:t>
            </a:r>
          </a:p>
          <a:p>
            <a:pPr lvl="1" eaLnBrk="1" hangingPunct="1">
              <a:buFontTx/>
              <a:buNone/>
            </a:pPr>
            <a:endParaRPr lang="en-US" sz="800" dirty="0" smtClean="0"/>
          </a:p>
          <a:p>
            <a:pPr eaLnBrk="1" hangingPunct="1"/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937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Birth Trauma: Care Management</a:t>
            </a:r>
          </a:p>
        </p:txBody>
      </p:sp>
      <p:sp>
        <p:nvSpPr>
          <p:cNvPr id="153602" name="Content Placeholder 2"/>
          <p:cNvSpPr>
            <a:spLocks noGrp="1"/>
          </p:cNvSpPr>
          <p:nvPr>
            <p:ph idx="1"/>
          </p:nvPr>
        </p:nvSpPr>
        <p:spPr>
          <a:xfrm>
            <a:off x="168275" y="1476375"/>
            <a:ext cx="8764588" cy="4649788"/>
          </a:xfrm>
        </p:spPr>
        <p:txBody>
          <a:bodyPr/>
          <a:lstStyle/>
          <a:p>
            <a:pPr eaLnBrk="1" hangingPunct="1"/>
            <a:r>
              <a:rPr lang="en-US" b="1" dirty="0" smtClean="0"/>
              <a:t>Soft Tissue injuries: </a:t>
            </a:r>
          </a:p>
          <a:p>
            <a:pPr lvl="1" eaLnBrk="1" hangingPunct="1"/>
            <a:r>
              <a:rPr lang="en-US" sz="2200" dirty="0" smtClean="0"/>
              <a:t>caput succedaneum, </a:t>
            </a:r>
            <a:r>
              <a:rPr lang="en-US" sz="2200" dirty="0" err="1" smtClean="0"/>
              <a:t>cephalhematoma</a:t>
            </a:r>
            <a:r>
              <a:rPr lang="en-US" sz="2200" dirty="0" smtClean="0"/>
              <a:t>, </a:t>
            </a:r>
            <a:r>
              <a:rPr lang="en-US" sz="2200" dirty="0" err="1" smtClean="0"/>
              <a:t>subconjunctival</a:t>
            </a:r>
            <a:r>
              <a:rPr lang="en-US" sz="2200" dirty="0" smtClean="0"/>
              <a:t> and retinal hemorrhages, </a:t>
            </a:r>
            <a:r>
              <a:rPr lang="en-US" sz="2200" dirty="0" err="1" smtClean="0"/>
              <a:t>erythema</a:t>
            </a:r>
            <a:r>
              <a:rPr lang="en-US" sz="2200" dirty="0" smtClean="0"/>
              <a:t>, </a:t>
            </a:r>
            <a:r>
              <a:rPr lang="en-US" sz="2200" dirty="0" err="1" smtClean="0"/>
              <a:t>ecchymoses</a:t>
            </a:r>
            <a:r>
              <a:rPr lang="en-US" sz="2200" dirty="0" smtClean="0"/>
              <a:t>, </a:t>
            </a:r>
            <a:r>
              <a:rPr lang="en-US" sz="2200" dirty="0" err="1" smtClean="0"/>
              <a:t>petechiae</a:t>
            </a:r>
            <a:r>
              <a:rPr lang="en-US" sz="2200" dirty="0" smtClean="0"/>
              <a:t>, abrasions, lacerations, edema</a:t>
            </a:r>
          </a:p>
          <a:p>
            <a:pPr eaLnBrk="1" hangingPunct="1"/>
            <a:r>
              <a:rPr lang="en-US" b="1" dirty="0" smtClean="0"/>
              <a:t>Skeletal Injuries: </a:t>
            </a:r>
          </a:p>
          <a:p>
            <a:pPr lvl="1" eaLnBrk="1" hangingPunct="1"/>
            <a:r>
              <a:rPr lang="en-US" sz="2200" dirty="0" smtClean="0"/>
              <a:t>linear and depressed skull fractures, clavicle, </a:t>
            </a:r>
            <a:r>
              <a:rPr lang="en-US" sz="2200" dirty="0" err="1" smtClean="0"/>
              <a:t>humerus</a:t>
            </a:r>
            <a:r>
              <a:rPr lang="en-US" sz="2200" dirty="0" smtClean="0"/>
              <a:t>, and femur fractures</a:t>
            </a:r>
          </a:p>
          <a:p>
            <a:pPr eaLnBrk="1" hangingPunct="1"/>
            <a:r>
              <a:rPr lang="en-US" b="1" dirty="0" smtClean="0"/>
              <a:t>Peripheral Nervous System Injuries: </a:t>
            </a:r>
          </a:p>
          <a:p>
            <a:pPr lvl="1" eaLnBrk="1" hangingPunct="1"/>
            <a:r>
              <a:rPr lang="en-US" dirty="0" smtClean="0"/>
              <a:t>Brachial palsy ( </a:t>
            </a:r>
          </a:p>
          <a:p>
            <a:pPr lvl="1" eaLnBrk="1" hangingPunct="1"/>
            <a:r>
              <a:rPr lang="en-US" dirty="0" smtClean="0"/>
              <a:t>Facial palsy ( </a:t>
            </a:r>
          </a:p>
          <a:p>
            <a:pPr lvl="1" eaLnBrk="1" hangingPunct="1"/>
            <a:r>
              <a:rPr lang="en-US" dirty="0" err="1" smtClean="0"/>
              <a:t>Phrenic</a:t>
            </a:r>
            <a:r>
              <a:rPr lang="en-US" dirty="0" smtClean="0"/>
              <a:t> nerve injury ( </a:t>
            </a:r>
          </a:p>
          <a:p>
            <a:pPr lvl="2" eaLnBrk="1" hangingPunct="1"/>
            <a:r>
              <a:rPr lang="en-US" sz="2200" dirty="0" smtClean="0"/>
              <a:t>Infants will usually require mechanical ventilation with this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title"/>
          </p:nvPr>
        </p:nvSpPr>
        <p:spPr>
          <a:xfrm>
            <a:off x="182563" y="274638"/>
            <a:ext cx="8764587" cy="865187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Birth Trauma: Care Management</a:t>
            </a:r>
          </a:p>
        </p:txBody>
      </p:sp>
      <p:sp>
        <p:nvSpPr>
          <p:cNvPr id="155650" name="Content Placeholder 2"/>
          <p:cNvSpPr>
            <a:spLocks noGrp="1"/>
          </p:cNvSpPr>
          <p:nvPr>
            <p:ph idx="1"/>
          </p:nvPr>
        </p:nvSpPr>
        <p:spPr>
          <a:xfrm>
            <a:off x="301625" y="1600200"/>
            <a:ext cx="8226425" cy="4525963"/>
          </a:xfrm>
        </p:spPr>
        <p:txBody>
          <a:bodyPr/>
          <a:lstStyle/>
          <a:p>
            <a:pPr eaLnBrk="1" hangingPunct="1"/>
            <a:r>
              <a:rPr lang="en-US" sz="2800" b="1" smtClean="0"/>
              <a:t>Central Nervous System Injuries</a:t>
            </a:r>
          </a:p>
          <a:p>
            <a:pPr lvl="1" eaLnBrk="1" hangingPunct="1"/>
            <a:r>
              <a:rPr lang="en-US" smtClean="0"/>
              <a:t>Intracranial hemorrhage: can be related to birth trauma or hypoxia</a:t>
            </a:r>
          </a:p>
          <a:p>
            <a:pPr lvl="2" eaLnBrk="1" hangingPunct="1"/>
            <a:r>
              <a:rPr lang="en-US" smtClean="0"/>
              <a:t>Subdural hematoma: life-threatening</a:t>
            </a:r>
          </a:p>
          <a:p>
            <a:pPr lvl="2" eaLnBrk="1" hangingPunct="1"/>
            <a:r>
              <a:rPr lang="en-US" smtClean="0"/>
              <a:t>Subarachnoid hemorrhage: most common</a:t>
            </a:r>
          </a:p>
          <a:p>
            <a:pPr lvl="1" eaLnBrk="1" hangingPunct="1"/>
            <a:r>
              <a:rPr lang="en-US" smtClean="0"/>
              <a:t>Spinal cord injuries: </a:t>
            </a:r>
          </a:p>
          <a:p>
            <a:pPr lvl="2" eaLnBrk="1" hangingPunct="1"/>
            <a:r>
              <a:rPr lang="en-US" smtClean="0"/>
              <a:t>Almost always a result of breech births, rarely seen today because cesarean birth is used for breech presentation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/>
          <p:cNvSpPr>
            <a:spLocks noGrp="1"/>
          </p:cNvSpPr>
          <p:nvPr>
            <p:ph type="title"/>
          </p:nvPr>
        </p:nvSpPr>
        <p:spPr>
          <a:xfrm>
            <a:off x="182563" y="0"/>
            <a:ext cx="8961437" cy="871538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Neonatal Infections</a:t>
            </a:r>
          </a:p>
        </p:txBody>
      </p:sp>
      <p:sp>
        <p:nvSpPr>
          <p:cNvPr id="157698" name="Content Placeholder 2"/>
          <p:cNvSpPr>
            <a:spLocks noGrp="1"/>
          </p:cNvSpPr>
          <p:nvPr>
            <p:ph idx="1"/>
          </p:nvPr>
        </p:nvSpPr>
        <p:spPr>
          <a:xfrm>
            <a:off x="0" y="1449388"/>
            <a:ext cx="9144000" cy="5408612"/>
          </a:xfrm>
        </p:spPr>
        <p:txBody>
          <a:bodyPr/>
          <a:lstStyle/>
          <a:p>
            <a:pPr eaLnBrk="1" hangingPunct="1"/>
            <a:r>
              <a:rPr lang="en-US" b="1" smtClean="0"/>
              <a:t>Sepsis: </a:t>
            </a:r>
            <a:r>
              <a:rPr lang="en-US" smtClean="0"/>
              <a:t>significant cause of neonatal morbidity and mortality due to immature immune system-increased risk of infection</a:t>
            </a:r>
          </a:p>
          <a:p>
            <a:pPr lvl="1" eaLnBrk="1" hangingPunct="1"/>
            <a:r>
              <a:rPr lang="en-US" sz="2000" smtClean="0"/>
              <a:t>Increase risk of neonatal infection with prolonged rupture of membranes</a:t>
            </a:r>
          </a:p>
          <a:p>
            <a:pPr lvl="1" eaLnBrk="1" hangingPunct="1"/>
            <a:r>
              <a:rPr lang="en-US" smtClean="0"/>
              <a:t>Bacteria infections:</a:t>
            </a:r>
          </a:p>
          <a:p>
            <a:pPr lvl="2" eaLnBrk="1" hangingPunct="1"/>
            <a:r>
              <a:rPr lang="en-US" sz="2200" smtClean="0"/>
              <a:t>Early onset or congenital: usually manifests within 24 hours of birth and progresses more rapidly than later onset infections</a:t>
            </a:r>
          </a:p>
          <a:p>
            <a:pPr lvl="3" eaLnBrk="1" hangingPunct="1"/>
            <a:r>
              <a:rPr lang="en-US" sz="2000" smtClean="0"/>
              <a:t>Caused by organisms in the maternal vaginal tract: group B-streptococci, </a:t>
            </a:r>
            <a:r>
              <a:rPr lang="en-US" sz="2000" i="1" smtClean="0"/>
              <a:t>Haemophilus influenzae, Listeria monocytogenes, Escherichia coli, Streptococcus pneumoniae</a:t>
            </a:r>
          </a:p>
          <a:p>
            <a:pPr lvl="2" eaLnBrk="1" hangingPunct="1"/>
            <a:r>
              <a:rPr lang="en-US" sz="2200" smtClean="0"/>
              <a:t>Nosocomial infection- late onset: most commonly seen after two weeks of age and is slower in progression. Bacteria may be acquired from the birth canal or the external environment.</a:t>
            </a:r>
          </a:p>
          <a:p>
            <a:pPr lvl="3" eaLnBrk="1" hangingPunct="1"/>
            <a:r>
              <a:rPr lang="en-US" sz="2000" smtClean="0"/>
              <a:t>Caused by Staphylococcus aureus, Staphylococcus epidermidis, Pseudomonas organism, and group B-streptococci.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375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Neonatal Infections</a:t>
            </a:r>
          </a:p>
        </p:txBody>
      </p:sp>
      <p:sp>
        <p:nvSpPr>
          <p:cNvPr id="159746" name="Content Placeholder 2"/>
          <p:cNvSpPr>
            <a:spLocks noGrp="1"/>
          </p:cNvSpPr>
          <p:nvPr>
            <p:ph idx="1"/>
          </p:nvPr>
        </p:nvSpPr>
        <p:spPr>
          <a:xfrm>
            <a:off x="182563" y="1336675"/>
            <a:ext cx="8961437" cy="4789488"/>
          </a:xfrm>
        </p:spPr>
        <p:txBody>
          <a:bodyPr/>
          <a:lstStyle/>
          <a:p>
            <a:pPr eaLnBrk="1" hangingPunct="1"/>
            <a:r>
              <a:rPr lang="en-US" b="1" smtClean="0"/>
              <a:t>Viral infections</a:t>
            </a:r>
            <a:r>
              <a:rPr lang="en-US" smtClean="0"/>
              <a:t>: may cause miscarriage, stillbirth, intrauterine infection, congenital malformations, and acute disease.</a:t>
            </a:r>
          </a:p>
          <a:p>
            <a:pPr eaLnBrk="1" hangingPunct="1">
              <a:buFontTx/>
              <a:buNone/>
            </a:pPr>
            <a:endParaRPr lang="en-US" sz="800" smtClean="0"/>
          </a:p>
          <a:p>
            <a:pPr eaLnBrk="1" hangingPunct="1"/>
            <a:r>
              <a:rPr lang="en-US" b="1" smtClean="0"/>
              <a:t>Fungal infections: </a:t>
            </a:r>
            <a:r>
              <a:rPr lang="en-US" smtClean="0"/>
              <a:t>of greatest concern in immuno-compromised or premature infant.</a:t>
            </a:r>
          </a:p>
          <a:p>
            <a:pPr marL="742950" lvl="2" indent="-342900" eaLnBrk="1" hangingPunct="1"/>
            <a:r>
              <a:rPr lang="en-US" smtClean="0"/>
              <a:t>Thrush a fungal infection that may be found in a healthy term neonate</a:t>
            </a:r>
          </a:p>
          <a:p>
            <a:pPr marL="742950" lvl="2" indent="-342900" eaLnBrk="1" hangingPunct="1">
              <a:buFontTx/>
              <a:buNone/>
            </a:pPr>
            <a:endParaRPr lang="en-US" sz="800" smtClean="0"/>
          </a:p>
          <a:p>
            <a:pPr eaLnBrk="1" hangingPunct="1"/>
            <a:r>
              <a:rPr lang="en-US" b="1" smtClean="0"/>
              <a:t>Septicemia: </a:t>
            </a:r>
            <a:r>
              <a:rPr lang="en-US" smtClean="0"/>
              <a:t>a generalized infection in the bloodstream. </a:t>
            </a:r>
          </a:p>
          <a:p>
            <a:pPr lvl="1" eaLnBrk="1" hangingPunct="1"/>
            <a:r>
              <a:rPr lang="en-US" smtClean="0"/>
              <a:t>Pneumonia most common form of neonatal infection</a:t>
            </a:r>
          </a:p>
          <a:p>
            <a:pPr lvl="1" eaLnBrk="1" hangingPunct="1"/>
            <a:r>
              <a:rPr lang="en-US" smtClean="0"/>
              <a:t>Bacterial meningitis another form of infection</a:t>
            </a:r>
          </a:p>
          <a:p>
            <a:pPr lvl="1" eaLnBrk="1" hangingPunct="1"/>
            <a:r>
              <a:rPr lang="en-US" smtClean="0"/>
              <a:t>Gastroenteritis is sporadic, depends on epidemic outbreaks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822325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Neonatal Infections</a:t>
            </a:r>
          </a:p>
        </p:txBody>
      </p:sp>
      <p:sp>
        <p:nvSpPr>
          <p:cNvPr id="161794" name="Content Placeholder 2"/>
          <p:cNvSpPr>
            <a:spLocks noGrp="1"/>
          </p:cNvSpPr>
          <p:nvPr>
            <p:ph idx="1"/>
          </p:nvPr>
        </p:nvSpPr>
        <p:spPr>
          <a:xfrm>
            <a:off x="168275" y="1603375"/>
            <a:ext cx="8975725" cy="4522788"/>
          </a:xfrm>
        </p:spPr>
        <p:txBody>
          <a:bodyPr/>
          <a:lstStyle/>
          <a:p>
            <a:pPr eaLnBrk="1" hangingPunct="1"/>
            <a:r>
              <a:rPr lang="en-US" sz="2800" smtClean="0"/>
              <a:t>Perinatally acquired infections</a:t>
            </a:r>
          </a:p>
          <a:p>
            <a:pPr lvl="1" eaLnBrk="1" hangingPunct="1"/>
            <a:r>
              <a:rPr lang="en-US" sz="2800" smtClean="0"/>
              <a:t>Toxoplasmosis</a:t>
            </a:r>
          </a:p>
          <a:p>
            <a:pPr lvl="1" eaLnBrk="1" hangingPunct="1"/>
            <a:r>
              <a:rPr lang="en-US" sz="2800" smtClean="0"/>
              <a:t>Gonorrhea</a:t>
            </a:r>
          </a:p>
          <a:p>
            <a:pPr lvl="1" eaLnBrk="1" hangingPunct="1"/>
            <a:r>
              <a:rPr lang="en-US" sz="2800" smtClean="0"/>
              <a:t>Syphillis</a:t>
            </a:r>
          </a:p>
          <a:p>
            <a:pPr lvl="1" eaLnBrk="1" hangingPunct="1"/>
            <a:r>
              <a:rPr lang="en-US" sz="2800" smtClean="0"/>
              <a:t>Varicella-zoster</a:t>
            </a:r>
          </a:p>
          <a:p>
            <a:pPr lvl="1" eaLnBrk="1" hangingPunct="1"/>
            <a:r>
              <a:rPr lang="en-US" sz="2800" smtClean="0"/>
              <a:t>Hepatitis B virus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75" y="338138"/>
            <a:ext cx="8975725" cy="5788025"/>
          </a:xfrm>
        </p:spPr>
        <p:txBody>
          <a:bodyPr/>
          <a:lstStyle/>
          <a:p>
            <a:pPr eaLnBrk="1" hangingPunct="1"/>
            <a:r>
              <a:rPr lang="en-US" sz="2000" b="1" smtClean="0"/>
              <a:t>Perinatally acquired infections</a:t>
            </a:r>
          </a:p>
          <a:p>
            <a:pPr lvl="1" eaLnBrk="1" hangingPunct="1">
              <a:buFontTx/>
              <a:buNone/>
            </a:pPr>
            <a:r>
              <a:rPr lang="en-US" sz="2000" b="1" smtClean="0"/>
              <a:t>HIV and AIDS: </a:t>
            </a:r>
            <a:r>
              <a:rPr lang="en-US" sz="2000" smtClean="0"/>
              <a:t>prenatal treatment reduces risk of transmission to fetus</a:t>
            </a:r>
          </a:p>
          <a:p>
            <a:pPr marL="679450" lvl="2" eaLnBrk="1" hangingPunct="1"/>
            <a:r>
              <a:rPr lang="en-US" sz="2000" smtClean="0"/>
              <a:t>Important that expectant mothers be tested so that steps can be taken to prevent transmission</a:t>
            </a:r>
          </a:p>
          <a:p>
            <a:pPr lvl="1" eaLnBrk="1" hangingPunct="1">
              <a:buFontTx/>
              <a:buNone/>
            </a:pPr>
            <a:r>
              <a:rPr lang="en-US" sz="2000" b="1" smtClean="0"/>
              <a:t>Rubella infection</a:t>
            </a:r>
            <a:r>
              <a:rPr lang="en-US" sz="2000" smtClean="0"/>
              <a:t>: congenital abnormalities most severe when infection occurs during first trimester</a:t>
            </a:r>
          </a:p>
          <a:p>
            <a:pPr marL="679450" lvl="2" eaLnBrk="1" hangingPunct="1"/>
            <a:r>
              <a:rPr lang="en-US" sz="2000" smtClean="0"/>
              <a:t>Immunization NEVER given to pregnant woman</a:t>
            </a:r>
          </a:p>
          <a:p>
            <a:pPr lvl="1" eaLnBrk="1" hangingPunct="1">
              <a:buFontTx/>
              <a:buNone/>
            </a:pPr>
            <a:r>
              <a:rPr lang="en-US" sz="2000" b="1" smtClean="0"/>
              <a:t>Cytolomegalovirus infection: </a:t>
            </a:r>
            <a:r>
              <a:rPr lang="en-US" sz="2000" smtClean="0"/>
              <a:t>most common cause of congenital viral infections in humans, but only occasionally are critically affected newborns seen</a:t>
            </a:r>
          </a:p>
          <a:p>
            <a:pPr marL="679450" lvl="2" eaLnBrk="1" hangingPunct="1"/>
            <a:r>
              <a:rPr lang="en-US" sz="2000" smtClean="0"/>
              <a:t>Can be transmitted through breast milk while the mother is experiencing acute CMV syndrome</a:t>
            </a:r>
          </a:p>
          <a:p>
            <a:pPr lvl="1" eaLnBrk="1" hangingPunct="1">
              <a:buFontTx/>
              <a:buNone/>
            </a:pPr>
            <a:r>
              <a:rPr lang="en-US" sz="2000" b="1" smtClean="0"/>
              <a:t>Herpes simplex virus</a:t>
            </a:r>
            <a:r>
              <a:rPr lang="en-US" sz="2000" smtClean="0"/>
              <a:t>: neonate can acquire virus via transplacental infection, ascending infection by way of the birth canal, direct contamination during passage through infected birth canal, direct transmission from infected person</a:t>
            </a:r>
          </a:p>
          <a:p>
            <a:pPr marL="679450" lvl="2" eaLnBrk="1" hangingPunct="1"/>
            <a:r>
              <a:rPr lang="en-US" sz="2000" smtClean="0"/>
              <a:t>Most infants infected during passage through birth canal</a:t>
            </a:r>
          </a:p>
          <a:p>
            <a:pPr marL="679450" lvl="2" eaLnBrk="1" hangingPunct="1"/>
            <a:r>
              <a:rPr lang="en-US" sz="2000" smtClean="0"/>
              <a:t>Caregiver should wear gloves when handling infants</a:t>
            </a:r>
          </a:p>
          <a:p>
            <a:pPr marL="679450" lvl="2" eaLnBrk="1" hangingPunct="1"/>
            <a:r>
              <a:rPr lang="en-US" sz="2000" smtClean="0"/>
              <a:t>Careful inspection of infants for lesions</a:t>
            </a:r>
          </a:p>
          <a:p>
            <a:pPr eaLnBrk="1" hangingPunct="1"/>
            <a:endParaRPr lang="en-US" sz="1800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CC"/>
      </a:lt1>
      <a:dk2>
        <a:srgbClr val="000000"/>
      </a:dk2>
      <a:lt2>
        <a:srgbClr val="B2B2B2"/>
      </a:lt2>
      <a:accent1>
        <a:srgbClr val="8C512A"/>
      </a:accent1>
      <a:accent2>
        <a:srgbClr val="8C386B"/>
      </a:accent2>
      <a:accent3>
        <a:srgbClr val="FFE2E2"/>
      </a:accent3>
      <a:accent4>
        <a:srgbClr val="000000"/>
      </a:accent4>
      <a:accent5>
        <a:srgbClr val="C5B3AC"/>
      </a:accent5>
      <a:accent6>
        <a:srgbClr val="7E3260"/>
      </a:accent6>
      <a:hlink>
        <a:srgbClr val="8C2323"/>
      </a:hlink>
      <a:folHlink>
        <a:srgbClr val="6333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E2E2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E2E2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E2E2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E2E2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FFFF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FFFF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FFFF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FFFF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2279</Words>
  <Application>Microsoft Office PowerPoint</Application>
  <PresentationFormat>On-screen Show (4:3)</PresentationFormat>
  <Paragraphs>301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1_Default Design</vt:lpstr>
      <vt:lpstr>Slide 1</vt:lpstr>
      <vt:lpstr>Acquired and Congenital Problems</vt:lpstr>
      <vt:lpstr>Birth Trauma</vt:lpstr>
      <vt:lpstr>Birth Trauma: Care Management</vt:lpstr>
      <vt:lpstr>Birth Trauma: Care Management</vt:lpstr>
      <vt:lpstr>Neonatal Infections</vt:lpstr>
      <vt:lpstr>Neonatal Infections</vt:lpstr>
      <vt:lpstr>Neonatal Infections</vt:lpstr>
      <vt:lpstr>Slide 9</vt:lpstr>
      <vt:lpstr>Slide 10</vt:lpstr>
      <vt:lpstr>Substance Abuse</vt:lpstr>
      <vt:lpstr>Slide 12</vt:lpstr>
      <vt:lpstr>Hemolytic Disorders</vt:lpstr>
      <vt:lpstr>Hemolytic Disorders</vt:lpstr>
      <vt:lpstr>Congenital Anomalies</vt:lpstr>
      <vt:lpstr>Congenital Anomalies</vt:lpstr>
      <vt:lpstr>Slide 17</vt:lpstr>
      <vt:lpstr>Congenital Anomalies</vt:lpstr>
      <vt:lpstr>Congenital Anomalies</vt:lpstr>
      <vt:lpstr>Congenital Anomalies</vt:lpstr>
      <vt:lpstr>Congenital Anomalies</vt:lpstr>
      <vt:lpstr>Congenital Anomalies</vt:lpstr>
      <vt:lpstr>Slide 23</vt:lpstr>
      <vt:lpstr>Congenital Anomalies</vt:lpstr>
      <vt:lpstr>Slide 25</vt:lpstr>
      <vt:lpstr>Congenital Anomalies</vt:lpstr>
      <vt:lpstr>Slide 27</vt:lpstr>
      <vt:lpstr>Key Points</vt:lpstr>
      <vt:lpstr>Key Points</vt:lpstr>
    </vt:vector>
  </TitlesOfParts>
  <Company>Firelands Regional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MyersHo</dc:creator>
  <cp:lastModifiedBy>Kristin</cp:lastModifiedBy>
  <cp:revision>15</cp:revision>
  <dcterms:created xsi:type="dcterms:W3CDTF">2012-08-28T13:14:22Z</dcterms:created>
  <dcterms:modified xsi:type="dcterms:W3CDTF">2012-11-26T14:52:22Z</dcterms:modified>
</cp:coreProperties>
</file>