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028" y="183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93F8F-35B1-4442-A182-B49A4CF5CD56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7668D-C26B-492A-84A9-78573E9F7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5DD4C-E154-4D6E-BAD2-32AA352861BA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2D325-62E7-4C03-BA05-7D03A7420D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Pearls for Ch. 27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Complications of prematurity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Complications of oxygen therapy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Growth and development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Parental adaptation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Meconium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aspiration syndrome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Persistent pulmonary hypertension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6DB32-44A6-4AB5-81F9-82429913FC99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Experiencing anticipatory grief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Mom accepts failure to give birth to healthy baby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Resuming relating to infant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Learning special needs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Adjusting home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Grandparents may show grief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Siblings may be angry with time spent with baby</a:t>
            </a:r>
          </a:p>
          <a:p>
            <a:pPr lvl="1"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Maladaptation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Resources should be made available for parent’s feeling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Proper guidance and counseling, including aftercare are available</a:t>
            </a:r>
          </a:p>
          <a:p>
            <a:pPr lvl="1"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Factors surrounding birth may predispose parents to rejecting infant</a:t>
            </a:r>
          </a:p>
          <a:p>
            <a:pPr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Parental anxiety, unmet personal expectations surrounding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bith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experience, financial burden of infant’s care, unresolved anticipatory grief, threat to self-esteem, infant being product of unwanted pregnancy, or discord in relationship with partner</a:t>
            </a:r>
          </a:p>
          <a:p>
            <a:pPr lvl="1"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Goal of healthcare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professionals is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early identification of inadequate coping skills and dysfunctional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parenting to prevent further problems and enable </a:t>
            </a:r>
            <a:r>
              <a:rPr lang="en-US" sz="1100" smtClean="0">
                <a:latin typeface="Arial" pitchFamily="34" charset="0"/>
                <a:cs typeface="Arial" pitchFamily="34" charset="0"/>
              </a:rPr>
              <a:t>early intervention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693B6-AF62-42A7-93C5-4CF96F88D547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74278-7A48-4070-9591-82A7C4C27E5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Oxygen hood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Nasal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cannula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for infants who require low concentrations of supplemental oxygen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Continuous distending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pressure:CPAP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 may preclude need for vent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Preferred mode for those who require minor distending pressure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Mechanical Ventilation: used when other methods fail, and blood gasses indicate severe hypoxemia or severe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hypercapnia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Surfactant Replacement Therapy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 Frequency Ventilation: provide more than 300 breaths per minute</a:t>
            </a: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52FF8-4554-457B-AAF6-AE520DDC70C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Breastmilk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best nutrition for preterm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Hydration: may receive supplemental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parenteral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fluids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Elimination patterns: frequency of urination, amount, color, pH, and specific gravity of urine assessed; character and pattern of stools is monitored, and abdominal girth is monitored closely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Oral feeding: preferred route for infant with adequate strength and GI function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Gavage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feeding: must monitor residuals, and implement aspiration precautions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Gastrostomy feeding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Nonnutritive sucking: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benificial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infants receiving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gavage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parenteral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feedings; encourage sucking at breast during kangaroo care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2A92B-F7C3-4651-A574-96A20163A1D0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7EB98-AD78-43D0-9A45-2EBDAC77B68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0FE44-CA4A-4844-A333-9E39875036F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Parent education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CPR training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1B1D8-8E58-4CAC-9919-ADD7B24501EF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RDS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Symptoms usually appear within 6 hours of birth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Self-limiting and symptoms usually disappear within 72 hours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Treatment is supportive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PDA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Managed medically or surgically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Medical: vent support, fluid restriction, diuretics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indomethacin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ibuprofen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Nursing care focused on supportive care: NTE, oxygenation, meticulous fluid balance,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parenteral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support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64763-F5E5-4AC2-AE6E-8BA4F21C0A26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PV-IVH Nursing Care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focused on recognition of factors that increase risk, interventions to decrease risk of bleed, and supportive care for bleeding episodes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Positioned with head in midline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HOB elevated slightly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NTE maintained, as well as oxygenation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Rapid infusions of fluids avoided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BP monitored closely for fluctuations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Monitor for s/s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pneumothorax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b/c it often precedes PV-IVH</a:t>
            </a:r>
          </a:p>
          <a:p>
            <a:pPr lvl="2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Necrotizing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Enterocolitis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 factors play important role in development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Intestinal ischemia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Colonization by pathogenic bacteria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Substrate (formula feeding) in the intestinal lumen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Diagnosis of NEC confirmed by radiographic exam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Labs include CBC w/ differential, coagulation studies, ABG analysis, serum electrolyte levels, and blood culture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6D833-0365-443A-B37D-7362DB4A67B5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D1445-1644-4F0C-9B00-9ABBE60514EF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96C5B-4FF6-4A0D-97E5-2A0B95B166CC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050" b="1" dirty="0" err="1" smtClean="0">
                <a:latin typeface="Arial" pitchFamily="34" charset="0"/>
                <a:cs typeface="Arial" pitchFamily="34" charset="0"/>
              </a:rPr>
              <a:t>Meconium</a:t>
            </a: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 aspiration syndrome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: caused by migration of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meconium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down to terminal airways, causing mechanical obstruction, leading to MAS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Code pink required for infant with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meconium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in amniotic fluid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For infants with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meconium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staining who are not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vigerous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endotracheal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suctioning preformed immediately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Infants mouth and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nares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are no longer routinely suctioned on the perineum before first breath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Infant may aspirate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meconium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utero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, casing chemical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pneumonitis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May develop PPHN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Infants with MAS who received surfactant had improved oxygenation and decreased severity of respiratory failure, need for ECMO, and air leaks</a:t>
            </a:r>
          </a:p>
          <a:p>
            <a:pPr>
              <a:buFont typeface="Arial" pitchFamily="34" charset="0"/>
              <a:buChar char="•"/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PPHN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: combined findings of pulmonary hypertension, right-to-left shunting, and a structurally normal heart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May appear independently, or with MAS, congenital diaphragmatic hernia, RDS,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hyperviscosity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syndrome, or neonatal pneumonia or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spesis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Any condition that interferes with fetal to neonatal circulation may precipitate PPHN; leads to exacerbating hypoxia and pulmonary vasoconstriction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Infant with PPHN typically born at term or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postterm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Exhibits tachycardia and cyanosis that progresses to severe respiratory compromise with concomitant acidosis within minutes to hours</a:t>
            </a:r>
          </a:p>
          <a:p>
            <a:pPr lvl="3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This compromises pulmonary perfusion and deteriorating oxygenation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Mgmt depends on cause; use of INO and ECMO has improved survival rates</a:t>
            </a:r>
          </a:p>
          <a:p>
            <a:pPr lvl="1">
              <a:buFont typeface="Arial" pitchFamily="34" charset="0"/>
              <a:buChar char="•"/>
            </a:pPr>
            <a:r>
              <a:rPr lang="en-US" sz="1050" dirty="0" smtClean="0">
                <a:latin typeface="Arial" pitchFamily="34" charset="0"/>
                <a:cs typeface="Arial" pitchFamily="34" charset="0"/>
              </a:rPr>
              <a:t>High-frequency ventilation: delivers small volumes of gas at high frequencies, limits development of high airway pressure, and reduces </a:t>
            </a:r>
            <a:r>
              <a:rPr lang="en-US" sz="1050" dirty="0" err="1" smtClean="0">
                <a:latin typeface="Arial" pitchFamily="34" charset="0"/>
                <a:cs typeface="Arial" pitchFamily="34" charset="0"/>
              </a:rPr>
              <a:t>barotrauma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B1D81-26A8-45E5-8199-A6390A048100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AC7A09-EE74-4DFE-9D67-D501B99C86D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EDB76-8C8E-4CAD-8987-CFA05D910D3F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7D980-639C-46BF-B0A2-0BD4F7C208D2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3050F-607E-4046-B25B-7C54292A7BAF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E5FC5-89B8-4AE3-A117-06C5F605AB43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Preterm Infant: those born before 37 weeks gestation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Cause unknown, but incidence highest among low socioeconomic status population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Likely d/t lack of prenatal care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Gestational hypertension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Maternal infection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Multifetal</a:t>
            </a:r>
            <a:r>
              <a:rPr lang="en-US" dirty="0" smtClean="0"/>
              <a:t> pregnancy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HELLP syndrome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Premature dilation of cervix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Placental or cord conditions that affect the fetus’s reception of nutrients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Presence of physiologic disorders and anomalies affect response to treatment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lower the birth weight and GA, the lower the chances of survival</a:t>
            </a:r>
            <a:endParaRPr lang="en-US" dirty="0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3DC5B-627F-452A-BE58-F016AB8A0558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400" dirty="0" smtClean="0"/>
              <a:t>Late Preterm Infant: born between 34 and 36 6/7 week gestation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Lower risk than early preterm infants but still at increased risk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Feeding problems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Neurodevelopment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Thermoregulation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Hypoglycemia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err="1" smtClean="0"/>
              <a:t>Hyperbilirubinemia</a:t>
            </a:r>
            <a:endParaRPr lang="en-US" sz="1400" dirty="0" smtClean="0"/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Sepsis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/>
              <a:t>Respiratory function</a:t>
            </a:r>
          </a:p>
          <a:p>
            <a:pPr lvl="2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LBW, VLBW, ELBW: based on weight at birth, regardless of GA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AGA, SGA, LGA: based on placement within or outside of 10-90% range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Preterm: born before 37 weeks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Late preterm: born 34 0/7 to 36 6/7 weeks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Full term: born between 38 and completion of 42 weeks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/>
              <a:t>Postterm</a:t>
            </a:r>
            <a:r>
              <a:rPr lang="en-US" sz="1400" dirty="0" smtClean="0"/>
              <a:t>: born after 42 weeks</a:t>
            </a:r>
            <a:endParaRPr lang="en-US" sz="1400" dirty="0" smtClean="0"/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84ED8-9BB1-4908-BFC3-549B74EAE69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381F6-3A18-45B7-A52E-970CE7DD87B7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Respiratory distress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Tachypnea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nasal flaring, expiratory grunting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Retractions may begin as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subcostal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intercostal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or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suprasternal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Acrocyanosis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is normal finding in neonate; central cyanosis indicates poor oxygenation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Must provide supplemental oxygen and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artifical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ventilation when signs show inability to initiate or maintain respiratory function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CV Distress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Symptoms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hypovolemia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shock or both require action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Prolonged capillary refill, pale color, poor muscle tone, lethargy, tachycardia initially, then bradycardia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Continued respiratory distress despite giving oxygen and supporting ventilation</a:t>
            </a:r>
          </a:p>
          <a:p>
            <a:pPr lvl="2"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Hypotension may be present or appear as late sign of shock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96063-AE60-4BD9-AA0D-10C29EFF47C5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Goal of thermoregulation is a neutral thermal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Oxygen consumption and BMR are minimal but adequate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CNS Issues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Birth trauma with damage to immature intracranial structures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Bleeding d/t fragile capillaries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Impaired coagulation process, and prolonged bleeding times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Recurrent hypoxic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hyperoxic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episodes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Predisposed to hypoglycemia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Fluctuating systemic BP with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concommitant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variation in cerebral blood flow and pressure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5 Categories of manifestations require careful evaluation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Seizure activity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Hyperirritability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CNS depression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Elevated ICP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Abnormal movement such as decorticate posturing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Reflexes should be present by 28 weeks and should be evaluated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1C64C-78F6-4316-854F-F55BB4B78A66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Initial goal for nutrition: prevent catabolism and excess fluid loss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After stabilization, goal is: promote optimal growth and development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Renal Function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I&amp;O, specific gravity must be assessed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Labs for assessment of acid-base and electrolyte balance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Medication levels to ensure therapeutic range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8BF4D-1C38-46FD-B026-10040DA2EF1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Hematologic Monitoring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Assess for evidence of bleeding from punctures, GI tract, and pulmonary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Monitor for s/s anemia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Monitor to prevent excess blood draws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labwork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Infection prevention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Strict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handwashing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Infectious persons barred from unit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Standard precautions in all nursery areas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E47FD-D42D-4119-8979-A0EA46C9E9D2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A1AA-3701-471D-A668-3E52FA735B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E4EAE-8364-4428-BE83-3A3CB78A39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AADD-1F7C-4104-BC30-02C30648A8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6469-D7D2-49CB-864B-6BF0827192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8BBD3-D715-4136-9691-4B118880C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838C8-958D-446F-B3D6-003A6AE251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29F7-C35B-4289-8DB3-689DC7FF26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979C-1AAE-4188-9F27-3508AAE622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8D3CE-1646-49ED-AA89-37FDAF39E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5B51-3058-4074-8912-A0D247320F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0178-2818-4CAC-BE2F-654AA3AEC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BCC3A3-EC6B-492D-8238-7B5B02E1C724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3678237"/>
          </a:xfrm>
        </p:spPr>
        <p:txBody>
          <a:bodyPr/>
          <a:lstStyle/>
          <a:p>
            <a:pPr algn="ctr" eaLnBrk="1" hangingPunct="1"/>
            <a:r>
              <a:rPr lang="en-US" sz="4400" b="1" smtClean="0"/>
              <a:t>Chapter 27 </a:t>
            </a:r>
            <a:br>
              <a:rPr lang="en-US" sz="4400" b="1" smtClean="0"/>
            </a:br>
            <a:r>
              <a:rPr lang="en-US" sz="4400" b="1" smtClean="0"/>
              <a:t/>
            </a:r>
            <a:br>
              <a:rPr lang="en-US" sz="4400" b="1" smtClean="0"/>
            </a:br>
            <a:r>
              <a:rPr lang="en-US" sz="4400" b="1" smtClean="0"/>
              <a:t>Infants with Gestational Age Related Problems</a:t>
            </a:r>
            <a:endParaRPr lang="en-US" sz="44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064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Nursing Care Management</a:t>
            </a: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>
          <a:xfrm>
            <a:off x="0" y="1476375"/>
            <a:ext cx="9144000" cy="4649788"/>
          </a:xfrm>
        </p:spPr>
        <p:txBody>
          <a:bodyPr/>
          <a:lstStyle/>
          <a:p>
            <a:pPr eaLnBrk="1" hangingPunct="1"/>
            <a:r>
              <a:rPr lang="en-US" b="1" smtClean="0"/>
              <a:t>Parental adaptation to preterm infant</a:t>
            </a:r>
          </a:p>
          <a:p>
            <a:pPr lvl="1" eaLnBrk="1" hangingPunct="1"/>
            <a:r>
              <a:rPr lang="en-US" b="1" smtClean="0"/>
              <a:t>Parental tasks</a:t>
            </a:r>
            <a:r>
              <a:rPr lang="en-US" smtClean="0"/>
              <a:t>: psychologic tasks must be accomplished before effective relationships and parenting patterns can evolve</a:t>
            </a:r>
          </a:p>
          <a:p>
            <a:pPr lvl="1" eaLnBrk="1" hangingPunct="1"/>
            <a:r>
              <a:rPr lang="en-US" b="1" smtClean="0"/>
              <a:t>Parental responses: </a:t>
            </a:r>
            <a:r>
              <a:rPr lang="en-US" smtClean="0"/>
              <a:t>Progress through stages as they interact with infant (eventually need to assume care of infant – bathing, feeding, etc)</a:t>
            </a:r>
          </a:p>
          <a:p>
            <a:pPr lvl="1" eaLnBrk="1" hangingPunct="1"/>
            <a:r>
              <a:rPr lang="en-US" b="1" smtClean="0"/>
              <a:t>Parenting maladaptation: </a:t>
            </a:r>
            <a:r>
              <a:rPr lang="en-US" smtClean="0"/>
              <a:t>incidence of physical and emotional abuse is greater in infants because of preterm birth/illness were separated from parents for a time after birth</a:t>
            </a:r>
          </a:p>
          <a:p>
            <a:pPr lvl="2" eaLnBrk="1" hangingPunct="1"/>
            <a:r>
              <a:rPr lang="en-US" smtClean="0"/>
              <a:t>Parents may have anxiety, financial burden, unresolved anticipatory grief, or impaired self- esteem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937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Implementation of Nursing Care</a:t>
            </a:r>
          </a:p>
        </p:txBody>
      </p:sp>
      <p:sp>
        <p:nvSpPr>
          <p:cNvPr id="11673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sz="1800" dirty="0" smtClean="0"/>
              <a:t>Goal to provide preterm infant with </a:t>
            </a:r>
            <a:r>
              <a:rPr lang="en-US" sz="1800" dirty="0" err="1" smtClean="0"/>
              <a:t>extrauterine</a:t>
            </a:r>
            <a:r>
              <a:rPr lang="en-US" sz="1800" dirty="0" smtClean="0"/>
              <a:t> environment that promotes normal growth and development</a:t>
            </a:r>
          </a:p>
          <a:p>
            <a:pPr lvl="1" eaLnBrk="1" hangingPunct="1"/>
            <a:r>
              <a:rPr lang="en-US" sz="1800" dirty="0" smtClean="0"/>
              <a:t>Physical Care: environmental support</a:t>
            </a:r>
          </a:p>
          <a:p>
            <a:pPr lvl="2" eaLnBrk="1" hangingPunct="1"/>
            <a:r>
              <a:rPr lang="en-US" sz="1600" dirty="0" smtClean="0"/>
              <a:t> </a:t>
            </a:r>
            <a:r>
              <a:rPr lang="en-US" sz="1600" dirty="0" smtClean="0"/>
              <a:t>Incubator/</a:t>
            </a:r>
            <a:r>
              <a:rPr lang="en-US" sz="1600" dirty="0" err="1" smtClean="0"/>
              <a:t>radient</a:t>
            </a:r>
            <a:r>
              <a:rPr lang="en-US" sz="1600" dirty="0" smtClean="0"/>
              <a:t> warmer to control body temp</a:t>
            </a:r>
            <a:endParaRPr lang="en-US" sz="1600" dirty="0" smtClean="0"/>
          </a:p>
          <a:p>
            <a:pPr lvl="2" eaLnBrk="1" hangingPunct="1"/>
            <a:r>
              <a:rPr lang="en-US" sz="1600" dirty="0" smtClean="0"/>
              <a:t> </a:t>
            </a:r>
            <a:r>
              <a:rPr lang="en-US" sz="1600" dirty="0" smtClean="0"/>
              <a:t>Oxygen administration</a:t>
            </a:r>
            <a:endParaRPr lang="en-US" sz="1600" dirty="0" smtClean="0"/>
          </a:p>
          <a:p>
            <a:pPr lvl="2" eaLnBrk="1" hangingPunct="1"/>
            <a:r>
              <a:rPr lang="en-US" sz="1600" dirty="0" smtClean="0"/>
              <a:t> </a:t>
            </a:r>
            <a:r>
              <a:rPr lang="en-US" sz="1600" dirty="0" smtClean="0"/>
              <a:t>Monitoring of respiratory and cardiac function</a:t>
            </a:r>
            <a:endParaRPr lang="en-US" sz="1600" dirty="0" smtClean="0"/>
          </a:p>
          <a:p>
            <a:pPr lvl="2" eaLnBrk="1" hangingPunct="1"/>
            <a:r>
              <a:rPr lang="en-US" sz="1600" dirty="0" smtClean="0"/>
              <a:t> </a:t>
            </a:r>
            <a:r>
              <a:rPr lang="en-US" sz="1600" dirty="0" smtClean="0"/>
              <a:t>Assistive positioning devices</a:t>
            </a:r>
            <a:endParaRPr lang="en-US" sz="1600" dirty="0" smtClean="0"/>
          </a:p>
          <a:p>
            <a:pPr lvl="2" eaLnBrk="1" hangingPunct="1"/>
            <a:r>
              <a:rPr lang="en-US" sz="1600" dirty="0" smtClean="0"/>
              <a:t>Clustering of care and minimal stimulation/handling </a:t>
            </a:r>
            <a:endParaRPr lang="en-US" sz="1600" dirty="0" smtClean="0"/>
          </a:p>
          <a:p>
            <a:pPr lvl="2" eaLnBrk="1" hangingPunct="1">
              <a:buFontTx/>
              <a:buNone/>
            </a:pPr>
            <a:endParaRPr lang="en-US" sz="2000" dirty="0" smtClean="0"/>
          </a:p>
          <a:p>
            <a:pPr lvl="1" eaLnBrk="1" hangingPunct="1"/>
            <a:r>
              <a:rPr lang="en-US" sz="1800" dirty="0" smtClean="0"/>
              <a:t>Maintaining body temp: gradual warming of hypothermic infant (rapid changes in temp may cause apnea or acidosis)</a:t>
            </a:r>
          </a:p>
          <a:p>
            <a:pPr lvl="2" eaLnBrk="1" hangingPunct="1"/>
            <a:r>
              <a:rPr lang="en-US" sz="1600" dirty="0" smtClean="0"/>
              <a:t>Gradual weaning from incubator as </a:t>
            </a:r>
            <a:r>
              <a:rPr lang="en-US" sz="1600" dirty="0" smtClean="0"/>
              <a:t>well</a:t>
            </a:r>
          </a:p>
          <a:p>
            <a:pPr lvl="2" eaLnBrk="1" hangingPunct="1"/>
            <a:r>
              <a:rPr lang="en-US" sz="1600" dirty="0" smtClean="0"/>
              <a:t>Pattern of steady weight gain and absence of poor feeding, respiratory distress, or temperature instability are appropriate measure of effectiveness of weaning to open bassinet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108267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Implementation of Nursing Care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b="1" smtClean="0"/>
              <a:t>Oxygen therapy: </a:t>
            </a:r>
            <a:r>
              <a:rPr lang="en-US" smtClean="0"/>
              <a:t>oxygen should be warmed and humidified</a:t>
            </a:r>
          </a:p>
          <a:p>
            <a:pPr lvl="1" eaLnBrk="1" hangingPunct="1"/>
            <a:r>
              <a:rPr lang="en-US" smtClean="0"/>
              <a:t>Oxygen therapy administration:</a:t>
            </a:r>
          </a:p>
          <a:p>
            <a:pPr lvl="2" eaLnBrk="1" hangingPunct="1"/>
            <a:r>
              <a:rPr lang="en-US" smtClean="0"/>
              <a:t>Oxygen hood, nasal cannula, mechanical ventilation, surfactant administration</a:t>
            </a:r>
          </a:p>
          <a:p>
            <a:pPr lvl="1" eaLnBrk="1" hangingPunct="1"/>
            <a:r>
              <a:rPr lang="en-US" smtClean="0"/>
              <a:t>Weaning from oxygen therapy</a:t>
            </a:r>
          </a:p>
          <a:p>
            <a:pPr lvl="2" eaLnBrk="1" hangingPunct="1"/>
            <a:r>
              <a:rPr lang="en-US" smtClean="0"/>
              <a:t>Is done gradually with continued monitoring</a:t>
            </a:r>
          </a:p>
          <a:p>
            <a:pPr lvl="2" eaLnBrk="1" hangingPunct="1"/>
            <a:r>
              <a:rPr lang="en-US" smtClean="0"/>
              <a:t>Some infants may still require some type of oxygen therapy on discharge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 cstate="print"/>
          <a:srcRect l="17648" r="6355" b="18488"/>
          <a:stretch>
            <a:fillRect/>
          </a:stretch>
        </p:blipFill>
        <p:spPr bwMode="auto">
          <a:xfrm>
            <a:off x="6400800" y="4651375"/>
            <a:ext cx="27432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101282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Implementation of Nursing Care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b="1" smtClean="0"/>
              <a:t>Nutritional care</a:t>
            </a:r>
          </a:p>
          <a:p>
            <a:pPr lvl="1" eaLnBrk="1" hangingPunct="1"/>
            <a:r>
              <a:rPr lang="en-US" b="1" smtClean="0"/>
              <a:t>Type and amount of formula for feeding will depend on:</a:t>
            </a:r>
          </a:p>
          <a:p>
            <a:pPr lvl="2" eaLnBrk="1" hangingPunct="1"/>
            <a:r>
              <a:rPr lang="en-US" smtClean="0"/>
              <a:t>Infant weight, weight gain/loss pattern</a:t>
            </a:r>
          </a:p>
          <a:p>
            <a:pPr lvl="2" eaLnBrk="1" hangingPunct="1"/>
            <a:r>
              <a:rPr lang="en-US" smtClean="0"/>
              <a:t>Presence/absence of suck and swallow reflex, behavioral readiness to feed</a:t>
            </a:r>
          </a:p>
          <a:p>
            <a:pPr lvl="2" eaLnBrk="1" hangingPunct="1"/>
            <a:r>
              <a:rPr lang="en-US" smtClean="0"/>
              <a:t>Physical condition (presence of bowel sounds, any respiratory distress)</a:t>
            </a:r>
          </a:p>
          <a:p>
            <a:pPr lvl="2" eaLnBrk="1" hangingPunct="1"/>
            <a:r>
              <a:rPr lang="en-US" smtClean="0"/>
              <a:t>If being gavage fed will monitor residuals </a:t>
            </a:r>
          </a:p>
          <a:p>
            <a:pPr lvl="2" eaLnBrk="1" hangingPunct="1"/>
            <a:r>
              <a:rPr lang="en-US" smtClean="0"/>
              <a:t>GI malformations</a:t>
            </a:r>
          </a:p>
          <a:p>
            <a:pPr lvl="2" eaLnBrk="1" hangingPunct="1"/>
            <a:r>
              <a:rPr lang="en-US" smtClean="0"/>
              <a:t>Renal function </a:t>
            </a:r>
          </a:p>
          <a:p>
            <a:pPr lvl="2" eaLnBrk="1" hangingPunct="1"/>
            <a:r>
              <a:rPr lang="en-US" smtClean="0"/>
              <a:t>Laboratory values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 cstate="print"/>
          <a:srcRect t="28615" r="47636" b="7385"/>
          <a:stretch>
            <a:fillRect/>
          </a:stretch>
        </p:blipFill>
        <p:spPr bwMode="auto">
          <a:xfrm>
            <a:off x="6878638" y="4433888"/>
            <a:ext cx="2265362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71755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Implementation of Nursing Care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0" y="619125"/>
            <a:ext cx="9144000" cy="55070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b="1" smtClean="0"/>
              <a:t>Oral feedings</a:t>
            </a:r>
            <a:r>
              <a:rPr lang="en-US" smtClean="0"/>
              <a:t>: preferred route for infant with adequate strength and GI function, may breast feed or bottle feed</a:t>
            </a:r>
          </a:p>
          <a:p>
            <a:pPr eaLnBrk="1" hangingPunct="1"/>
            <a:r>
              <a:rPr lang="en-US" b="1" smtClean="0"/>
              <a:t>Gavage feeding</a:t>
            </a:r>
            <a:r>
              <a:rPr lang="en-US" smtClean="0"/>
              <a:t>: providing formula or breast milk through oro- or naso-gastric tube</a:t>
            </a:r>
          </a:p>
          <a:p>
            <a:pPr lvl="1" eaLnBrk="1" hangingPunct="1"/>
            <a:r>
              <a:rPr lang="en-US" smtClean="0"/>
              <a:t>Strict monitoring of amount, residuals</a:t>
            </a:r>
          </a:p>
          <a:p>
            <a:pPr lvl="1" eaLnBrk="1" hangingPunct="1"/>
            <a:r>
              <a:rPr lang="en-US" smtClean="0"/>
              <a:t>Position infants after feeding to prevent aspiration</a:t>
            </a:r>
          </a:p>
          <a:p>
            <a:pPr eaLnBrk="1" hangingPunct="1"/>
            <a:r>
              <a:rPr lang="en-US" b="1" smtClean="0"/>
              <a:t>Parenteral fluids</a:t>
            </a:r>
            <a:r>
              <a:rPr lang="en-US" smtClean="0"/>
              <a:t>: feeding may be supplemented with fluids or TPN</a:t>
            </a:r>
          </a:p>
          <a:p>
            <a:pPr eaLnBrk="1" hangingPunct="1"/>
            <a:r>
              <a:rPr lang="en-US" b="1" smtClean="0"/>
              <a:t>Nonnutritive sucking: </a:t>
            </a:r>
            <a:r>
              <a:rPr lang="en-US" smtClean="0"/>
              <a:t>may improve oxygenation to have infant suck on pacifier during gavage feeding and facilitate earlier transition to nipple feeding</a:t>
            </a:r>
          </a:p>
          <a:p>
            <a:pPr lvl="1" eaLnBrk="1" hangingPunct="1"/>
            <a:r>
              <a:rPr lang="en-US" sz="2000" smtClean="0"/>
              <a:t>Also may decrease restlessness</a:t>
            </a:r>
          </a:p>
          <a:p>
            <a:pPr lvl="1" eaLnBrk="1" hangingPunct="1"/>
            <a:r>
              <a:rPr lang="en-US" sz="2000" smtClean="0"/>
              <a:t>Should encourage mothers to let infant start sucking at breast during kangaroo care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282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Implementation of Nursing Care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0" y="1266825"/>
            <a:ext cx="9144000" cy="4859338"/>
          </a:xfrm>
        </p:spPr>
        <p:txBody>
          <a:bodyPr/>
          <a:lstStyle/>
          <a:p>
            <a:pPr eaLnBrk="1" hangingPunct="1"/>
            <a:r>
              <a:rPr lang="en-US" b="1" smtClean="0"/>
              <a:t>Environmental Concerns</a:t>
            </a:r>
            <a:r>
              <a:rPr lang="en-US" smtClean="0"/>
              <a:t>: life saving equipment in NICU is noisy- infants hearing can be damaged with continued high levels of auditory input from the environment</a:t>
            </a:r>
          </a:p>
          <a:p>
            <a:pPr lvl="1" eaLnBrk="1" hangingPunct="1"/>
            <a:r>
              <a:rPr lang="en-US" smtClean="0"/>
              <a:t>Infant stimulation: reduce inappropriate stimuli (noise, lights) implement appropriate stimuli (kangaroo care, interactions with parents, cuddling, rocking, singing, and talking)</a:t>
            </a:r>
          </a:p>
          <a:p>
            <a:pPr lvl="1" eaLnBrk="1" hangingPunct="1"/>
            <a:r>
              <a:rPr lang="en-US" smtClean="0"/>
              <a:t>Containment or facilitated tucking: keeps infants limbs close to body, blanket swaddling or nesting</a:t>
            </a:r>
          </a:p>
          <a:p>
            <a:pPr lvl="1" eaLnBrk="1" hangingPunct="1"/>
            <a:r>
              <a:rPr lang="en-US" smtClean="0"/>
              <a:t>Skin to skin (kangaroo care): helps infants to directly interact with parents 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6764" t="20281" r="13484" b="14135"/>
          <a:stretch>
            <a:fillRect/>
          </a:stretch>
        </p:blipFill>
        <p:spPr bwMode="auto">
          <a:xfrm>
            <a:off x="5500467" y="4705179"/>
            <a:ext cx="1856935" cy="215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064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Growth &amp; Development Potential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>
          <a:xfrm>
            <a:off x="0" y="1392238"/>
            <a:ext cx="9144000" cy="4733925"/>
          </a:xfrm>
        </p:spPr>
        <p:txBody>
          <a:bodyPr/>
          <a:lstStyle/>
          <a:p>
            <a:pPr marL="457200" lvl="1" eaLnBrk="1" hangingPunct="1">
              <a:buFontTx/>
              <a:buNone/>
            </a:pPr>
            <a:r>
              <a:rPr lang="en-US" smtClean="0"/>
              <a:t>Nurturing parents: need encouragement when first seeing infant in NICU</a:t>
            </a:r>
          </a:p>
          <a:p>
            <a:pPr lvl="2" eaLnBrk="1" hangingPunct="1"/>
            <a:r>
              <a:rPr lang="en-US" sz="2000" smtClean="0"/>
              <a:t>May need assistance with focusing on the infant instead of the equipment</a:t>
            </a:r>
          </a:p>
          <a:p>
            <a:pPr lvl="2" eaLnBrk="1" hangingPunct="1"/>
            <a:r>
              <a:rPr lang="en-US" sz="2000" smtClean="0"/>
              <a:t>Should explain what is normal for preterm infants </a:t>
            </a:r>
          </a:p>
          <a:p>
            <a:pPr lvl="2" eaLnBrk="1" hangingPunct="1"/>
            <a:r>
              <a:rPr lang="en-US" sz="2000" smtClean="0"/>
              <a:t>Encourage parents to ask questions and express feelings</a:t>
            </a:r>
          </a:p>
          <a:p>
            <a:pPr marL="457200" lvl="1" eaLnBrk="1" hangingPunct="1"/>
            <a:r>
              <a:rPr lang="en-US" smtClean="0"/>
              <a:t>Providing accurate and consistent information: regarding care and how they can be involved in care</a:t>
            </a:r>
          </a:p>
          <a:p>
            <a:pPr marL="457200" lvl="1" eaLnBrk="1" hangingPunct="1"/>
            <a:r>
              <a:rPr lang="en-US" smtClean="0"/>
              <a:t>Help parents connect with other NICU parents: some hospitals have support groups for parents of infants in intensive care nurseries.</a:t>
            </a:r>
          </a:p>
          <a:p>
            <a:pPr eaLnBrk="1" hangingPunct="1"/>
            <a:r>
              <a:rPr lang="en-US" smtClean="0"/>
              <a:t>Parent education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>
          <a:xfrm>
            <a:off x="182563" y="274638"/>
            <a:ext cx="8961437" cy="83661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Complications of Prematurity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225425" y="1279525"/>
            <a:ext cx="8750300" cy="4846638"/>
          </a:xfrm>
        </p:spPr>
        <p:txBody>
          <a:bodyPr/>
          <a:lstStyle/>
          <a:p>
            <a:pPr eaLnBrk="1" hangingPunct="1"/>
            <a:r>
              <a:rPr lang="en-US" b="1" smtClean="0"/>
              <a:t>Respiratory Distress Syndrome (RDS)</a:t>
            </a:r>
          </a:p>
          <a:p>
            <a:pPr lvl="1" eaLnBrk="1" hangingPunct="1"/>
            <a:r>
              <a:rPr lang="en-US" sz="1800" smtClean="0"/>
              <a:t>Caused by a lack of pulmonary surfactant</a:t>
            </a:r>
          </a:p>
          <a:p>
            <a:pPr lvl="1" eaLnBrk="1" hangingPunct="1"/>
            <a:r>
              <a:rPr lang="en-US" sz="1800" smtClean="0"/>
              <a:t>Further compromised by weak respiratory muscles</a:t>
            </a:r>
          </a:p>
          <a:p>
            <a:pPr lvl="1" eaLnBrk="1" hangingPunct="1"/>
            <a:r>
              <a:rPr lang="en-US" sz="1800" smtClean="0"/>
              <a:t>Clinical symptoms include tachypnea, grunting, nasal flaring, intercostal, supraclavicular, or subcostal retractions, hypercapnia, respiratory acidosis, hypotension, and shock.</a:t>
            </a:r>
          </a:p>
          <a:p>
            <a:pPr lvl="1" eaLnBrk="1" hangingPunct="1"/>
            <a:r>
              <a:rPr lang="en-US" sz="1800" smtClean="0"/>
              <a:t>Symptoms will present immediately after birth or within 6 hours</a:t>
            </a:r>
          </a:p>
          <a:p>
            <a:pPr lvl="1" eaLnBrk="1" hangingPunct="1"/>
            <a:r>
              <a:rPr lang="en-US" sz="1800" smtClean="0"/>
              <a:t>Supportive treatment: adequate ventilation and oxygenation, administration of surfactant (surfactant improves respiratory compliance till infant can generate enough on own)</a:t>
            </a:r>
          </a:p>
          <a:p>
            <a:pPr eaLnBrk="1" hangingPunct="1"/>
            <a:r>
              <a:rPr lang="en-US" b="1" smtClean="0"/>
              <a:t>Patent ductus arteriosis (PDA)</a:t>
            </a:r>
          </a:p>
          <a:p>
            <a:pPr lvl="1" eaLnBrk="1" hangingPunct="1"/>
            <a:r>
              <a:rPr lang="en-US" sz="1800" smtClean="0"/>
              <a:t>Ductus arteriosis connects left pulmonary artery with the dorsal aorta</a:t>
            </a:r>
          </a:p>
          <a:p>
            <a:pPr lvl="1" eaLnBrk="1" hangingPunct="1"/>
            <a:r>
              <a:rPr lang="en-US" sz="1800" smtClean="0"/>
              <a:t>Should constrict after birth, but if it doesn’t is PDA</a:t>
            </a:r>
          </a:p>
          <a:p>
            <a:pPr lvl="1" eaLnBrk="1" hangingPunct="1"/>
            <a:r>
              <a:rPr lang="en-US" sz="1800" smtClean="0"/>
              <a:t>Clinical symptoms: systolic murmur, bounding peripheral pulses, tachycardia, crackles, and hepatomegaly, cardiac enlargement, pulmonary edema</a:t>
            </a:r>
          </a:p>
          <a:p>
            <a:pPr lvl="1" eaLnBrk="1" hangingPunct="1"/>
            <a:r>
              <a:rPr lang="en-US" sz="1800" smtClean="0"/>
              <a:t>Treatment surgically or medically with ventilatory support, fluid restriction and diuretics</a:t>
            </a:r>
          </a:p>
          <a:p>
            <a:pPr eaLnBrk="1" hangingPunct="1"/>
            <a:endParaRPr lang="en-US" sz="18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1438" cy="928688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Complications of Prematurity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1100"/>
            <a:ext cx="9144000" cy="49450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Periventricular-intraventricular hemorrhage (PV-IVH)</a:t>
            </a:r>
          </a:p>
          <a:p>
            <a:pPr lvl="1" eaLnBrk="1" hangingPunct="1">
              <a:defRPr/>
            </a:pPr>
            <a:r>
              <a:rPr lang="en-US" sz="2000" dirty="0" smtClean="0"/>
              <a:t>One of most common brain injuries occurring in neonates</a:t>
            </a:r>
          </a:p>
          <a:p>
            <a:pPr lvl="1" eaLnBrk="1" hangingPunct="1">
              <a:defRPr/>
            </a:pPr>
            <a:r>
              <a:rPr lang="en-US" sz="2000" dirty="0" smtClean="0"/>
              <a:t>Nursing care focuses on recognizing factors that increase risk of PV-IVH, interventions to decrease risk of bleeding, and supportive care to infants who have bleeding episodes</a:t>
            </a:r>
          </a:p>
          <a:p>
            <a:pPr eaLnBrk="1" hangingPunct="1">
              <a:defRPr/>
            </a:pPr>
            <a:r>
              <a:rPr lang="en-US" b="1" dirty="0" smtClean="0"/>
              <a:t>Necrotizing </a:t>
            </a:r>
            <a:r>
              <a:rPr lang="en-US" b="1" dirty="0" err="1" smtClean="0"/>
              <a:t>enterocolitis</a:t>
            </a:r>
            <a:r>
              <a:rPr lang="en-US" b="1" dirty="0" smtClean="0"/>
              <a:t> (NEC): acute inflammation of GI </a:t>
            </a:r>
          </a:p>
          <a:p>
            <a:pPr lvl="1" eaLnBrk="1" hangingPunct="1">
              <a:defRPr/>
            </a:pPr>
            <a:r>
              <a:rPr lang="en-US" sz="2000" dirty="0" smtClean="0"/>
              <a:t>Often fatal</a:t>
            </a:r>
          </a:p>
          <a:p>
            <a:pPr lvl="1" eaLnBrk="1" hangingPunct="1">
              <a:defRPr/>
            </a:pPr>
            <a:r>
              <a:rPr lang="en-US" sz="2000" dirty="0" smtClean="0"/>
              <a:t>Breast feeding lowers the incidence of NEC</a:t>
            </a:r>
          </a:p>
          <a:p>
            <a:pPr lvl="1" eaLnBrk="1" hangingPunct="1">
              <a:defRPr/>
            </a:pPr>
            <a:r>
              <a:rPr lang="en-US" sz="2000" dirty="0" smtClean="0"/>
              <a:t>Onset usually occurs between 4-10 days after birth</a:t>
            </a:r>
          </a:p>
          <a:p>
            <a:pPr lvl="1" eaLnBrk="1" hangingPunct="1">
              <a:defRPr/>
            </a:pPr>
            <a:r>
              <a:rPr lang="en-US" sz="2000" dirty="0" smtClean="0"/>
              <a:t>Signs of NEC: decreased activity, </a:t>
            </a:r>
            <a:r>
              <a:rPr lang="en-US" sz="2000" dirty="0" err="1" smtClean="0"/>
              <a:t>hypotonia</a:t>
            </a:r>
            <a:r>
              <a:rPr lang="en-US" sz="2000" dirty="0" smtClean="0"/>
              <a:t>, pallor, recurrent apnea, </a:t>
            </a:r>
            <a:r>
              <a:rPr lang="en-US" sz="2000" dirty="0" err="1" smtClean="0"/>
              <a:t>bradycardia</a:t>
            </a:r>
            <a:r>
              <a:rPr lang="en-US" sz="2000" dirty="0" smtClean="0"/>
              <a:t>, respiratory distress, temperature instability, ABD distention, vomiting (bile or blood), grossly bloody stools, ABD tenderness</a:t>
            </a:r>
          </a:p>
          <a:p>
            <a:pPr lvl="1" eaLnBrk="1" hangingPunct="1">
              <a:defRPr/>
            </a:pPr>
            <a:r>
              <a:rPr lang="en-US" sz="2000" dirty="0" smtClean="0"/>
              <a:t>Treatment is supportive: GI tract rest, gastric decompression, TPN, ATB therapy, surgical resection</a:t>
            </a:r>
          </a:p>
          <a:p>
            <a:pPr marL="579438" lvl="1" eaLnBrk="1" hangingPunct="1">
              <a:defRPr/>
            </a:pPr>
            <a:r>
              <a:rPr lang="en-US" sz="2000" dirty="0" smtClean="0"/>
              <a:t>Careful hand washing important as it is an infection process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975725" cy="93503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Complications of Prematurity</a:t>
            </a:r>
          </a:p>
        </p:txBody>
      </p:sp>
      <p:sp>
        <p:nvSpPr>
          <p:cNvPr id="133122" name="Content Placeholder 2"/>
          <p:cNvSpPr>
            <a:spLocks noGrp="1"/>
          </p:cNvSpPr>
          <p:nvPr>
            <p:ph idx="1"/>
          </p:nvPr>
        </p:nvSpPr>
        <p:spPr>
          <a:xfrm>
            <a:off x="182563" y="1600200"/>
            <a:ext cx="8694737" cy="4525963"/>
          </a:xfrm>
        </p:spPr>
        <p:txBody>
          <a:bodyPr/>
          <a:lstStyle/>
          <a:p>
            <a:pPr eaLnBrk="1" hangingPunct="1"/>
            <a:r>
              <a:rPr lang="en-US" b="1" smtClean="0"/>
              <a:t>Retinopathy of prematurity</a:t>
            </a:r>
            <a:endParaRPr lang="en-US" smtClean="0"/>
          </a:p>
          <a:p>
            <a:pPr lvl="1" eaLnBrk="1" hangingPunct="1"/>
            <a:r>
              <a:rPr lang="en-US" smtClean="0"/>
              <a:t>Management through prevention and early detection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b="1" smtClean="0"/>
              <a:t>Bronchopulmonary dysplasia (chronic lung disease)</a:t>
            </a:r>
          </a:p>
          <a:p>
            <a:pPr lvl="1" eaLnBrk="1" hangingPunct="1"/>
            <a:r>
              <a:rPr lang="en-US" smtClean="0"/>
              <a:t>Caused from barotrauma from pressure ventilation and oxygen toxicity</a:t>
            </a:r>
          </a:p>
          <a:p>
            <a:pPr lvl="1" eaLnBrk="1" hangingPunct="1"/>
            <a:r>
              <a:rPr lang="en-US" smtClean="0"/>
              <a:t>Clinical symptoms: tachypnea, retractions, nasal flaring, increased work of breathing, exercise intolerance (to handling and feeding), and tachycardia</a:t>
            </a:r>
          </a:p>
          <a:p>
            <a:pPr lvl="1" eaLnBrk="1" hangingPunct="1"/>
            <a:r>
              <a:rPr lang="en-US" smtClean="0"/>
              <a:t>Treatment includes oxygen therapy, nutrition, fluid restriction, medications (diuretics, corticosteroids)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79475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High Risk Newborn</a:t>
            </a:r>
          </a:p>
        </p:txBody>
      </p:sp>
      <p:sp>
        <p:nvSpPr>
          <p:cNvPr id="98306" name="Content Placeholder 2"/>
          <p:cNvSpPr>
            <a:spLocks noGrp="1"/>
          </p:cNvSpPr>
          <p:nvPr>
            <p:ph idx="1"/>
          </p:nvPr>
        </p:nvSpPr>
        <p:spPr>
          <a:xfrm>
            <a:off x="168275" y="1600200"/>
            <a:ext cx="8975725" cy="4525963"/>
          </a:xfrm>
        </p:spPr>
        <p:txBody>
          <a:bodyPr/>
          <a:lstStyle/>
          <a:p>
            <a:pPr eaLnBrk="1" hangingPunct="1"/>
            <a:r>
              <a:rPr lang="en-US" sz="2800" b="1" smtClean="0"/>
              <a:t>High risk infant classification</a:t>
            </a:r>
          </a:p>
          <a:p>
            <a:pPr lvl="1" eaLnBrk="1" hangingPunct="1"/>
            <a:r>
              <a:rPr lang="en-US" smtClean="0"/>
              <a:t>Birth weight</a:t>
            </a:r>
          </a:p>
          <a:p>
            <a:pPr lvl="1" eaLnBrk="1" hangingPunct="1"/>
            <a:r>
              <a:rPr lang="en-US" smtClean="0"/>
              <a:t>Gestational Age</a:t>
            </a:r>
          </a:p>
          <a:p>
            <a:pPr lvl="1" eaLnBrk="1" hangingPunct="1"/>
            <a:r>
              <a:rPr lang="en-US" smtClean="0"/>
              <a:t>Predominate pathophysiologic problems</a:t>
            </a:r>
          </a:p>
          <a:p>
            <a:pPr lvl="2" eaLnBrk="1" hangingPunct="1"/>
            <a:r>
              <a:rPr lang="en-US" smtClean="0"/>
              <a:t>Necrotizing enterocolitis</a:t>
            </a:r>
          </a:p>
          <a:p>
            <a:pPr lvl="2" eaLnBrk="1" hangingPunct="1"/>
            <a:r>
              <a:rPr lang="en-US" smtClean="0"/>
              <a:t>Growth failure</a:t>
            </a:r>
          </a:p>
          <a:p>
            <a:pPr lvl="2" eaLnBrk="1" hangingPunct="1"/>
            <a:r>
              <a:rPr lang="en-US" smtClean="0"/>
              <a:t>Bronchopulmonary dysplasia</a:t>
            </a:r>
          </a:p>
          <a:p>
            <a:pPr lvl="2" eaLnBrk="1" hangingPunct="1"/>
            <a:r>
              <a:rPr lang="en-US" smtClean="0"/>
              <a:t>Intraventricular and periventricular hemorrhage</a:t>
            </a:r>
          </a:p>
          <a:p>
            <a:pPr lvl="2" eaLnBrk="1" hangingPunct="1"/>
            <a:r>
              <a:rPr lang="en-US" smtClean="0"/>
              <a:t>Retinopathy of  prematurity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>
          <a:xfrm>
            <a:off x="196850" y="274638"/>
            <a:ext cx="8778875" cy="99218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The Postmature Infant</a:t>
            </a:r>
          </a:p>
        </p:txBody>
      </p:sp>
      <p:sp>
        <p:nvSpPr>
          <p:cNvPr id="135170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664575" cy="4525963"/>
          </a:xfrm>
        </p:spPr>
        <p:txBody>
          <a:bodyPr/>
          <a:lstStyle/>
          <a:p>
            <a:pPr eaLnBrk="1" hangingPunct="1"/>
            <a:r>
              <a:rPr lang="en-US" b="1" smtClean="0"/>
              <a:t>Meconium aspiration syndrome (MAS)</a:t>
            </a:r>
          </a:p>
          <a:p>
            <a:pPr lvl="1" eaLnBrk="1" hangingPunct="1"/>
            <a:r>
              <a:rPr lang="en-US" smtClean="0"/>
              <a:t>Suction infant before first breath</a:t>
            </a:r>
          </a:p>
          <a:p>
            <a:pPr lvl="1" eaLnBrk="1" hangingPunct="1"/>
            <a:r>
              <a:rPr lang="en-US" smtClean="0"/>
              <a:t>If not removed from airway can migrate into terminal airways causing obstruction or pneumonitis</a:t>
            </a:r>
          </a:p>
          <a:p>
            <a:pPr eaLnBrk="1" hangingPunct="1"/>
            <a:r>
              <a:rPr lang="en-US" b="1" smtClean="0"/>
              <a:t>Persistent pulmonary hypertension</a:t>
            </a:r>
          </a:p>
          <a:p>
            <a:pPr lvl="1" eaLnBrk="1" hangingPunct="1"/>
            <a:r>
              <a:rPr lang="en-US" smtClean="0"/>
              <a:t>Component of MAS, congenital diaphragmatic hernia, RDS, hyperviscosity syndrome, or neonatal pneumonia or sepsis. </a:t>
            </a:r>
          </a:p>
          <a:p>
            <a:pPr lvl="1" eaLnBrk="1" hangingPunct="1"/>
            <a:r>
              <a:rPr lang="en-US" smtClean="0"/>
              <a:t>Infant presents with tachycardia and cyanosis</a:t>
            </a:r>
          </a:p>
          <a:p>
            <a:pPr lvl="1" eaLnBrk="1" hangingPunct="1"/>
            <a:r>
              <a:rPr lang="en-US" smtClean="0"/>
              <a:t>Management depends on the cause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975725" cy="11430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Other Problems Related to Gestation</a:t>
            </a:r>
          </a:p>
        </p:txBody>
      </p:sp>
      <p:sp>
        <p:nvSpPr>
          <p:cNvPr id="137218" name="Content Placeholder 2"/>
          <p:cNvSpPr>
            <a:spLocks noGrp="1"/>
          </p:cNvSpPr>
          <p:nvPr>
            <p:ph idx="1"/>
          </p:nvPr>
        </p:nvSpPr>
        <p:spPr>
          <a:xfrm>
            <a:off x="338138" y="1884363"/>
            <a:ext cx="8566150" cy="4241800"/>
          </a:xfrm>
        </p:spPr>
        <p:txBody>
          <a:bodyPr/>
          <a:lstStyle/>
          <a:p>
            <a:pPr eaLnBrk="1" hangingPunct="1"/>
            <a:r>
              <a:rPr lang="en-US" dirty="0" smtClean="0"/>
              <a:t>Small for gestational age (SGA) and Intrauterine growth restriction (IUGR)</a:t>
            </a:r>
          </a:p>
          <a:p>
            <a:pPr eaLnBrk="1" hangingPunct="1"/>
            <a:r>
              <a:rPr lang="en-US" dirty="0" smtClean="0"/>
              <a:t>Common problems:</a:t>
            </a:r>
          </a:p>
          <a:p>
            <a:pPr lvl="1" eaLnBrk="1" hangingPunct="1"/>
            <a:r>
              <a:rPr lang="en-US" dirty="0" err="1" smtClean="0"/>
              <a:t>Perinatal</a:t>
            </a:r>
            <a:r>
              <a:rPr lang="en-US" dirty="0" smtClean="0"/>
              <a:t> asphyxia</a:t>
            </a:r>
          </a:p>
          <a:p>
            <a:pPr lvl="1" eaLnBrk="1" hangingPunct="1"/>
            <a:r>
              <a:rPr lang="en-US" dirty="0" smtClean="0"/>
              <a:t>Hypoglycemia</a:t>
            </a:r>
          </a:p>
          <a:p>
            <a:pPr lvl="1" eaLnBrk="1" hangingPunct="1"/>
            <a:r>
              <a:rPr lang="en-US" dirty="0" smtClean="0"/>
              <a:t>Hyperglycemia</a:t>
            </a:r>
          </a:p>
          <a:p>
            <a:pPr lvl="1" eaLnBrk="1" hangingPunct="1"/>
            <a:r>
              <a:rPr lang="en-US" dirty="0" smtClean="0"/>
              <a:t>Heat Loss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>
          <a:xfrm>
            <a:off x="196850" y="274638"/>
            <a:ext cx="8750300" cy="106203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Other Problems Related to Gestation</a:t>
            </a:r>
          </a:p>
        </p:txBody>
      </p:sp>
      <p:sp>
        <p:nvSpPr>
          <p:cNvPr id="139266" name="Content Placeholder 2"/>
          <p:cNvSpPr>
            <a:spLocks noGrp="1"/>
          </p:cNvSpPr>
          <p:nvPr>
            <p:ph idx="1"/>
          </p:nvPr>
        </p:nvSpPr>
        <p:spPr>
          <a:xfrm>
            <a:off x="309563" y="1884363"/>
            <a:ext cx="8482012" cy="4241800"/>
          </a:xfrm>
        </p:spPr>
        <p:txBody>
          <a:bodyPr/>
          <a:lstStyle/>
          <a:p>
            <a:pPr eaLnBrk="1" hangingPunct="1"/>
            <a:r>
              <a:rPr lang="en-US" dirty="0" smtClean="0"/>
              <a:t>Large for gestational age (LGA)</a:t>
            </a:r>
          </a:p>
          <a:p>
            <a:pPr lvl="1" eaLnBrk="1" hangingPunct="1"/>
            <a:r>
              <a:rPr lang="en-US" dirty="0" smtClean="0"/>
              <a:t>Common problems</a:t>
            </a:r>
          </a:p>
          <a:p>
            <a:pPr lvl="2" eaLnBrk="1" hangingPunct="1"/>
            <a:r>
              <a:rPr lang="en-US" sz="1800" dirty="0" smtClean="0"/>
              <a:t> </a:t>
            </a:r>
            <a:r>
              <a:rPr lang="en-US" sz="1800" dirty="0" smtClean="0"/>
              <a:t>greater risk for morbidity</a:t>
            </a:r>
            <a:endParaRPr lang="en-US" sz="1800" dirty="0" smtClean="0"/>
          </a:p>
          <a:p>
            <a:pPr lvl="2" eaLnBrk="1" hangingPunct="1"/>
            <a:r>
              <a:rPr lang="en-US" sz="1800" dirty="0" smtClean="0"/>
              <a:t>  </a:t>
            </a:r>
            <a:r>
              <a:rPr lang="en-US" sz="1800" dirty="0" smtClean="0"/>
              <a:t>higher incidence of birth injuries</a:t>
            </a:r>
            <a:endParaRPr lang="en-US" sz="1800" dirty="0" smtClean="0"/>
          </a:p>
          <a:p>
            <a:pPr lvl="2" eaLnBrk="1" hangingPunct="1"/>
            <a:r>
              <a:rPr lang="en-US" sz="1800" dirty="0" smtClean="0"/>
              <a:t> </a:t>
            </a:r>
            <a:r>
              <a:rPr lang="en-US" sz="1800" dirty="0" smtClean="0"/>
              <a:t>asphyxia</a:t>
            </a:r>
            <a:endParaRPr lang="en-US" sz="1800" dirty="0" smtClean="0"/>
          </a:p>
          <a:p>
            <a:pPr lvl="2" eaLnBrk="1" hangingPunct="1"/>
            <a:r>
              <a:rPr lang="en-US" sz="1800" dirty="0" smtClean="0"/>
              <a:t> </a:t>
            </a:r>
            <a:r>
              <a:rPr lang="en-US" sz="1800" dirty="0" smtClean="0"/>
              <a:t>congenital anomalies (heart defects)</a:t>
            </a:r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 cstate="print"/>
          <a:srcRect l="8501" t="17860" b="16917"/>
          <a:stretch>
            <a:fillRect/>
          </a:stretch>
        </p:blipFill>
        <p:spPr bwMode="auto">
          <a:xfrm>
            <a:off x="4184650" y="4502150"/>
            <a:ext cx="49593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47150" cy="1033462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Other Problems Related to Gestation</a:t>
            </a:r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>
          <a:xfrm>
            <a:off x="168275" y="1600200"/>
            <a:ext cx="8736013" cy="4525963"/>
          </a:xfrm>
        </p:spPr>
        <p:txBody>
          <a:bodyPr/>
          <a:lstStyle/>
          <a:p>
            <a:pPr eaLnBrk="1" hangingPunct="1"/>
            <a:r>
              <a:rPr lang="en-US" sz="2800" b="1" smtClean="0"/>
              <a:t>Infants of mothers with diabetes</a:t>
            </a:r>
          </a:p>
          <a:p>
            <a:pPr eaLnBrk="1" hangingPunct="1"/>
            <a:r>
              <a:rPr lang="en-US" smtClean="0"/>
              <a:t>Hyperglycemia of mother causes glucose to cross placenta which stimulates the fetal pancreas to produce insulin</a:t>
            </a:r>
          </a:p>
          <a:p>
            <a:pPr lvl="1" eaLnBrk="1" hangingPunct="1"/>
            <a:r>
              <a:rPr lang="en-US" smtClean="0"/>
              <a:t>Complications including congenital anomalies, macrasomia, birth trauma, perinatal asphyxia, RDS, hypoglycemia, hypocalcemia, hypomagnesemia, cardiomyopathy, hyperbilirubinemia, and polycythemia</a:t>
            </a:r>
          </a:p>
          <a:p>
            <a:pPr lvl="1" eaLnBrk="1" hangingPunct="1"/>
            <a:r>
              <a:rPr lang="en-US" smtClean="0"/>
              <a:t>Nursing considerations immediately after birth: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Discharge Planning</a:t>
            </a:r>
          </a:p>
        </p:txBody>
      </p:sp>
      <p:sp>
        <p:nvSpPr>
          <p:cNvPr id="143362" name="Content Placeholder 2"/>
          <p:cNvSpPr>
            <a:spLocks noGrp="1"/>
          </p:cNvSpPr>
          <p:nvPr>
            <p:ph idx="1"/>
          </p:nvPr>
        </p:nvSpPr>
        <p:spPr>
          <a:xfrm>
            <a:off x="455613" y="1843088"/>
            <a:ext cx="8491537" cy="4283075"/>
          </a:xfrm>
        </p:spPr>
        <p:txBody>
          <a:bodyPr/>
          <a:lstStyle/>
          <a:p>
            <a:pPr eaLnBrk="1" hangingPunct="1"/>
            <a:r>
              <a:rPr lang="en-US" smtClean="0"/>
              <a:t>Assess the home care needs of the infant and infants parents (special equipment or education on equipment for parents)</a:t>
            </a:r>
          </a:p>
          <a:p>
            <a:pPr eaLnBrk="1" hangingPunct="1"/>
            <a:r>
              <a:rPr lang="en-US" smtClean="0"/>
              <a:t>Address knowledge deficits</a:t>
            </a:r>
          </a:p>
          <a:p>
            <a:pPr eaLnBrk="1" hangingPunct="1"/>
            <a:r>
              <a:rPr lang="en-US" smtClean="0"/>
              <a:t>Refer parents to appropriate resources</a:t>
            </a:r>
          </a:p>
          <a:p>
            <a:pPr eaLnBrk="1" hangingPunct="1"/>
            <a:r>
              <a:rPr lang="en-US" smtClean="0"/>
              <a:t>Set up home health assistance of follow-up appointments as needed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43363" name="Picture 3" descr="clipbo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9329">
            <a:off x="7331075" y="4654550"/>
            <a:ext cx="13763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>
          <a:xfrm>
            <a:off x="174625" y="219075"/>
            <a:ext cx="8743950" cy="738188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Key Points</a:t>
            </a:r>
          </a:p>
        </p:txBody>
      </p:sp>
      <p:sp>
        <p:nvSpPr>
          <p:cNvPr id="145410" name="Content Placeholder 2"/>
          <p:cNvSpPr>
            <a:spLocks noGrp="1"/>
          </p:cNvSpPr>
          <p:nvPr>
            <p:ph idx="1"/>
          </p:nvPr>
        </p:nvSpPr>
        <p:spPr>
          <a:xfrm>
            <a:off x="0" y="1096963"/>
            <a:ext cx="9144000" cy="5029200"/>
          </a:xfrm>
        </p:spPr>
        <p:txBody>
          <a:bodyPr/>
          <a:lstStyle/>
          <a:p>
            <a:pPr eaLnBrk="1" hangingPunct="1"/>
            <a:r>
              <a:rPr lang="en-US" sz="2000" smtClean="0"/>
              <a:t>Preterm infants at risk for problems related to immaturity of their organ systems</a:t>
            </a:r>
          </a:p>
          <a:p>
            <a:pPr eaLnBrk="1" hangingPunct="1"/>
            <a:r>
              <a:rPr lang="en-US" sz="2000" smtClean="0"/>
              <a:t>Respiratory distress syndrome, retinopathy of prematurity, and chronic lung disease are associated with prematurity</a:t>
            </a:r>
          </a:p>
          <a:p>
            <a:pPr eaLnBrk="1" hangingPunct="1"/>
            <a:r>
              <a:rPr lang="en-US" sz="2000" smtClean="0"/>
              <a:t>High risk infants must be observed for respiratory distress and other signs of physiologic distress</a:t>
            </a:r>
          </a:p>
          <a:p>
            <a:pPr eaLnBrk="1" hangingPunct="1"/>
            <a:r>
              <a:rPr lang="en-US" sz="2000" smtClean="0"/>
              <a:t>Adaptation of parents to preterm or high risk infants differs from that of parents of full term infants</a:t>
            </a:r>
          </a:p>
          <a:p>
            <a:pPr eaLnBrk="1" hangingPunct="1"/>
            <a:r>
              <a:rPr lang="en-US" sz="2000" smtClean="0"/>
              <a:t>Parents need special instruction before taking high risk infant home (CPR, suctioning, oxygen therapy, etc)</a:t>
            </a:r>
          </a:p>
          <a:p>
            <a:pPr eaLnBrk="1" hangingPunct="1"/>
            <a:r>
              <a:rPr lang="en-US" sz="2000" smtClean="0"/>
              <a:t>Infants born to diabetic mothers are at risk for hypoglycemia, RDS, birth asphyxia, and trauma</a:t>
            </a:r>
          </a:p>
          <a:p>
            <a:pPr eaLnBrk="1" hangingPunct="1"/>
            <a:r>
              <a:rPr lang="en-US" sz="2000" smtClean="0"/>
              <a:t>SGA infants are considered to be at risk because of fetal growth restriction</a:t>
            </a:r>
          </a:p>
          <a:p>
            <a:pPr eaLnBrk="1" hangingPunct="1"/>
            <a:r>
              <a:rPr lang="en-US" sz="2000" smtClean="0"/>
              <a:t>Nonreassuring fetal status among postmature infants is related to progressive placental insufficiency that can occur in post-term pregnancy</a:t>
            </a:r>
          </a:p>
          <a:p>
            <a:pPr eaLnBrk="1" hangingPunct="1"/>
            <a:r>
              <a:rPr lang="en-US" sz="2000" smtClean="0"/>
              <a:t>Specially trained nurses may transport high risk infants to and from special care units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793163" cy="11430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The Preterm Infant</a:t>
            </a:r>
            <a:br>
              <a:rPr lang="en-US" sz="3600" smtClean="0"/>
            </a:br>
            <a:r>
              <a:rPr lang="en-US" sz="3600" smtClean="0"/>
              <a:t>(Infants born before 37 weeks gestation)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182563" y="1773238"/>
            <a:ext cx="8764587" cy="4725987"/>
          </a:xfrm>
        </p:spPr>
        <p:txBody>
          <a:bodyPr/>
          <a:lstStyle/>
          <a:p>
            <a:pPr eaLnBrk="1" hangingPunct="1"/>
            <a:r>
              <a:rPr lang="en-US" smtClean="0"/>
              <a:t>Cause of preterm birth unknown</a:t>
            </a:r>
          </a:p>
          <a:p>
            <a:pPr eaLnBrk="1" hangingPunct="1"/>
            <a:r>
              <a:rPr lang="en-US" smtClean="0"/>
              <a:t>Organ systems are immature and lack adequate physiologic reserves for preterm infant to function in extrauterine environment</a:t>
            </a:r>
          </a:p>
          <a:p>
            <a:pPr eaLnBrk="1" hangingPunct="1"/>
            <a:r>
              <a:rPr lang="en-US" smtClean="0"/>
              <a:t>Potential problems and needs of preterm infant weighing 2000g differ from those of term, post-term, or post-mature infant of equal weight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 cstate="print"/>
          <a:srcRect l="4213" r="27811" b="34319"/>
          <a:stretch>
            <a:fillRect/>
          </a:stretch>
        </p:blipFill>
        <p:spPr bwMode="auto">
          <a:xfrm>
            <a:off x="3038475" y="4676775"/>
            <a:ext cx="30956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211138" y="190500"/>
            <a:ext cx="8736012" cy="963613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Late Preterm Infant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168275" y="1600200"/>
            <a:ext cx="8764588" cy="4525963"/>
          </a:xfrm>
        </p:spPr>
        <p:txBody>
          <a:bodyPr/>
          <a:lstStyle/>
          <a:p>
            <a:pPr eaLnBrk="1" hangingPunct="1"/>
            <a:r>
              <a:rPr lang="en-US" smtClean="0"/>
              <a:t>Born between 34 and 36 6/7 weeks of gestation</a:t>
            </a:r>
          </a:p>
          <a:p>
            <a:pPr eaLnBrk="1" hangingPunct="1"/>
            <a:r>
              <a:rPr lang="en-US" smtClean="0"/>
              <a:t>An accurate assessment of the gestational age of high risk infants is critical for assisting the nurse in identifying potential problems the newborn may experience.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 cstate="print"/>
          <a:srcRect l="21059" r="9126" b="18636"/>
          <a:stretch>
            <a:fillRect/>
          </a:stretch>
        </p:blipFill>
        <p:spPr bwMode="auto">
          <a:xfrm>
            <a:off x="2884488" y="3540125"/>
            <a:ext cx="3403600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168275" y="274638"/>
            <a:ext cx="8975725" cy="935037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Nursing Care Management: Assessment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182563" y="1435100"/>
            <a:ext cx="8793162" cy="4691063"/>
          </a:xfrm>
        </p:spPr>
        <p:txBody>
          <a:bodyPr/>
          <a:lstStyle/>
          <a:p>
            <a:pPr marL="457200" lvl="1" eaLnBrk="1" hangingPunct="1"/>
            <a:r>
              <a:rPr lang="en-US" sz="2000" dirty="0" smtClean="0"/>
              <a:t>Respiratory function: the preterm infant is likely to have difficulty making the pulmonary transition from intrauterine to </a:t>
            </a:r>
            <a:r>
              <a:rPr lang="en-US" sz="2000" dirty="0" err="1" smtClean="0"/>
              <a:t>extrauterine</a:t>
            </a:r>
            <a:r>
              <a:rPr lang="en-US" sz="2000" dirty="0" smtClean="0"/>
              <a:t> life- numerous problems that can cause respiratory distress or apnea</a:t>
            </a:r>
          </a:p>
          <a:p>
            <a:pPr marL="911225" lvl="2" eaLnBrk="1" hangingPunct="1"/>
            <a:r>
              <a:rPr lang="en-US" sz="1600" dirty="0" smtClean="0"/>
              <a:t> </a:t>
            </a:r>
            <a:r>
              <a:rPr lang="en-US" sz="1600" dirty="0" smtClean="0"/>
              <a:t>Decreased # of functional alveoli</a:t>
            </a:r>
          </a:p>
          <a:p>
            <a:pPr marL="911225" lvl="2" eaLnBrk="1" hangingPunct="1"/>
            <a:r>
              <a:rPr lang="en-US" sz="1600" dirty="0" smtClean="0"/>
              <a:t>Deficient surfactant levels</a:t>
            </a:r>
          </a:p>
          <a:p>
            <a:pPr marL="911225" lvl="2" eaLnBrk="1" hangingPunct="1"/>
            <a:r>
              <a:rPr lang="en-US" sz="1600" dirty="0" smtClean="0"/>
              <a:t>Smaller airway lumen</a:t>
            </a:r>
          </a:p>
          <a:p>
            <a:pPr marL="911225" lvl="2" eaLnBrk="1" hangingPunct="1"/>
            <a:r>
              <a:rPr lang="en-US" sz="1600" dirty="0" smtClean="0"/>
              <a:t>Decreased tracheal cartilage</a:t>
            </a:r>
          </a:p>
          <a:p>
            <a:pPr marL="911225" lvl="2" eaLnBrk="1" hangingPunct="1"/>
            <a:r>
              <a:rPr lang="en-US" sz="1600" dirty="0" smtClean="0"/>
              <a:t>Obstruction of respiratory passages</a:t>
            </a:r>
          </a:p>
          <a:p>
            <a:pPr marL="911225" lvl="2" eaLnBrk="1" hangingPunct="1"/>
            <a:r>
              <a:rPr lang="en-US" sz="1600" dirty="0" smtClean="0"/>
              <a:t>Insufficient calcification of bony thorax</a:t>
            </a:r>
          </a:p>
          <a:p>
            <a:pPr marL="911225" lvl="2" eaLnBrk="1" hangingPunct="1"/>
            <a:r>
              <a:rPr lang="en-US" sz="1600" dirty="0" smtClean="0"/>
              <a:t>Circulating hormones (prostaglandins) that affect CV function</a:t>
            </a:r>
          </a:p>
          <a:p>
            <a:pPr marL="911225" lvl="2" eaLnBrk="1" hangingPunct="1"/>
            <a:r>
              <a:rPr lang="en-US" sz="1600" dirty="0" smtClean="0"/>
              <a:t>Immature and fragile pulmonary vasculature</a:t>
            </a:r>
          </a:p>
          <a:p>
            <a:pPr marL="911225" lvl="2" eaLnBrk="1" hangingPunct="1"/>
            <a:r>
              <a:rPr lang="en-US" sz="1600" dirty="0" smtClean="0"/>
              <a:t>Greater distance between functional alveoli and capillary bed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22325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Nursing Care Management: Assessment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en-US" b="1" smtClean="0"/>
              <a:t>Early signs of respiratory distress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Nasal flaring, grunting, retractions, increasing respiratory effort, decreased Pa02</a:t>
            </a:r>
          </a:p>
          <a:p>
            <a:pPr lvl="1" eaLnBrk="1" hangingPunct="1"/>
            <a:r>
              <a:rPr lang="en-US" smtClean="0"/>
              <a:t>Can progress quickly, nurse should be prepared to administer oxygen or assist with ventilation as necessary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3" cstate="print"/>
          <a:srcRect t="17296"/>
          <a:stretch>
            <a:fillRect/>
          </a:stretch>
        </p:blipFill>
        <p:spPr bwMode="auto">
          <a:xfrm>
            <a:off x="4937125" y="3938588"/>
            <a:ext cx="38195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3"/>
          <p:cNvPicPr>
            <a:picLocks noChangeAspect="1" noChangeArrowheads="1"/>
          </p:cNvPicPr>
          <p:nvPr/>
        </p:nvPicPr>
        <p:blipFill>
          <a:blip r:embed="rId4" cstate="print"/>
          <a:srcRect l="3256" t="12753" r="6020" b="40829"/>
          <a:stretch>
            <a:fillRect/>
          </a:stretch>
        </p:blipFill>
        <p:spPr bwMode="auto">
          <a:xfrm>
            <a:off x="254000" y="4132263"/>
            <a:ext cx="454342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39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Nursing Care Management: Assessment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0" y="1420813"/>
            <a:ext cx="9144000" cy="4705350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Body Temperature: </a:t>
            </a:r>
            <a:r>
              <a:rPr lang="en-US" sz="1800" dirty="0" smtClean="0"/>
              <a:t>issues due to </a:t>
            </a:r>
            <a:endParaRPr lang="en-US" sz="1800" dirty="0" smtClean="0"/>
          </a:p>
          <a:p>
            <a:pPr lvl="1" eaLnBrk="1" hangingPunct="1"/>
            <a:r>
              <a:rPr lang="en-US" sz="1600" dirty="0" smtClean="0"/>
              <a:t>Large SA in relation to body weight</a:t>
            </a:r>
          </a:p>
          <a:p>
            <a:pPr lvl="1" eaLnBrk="1" hangingPunct="1"/>
            <a:r>
              <a:rPr lang="en-US" sz="1600" dirty="0" smtClean="0"/>
              <a:t>Minimal </a:t>
            </a:r>
            <a:r>
              <a:rPr lang="en-US" sz="1600" dirty="0" err="1" smtClean="0"/>
              <a:t>subq</a:t>
            </a:r>
            <a:r>
              <a:rPr lang="en-US" sz="1600" dirty="0" smtClean="0"/>
              <a:t> fat</a:t>
            </a:r>
          </a:p>
          <a:p>
            <a:pPr lvl="1" eaLnBrk="1" hangingPunct="1"/>
            <a:r>
              <a:rPr lang="en-US" sz="1600" dirty="0" smtClean="0"/>
              <a:t>Limited store of brown fat (heat source)</a:t>
            </a:r>
          </a:p>
          <a:p>
            <a:pPr lvl="1" eaLnBrk="1" hangingPunct="1"/>
            <a:r>
              <a:rPr lang="en-US" sz="1600" dirty="0" smtClean="0"/>
              <a:t>Decreased or absent reflex control of skin capillaries</a:t>
            </a:r>
          </a:p>
          <a:p>
            <a:pPr lvl="1" eaLnBrk="1" hangingPunct="1"/>
            <a:r>
              <a:rPr lang="en-US" sz="1600" dirty="0" smtClean="0"/>
              <a:t>Inadequate muscle mass activity</a:t>
            </a:r>
          </a:p>
          <a:p>
            <a:pPr lvl="1" eaLnBrk="1" hangingPunct="1"/>
            <a:r>
              <a:rPr lang="en-US" sz="1600" dirty="0" smtClean="0"/>
              <a:t>Poor muscle tone</a:t>
            </a:r>
          </a:p>
          <a:p>
            <a:pPr lvl="1" eaLnBrk="1" hangingPunct="1"/>
            <a:r>
              <a:rPr lang="en-US" sz="1600" dirty="0" smtClean="0"/>
              <a:t>Immature temperature regulation in brain</a:t>
            </a:r>
          </a:p>
          <a:p>
            <a:pPr lvl="1" eaLnBrk="1" hangingPunct="1"/>
            <a:r>
              <a:rPr lang="en-US" sz="1600" dirty="0" smtClean="0"/>
              <a:t>Increased insensible water loss</a:t>
            </a:r>
          </a:p>
          <a:p>
            <a:pPr lvl="1" eaLnBrk="1" hangingPunct="1"/>
            <a:r>
              <a:rPr lang="en-US" sz="1600" dirty="0" smtClean="0"/>
              <a:t>Decreased ability to increase oxygen consumption</a:t>
            </a:r>
          </a:p>
          <a:p>
            <a:pPr lvl="1" eaLnBrk="1" hangingPunct="1"/>
            <a:r>
              <a:rPr lang="en-US" sz="1600" dirty="0" smtClean="0"/>
              <a:t>Decreased caloric intake</a:t>
            </a:r>
            <a:endParaRPr lang="en-US" sz="1600" dirty="0" smtClean="0"/>
          </a:p>
          <a:p>
            <a:pPr eaLnBrk="1" hangingPunct="1"/>
            <a:r>
              <a:rPr lang="en-US" sz="1800" b="1" dirty="0" smtClean="0"/>
              <a:t>Central Nervous </a:t>
            </a:r>
            <a:r>
              <a:rPr lang="en-US" sz="1800" b="1" dirty="0" smtClean="0"/>
              <a:t>System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455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Nursing Care Management: Assessment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0" y="1223963"/>
            <a:ext cx="9144000" cy="5373687"/>
          </a:xfrm>
        </p:spPr>
        <p:txBody>
          <a:bodyPr/>
          <a:lstStyle/>
          <a:p>
            <a:pPr eaLnBrk="1" hangingPunct="1"/>
            <a:r>
              <a:rPr lang="en-US" b="1" smtClean="0"/>
              <a:t>Nutritional Status: </a:t>
            </a:r>
          </a:p>
          <a:p>
            <a:pPr lvl="1" eaLnBrk="1" hangingPunct="1"/>
            <a:r>
              <a:rPr lang="en-US" sz="2200" smtClean="0"/>
              <a:t>Weak/absent suck, swallow and gag reflexes</a:t>
            </a:r>
          </a:p>
          <a:p>
            <a:pPr lvl="1" eaLnBrk="1" hangingPunct="1"/>
            <a:r>
              <a:rPr lang="en-US" sz="2200" smtClean="0"/>
              <a:t>Small stomach capacity and weak abdominal muscles</a:t>
            </a:r>
          </a:p>
          <a:p>
            <a:pPr lvl="1" eaLnBrk="1" hangingPunct="1"/>
            <a:r>
              <a:rPr lang="en-US" sz="2200" smtClean="0"/>
              <a:t>Metabolic functions also compromised by limited store of nutrients, decreased ability to digest proteins and absorb nutrients, and immature enzyme systems</a:t>
            </a:r>
          </a:p>
          <a:p>
            <a:pPr lvl="1" eaLnBrk="1" hangingPunct="1"/>
            <a:r>
              <a:rPr lang="en-US" sz="2200" smtClean="0"/>
              <a:t>Some infants may require IV or gavage feeding instead of oral feeding</a:t>
            </a:r>
          </a:p>
          <a:p>
            <a:pPr eaLnBrk="1" hangingPunct="1"/>
            <a:r>
              <a:rPr lang="en-US" b="1" smtClean="0"/>
              <a:t>Renal Function: </a:t>
            </a:r>
            <a:r>
              <a:rPr lang="en-US" smtClean="0"/>
              <a:t>preterm infant renal system unable to:</a:t>
            </a:r>
          </a:p>
          <a:p>
            <a:pPr lvl="1" eaLnBrk="1" hangingPunct="1"/>
            <a:r>
              <a:rPr lang="en-US" sz="2200" smtClean="0"/>
              <a:t>Adequately excrete metabolites and drugs</a:t>
            </a:r>
          </a:p>
          <a:p>
            <a:pPr lvl="1" eaLnBrk="1" hangingPunct="1"/>
            <a:r>
              <a:rPr lang="en-US" sz="2200" smtClean="0"/>
              <a:t>Concentrate urine</a:t>
            </a:r>
          </a:p>
          <a:p>
            <a:pPr lvl="1" eaLnBrk="1" hangingPunct="1"/>
            <a:r>
              <a:rPr lang="en-US" sz="2200" smtClean="0"/>
              <a:t>Maintain acid-base, fluid, or electrolyte balances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211138" y="182563"/>
            <a:ext cx="8932862" cy="760412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Nursing Care Management: Assessment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379413" y="1266825"/>
            <a:ext cx="8764587" cy="4859338"/>
          </a:xfrm>
        </p:spPr>
        <p:txBody>
          <a:bodyPr/>
          <a:lstStyle/>
          <a:p>
            <a:pPr eaLnBrk="1" hangingPunct="1"/>
            <a:r>
              <a:rPr lang="en-US" b="1" smtClean="0"/>
              <a:t>Hematologic Status: </a:t>
            </a:r>
            <a:endParaRPr lang="en-US" sz="2000" b="1" smtClean="0"/>
          </a:p>
          <a:p>
            <a:pPr lvl="1" eaLnBrk="1" hangingPunct="1"/>
            <a:r>
              <a:rPr lang="en-US" sz="2000" smtClean="0"/>
              <a:t>Increased tendency to bleed</a:t>
            </a:r>
          </a:p>
          <a:p>
            <a:pPr lvl="1" eaLnBrk="1" hangingPunct="1"/>
            <a:r>
              <a:rPr lang="en-US" sz="2000" smtClean="0"/>
              <a:t>Slowed production of RBC </a:t>
            </a:r>
          </a:p>
          <a:p>
            <a:pPr lvl="1" eaLnBrk="1" hangingPunct="1"/>
            <a:r>
              <a:rPr lang="en-US" sz="2000" smtClean="0"/>
              <a:t>Loss of blood (due to frequent laboratory testing)</a:t>
            </a:r>
          </a:p>
          <a:p>
            <a:pPr lvl="1" eaLnBrk="1" hangingPunct="1"/>
            <a:r>
              <a:rPr lang="en-US" sz="2000" smtClean="0"/>
              <a:t>Decreased RBC survival </a:t>
            </a:r>
            <a:endParaRPr lang="en-US" smtClean="0"/>
          </a:p>
          <a:p>
            <a:pPr eaLnBrk="1" hangingPunct="1"/>
            <a:r>
              <a:rPr lang="en-US" b="1" smtClean="0"/>
              <a:t>Infection prevention: </a:t>
            </a:r>
          </a:p>
          <a:p>
            <a:pPr lvl="1" eaLnBrk="1" hangingPunct="1"/>
            <a:r>
              <a:rPr lang="en-US" smtClean="0"/>
              <a:t>Protection from infection integral to infant care</a:t>
            </a:r>
          </a:p>
          <a:p>
            <a:pPr lvl="2" eaLnBrk="1" hangingPunct="1"/>
            <a:r>
              <a:rPr lang="en-US" sz="2000" smtClean="0"/>
              <a:t>Strict hand washing</a:t>
            </a:r>
          </a:p>
          <a:p>
            <a:pPr lvl="2" eaLnBrk="1" hangingPunct="1"/>
            <a:r>
              <a:rPr lang="en-US" sz="2000" smtClean="0"/>
              <a:t>Person’s with infectious disorders not allowed on unit</a:t>
            </a:r>
          </a:p>
          <a:p>
            <a:pPr eaLnBrk="1" hangingPunct="1"/>
            <a:r>
              <a:rPr lang="en-US" b="1" smtClean="0"/>
              <a:t>Skin Care: increased sensitivity and fragility</a:t>
            </a:r>
          </a:p>
          <a:p>
            <a:pPr lvl="1" eaLnBrk="1" hangingPunct="1"/>
            <a:r>
              <a:rPr lang="en-US" sz="2000" smtClean="0"/>
              <a:t>Use skin products with caution</a:t>
            </a:r>
          </a:p>
          <a:p>
            <a:pPr lvl="1" eaLnBrk="1" hangingPunct="1"/>
            <a:r>
              <a:rPr lang="en-US" sz="2000" smtClean="0"/>
              <a:t>Avoid adhesives</a:t>
            </a:r>
          </a:p>
          <a:p>
            <a:pPr lvl="1" eaLnBrk="1" hangingPunct="1"/>
            <a:r>
              <a:rPr lang="en-US" sz="2000" smtClean="0"/>
              <a:t>Use of skin barriers to protect healthy skin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CC"/>
      </a:lt1>
      <a:dk2>
        <a:srgbClr val="000000"/>
      </a:dk2>
      <a:lt2>
        <a:srgbClr val="B2B2B2"/>
      </a:lt2>
      <a:accent1>
        <a:srgbClr val="8C512A"/>
      </a:accent1>
      <a:accent2>
        <a:srgbClr val="8C386B"/>
      </a:accent2>
      <a:accent3>
        <a:srgbClr val="FFE2E2"/>
      </a:accent3>
      <a:accent4>
        <a:srgbClr val="000000"/>
      </a:accent4>
      <a:accent5>
        <a:srgbClr val="C5B3AC"/>
      </a:accent5>
      <a:accent6>
        <a:srgbClr val="7E3260"/>
      </a:accent6>
      <a:hlink>
        <a:srgbClr val="8C2323"/>
      </a:hlink>
      <a:folHlink>
        <a:srgbClr val="6333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E2E2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E2E2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E2E2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CC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E2E2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3636"/>
        </a:accent1>
        <a:accent2>
          <a:srgbClr val="A63249"/>
        </a:accent2>
        <a:accent3>
          <a:srgbClr val="FFFFFF"/>
        </a:accent3>
        <a:accent4>
          <a:srgbClr val="000000"/>
        </a:accent4>
        <a:accent5>
          <a:srgbClr val="D5AEAE"/>
        </a:accent5>
        <a:accent6>
          <a:srgbClr val="962C41"/>
        </a:accent6>
        <a:hlink>
          <a:srgbClr val="990000"/>
        </a:hlink>
        <a:folHlink>
          <a:srgbClr val="8C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512A"/>
        </a:accent1>
        <a:accent2>
          <a:srgbClr val="8C386B"/>
        </a:accent2>
        <a:accent3>
          <a:srgbClr val="FFFFFF"/>
        </a:accent3>
        <a:accent4>
          <a:srgbClr val="000000"/>
        </a:accent4>
        <a:accent5>
          <a:srgbClr val="C5B3AC"/>
        </a:accent5>
        <a:accent6>
          <a:srgbClr val="7E3260"/>
        </a:accent6>
        <a:hlink>
          <a:srgbClr val="8C2323"/>
        </a:hlink>
        <a:folHlink>
          <a:srgbClr val="63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98C"/>
        </a:accent1>
        <a:accent2>
          <a:srgbClr val="A63232"/>
        </a:accent2>
        <a:accent3>
          <a:srgbClr val="FFFFFF"/>
        </a:accent3>
        <a:accent4>
          <a:srgbClr val="000000"/>
        </a:accent4>
        <a:accent5>
          <a:srgbClr val="AAB9C5"/>
        </a:accent5>
        <a:accent6>
          <a:srgbClr val="962C2C"/>
        </a:accent6>
        <a:hlink>
          <a:srgbClr val="335280"/>
        </a:hlink>
        <a:folHlink>
          <a:srgbClr val="4B5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35C00"/>
        </a:accent1>
        <a:accent2>
          <a:srgbClr val="217321"/>
        </a:accent2>
        <a:accent3>
          <a:srgbClr val="FFFFFF"/>
        </a:accent3>
        <a:accent4>
          <a:srgbClr val="000000"/>
        </a:accent4>
        <a:accent5>
          <a:srgbClr val="BCB5AA"/>
        </a:accent5>
        <a:accent6>
          <a:srgbClr val="1D681D"/>
        </a:accent6>
        <a:hlink>
          <a:srgbClr val="403380"/>
        </a:hlink>
        <a:folHlink>
          <a:srgbClr val="8C23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2916</Words>
  <Application>Microsoft Office PowerPoint</Application>
  <PresentationFormat>On-screen Show (4:3)</PresentationFormat>
  <Paragraphs>378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1_Default Design</vt:lpstr>
      <vt:lpstr>Chapter 27   Infants with Gestational Age Related Problems</vt:lpstr>
      <vt:lpstr>High Risk Newborn</vt:lpstr>
      <vt:lpstr>The Preterm Infant (Infants born before 37 weeks gestation)</vt:lpstr>
      <vt:lpstr>Late Preterm Infant</vt:lpstr>
      <vt:lpstr>Nursing Care Management: Assessment</vt:lpstr>
      <vt:lpstr>Nursing Care Management: Assessment</vt:lpstr>
      <vt:lpstr>Nursing Care Management: Assessment</vt:lpstr>
      <vt:lpstr>Nursing Care Management: Assessment</vt:lpstr>
      <vt:lpstr>Nursing Care Management: Assessment</vt:lpstr>
      <vt:lpstr>Nursing Care Management</vt:lpstr>
      <vt:lpstr>Implementation of Nursing Care</vt:lpstr>
      <vt:lpstr>Implementation of Nursing Care</vt:lpstr>
      <vt:lpstr>Implementation of Nursing Care</vt:lpstr>
      <vt:lpstr>Implementation of Nursing Care</vt:lpstr>
      <vt:lpstr>Implementation of Nursing Care</vt:lpstr>
      <vt:lpstr>Growth &amp; Development Potential</vt:lpstr>
      <vt:lpstr>Complications of Prematurity</vt:lpstr>
      <vt:lpstr>Complications of Prematurity</vt:lpstr>
      <vt:lpstr>Complications of Prematurity</vt:lpstr>
      <vt:lpstr>The Postmature Infant</vt:lpstr>
      <vt:lpstr>Other Problems Related to Gestation</vt:lpstr>
      <vt:lpstr>Other Problems Related to Gestation</vt:lpstr>
      <vt:lpstr>Other Problems Related to Gestation</vt:lpstr>
      <vt:lpstr>Discharge Planning</vt:lpstr>
      <vt:lpstr>Key Points</vt:lpstr>
    </vt:vector>
  </TitlesOfParts>
  <Company>Firelands Regional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27   Infants with Gestational Age Related Problems</dc:title>
  <dc:creator>MyersHo</dc:creator>
  <cp:lastModifiedBy>Jeana</cp:lastModifiedBy>
  <cp:revision>18</cp:revision>
  <dcterms:created xsi:type="dcterms:W3CDTF">2012-08-28T13:12:43Z</dcterms:created>
  <dcterms:modified xsi:type="dcterms:W3CDTF">2012-11-26T08:31:02Z</dcterms:modified>
</cp:coreProperties>
</file>