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59" r:id="rId4"/>
    <p:sldId id="260" r:id="rId5"/>
    <p:sldId id="258" r:id="rId6"/>
    <p:sldId id="268" r:id="rId7"/>
    <p:sldId id="262" r:id="rId8"/>
    <p:sldId id="264" r:id="rId9"/>
    <p:sldId id="26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DE8EE01-9641-4C24-80F5-B368892083A5}" type="datetimeFigureOut">
              <a:rPr lang="en-US" smtClean="0"/>
              <a:t>3/26/2012</a:t>
            </a:fld>
            <a:endParaRPr lang="en-US"/>
          </a:p>
        </p:txBody>
      </p:sp>
      <p:sp>
        <p:nvSpPr>
          <p:cNvPr id="16" name="Slide Number Placeholder 15"/>
          <p:cNvSpPr>
            <a:spLocks noGrp="1"/>
          </p:cNvSpPr>
          <p:nvPr>
            <p:ph type="sldNum" sz="quarter" idx="11"/>
          </p:nvPr>
        </p:nvSpPr>
        <p:spPr/>
        <p:txBody>
          <a:bodyPr/>
          <a:lstStyle/>
          <a:p>
            <a:fld id="{6A73CD50-7710-49C7-BA95-71CA7DABF57B}"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8EE01-9641-4C24-80F5-B368892083A5}" type="datetimeFigureOut">
              <a:rPr lang="en-US" smtClean="0"/>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DE8EE01-9641-4C24-80F5-B368892083A5}" type="datetimeFigureOut">
              <a:rPr lang="en-US" smtClean="0"/>
              <a:t>3/26/2012</a:t>
            </a:fld>
            <a:endParaRPr lang="en-US"/>
          </a:p>
        </p:txBody>
      </p:sp>
      <p:sp>
        <p:nvSpPr>
          <p:cNvPr id="15" name="Slide Number Placeholder 14"/>
          <p:cNvSpPr>
            <a:spLocks noGrp="1"/>
          </p:cNvSpPr>
          <p:nvPr>
            <p:ph type="sldNum" sz="quarter" idx="15"/>
          </p:nvPr>
        </p:nvSpPr>
        <p:spPr/>
        <p:txBody>
          <a:bodyPr/>
          <a:lstStyle>
            <a:lvl1pPr algn="ctr">
              <a:defRPr/>
            </a:lvl1pPr>
          </a:lstStyle>
          <a:p>
            <a:fld id="{6A73CD50-7710-49C7-BA95-71CA7DABF57B}"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E8EE01-9641-4C24-80F5-B368892083A5}" type="datetimeFigureOut">
              <a:rPr lang="en-US" smtClean="0"/>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DE8EE01-9641-4C24-80F5-B368892083A5}" type="datetimeFigureOut">
              <a:rPr lang="en-US" smtClean="0"/>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A73CD50-7710-49C7-BA95-71CA7DABF57B}"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5DE8EE01-9641-4C24-80F5-B368892083A5}" type="datetimeFigureOut">
              <a:rPr lang="en-US" smtClean="0"/>
              <a:t>3/26/2012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E8EE01-9641-4C24-80F5-B368892083A5}" type="datetimeFigureOut">
              <a:rPr lang="en-US" smtClean="0"/>
              <a:t>3/26/2012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73CD50-7710-49C7-BA95-71CA7DABF57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8EE01-9641-4C24-80F5-B368892083A5}" type="datetimeFigureOut">
              <a:rPr lang="en-US" smtClean="0"/>
              <a:t>3/26/2012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73CD50-7710-49C7-BA95-71CA7DABF5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DE8EE01-9641-4C24-80F5-B368892083A5}" type="datetimeFigureOut">
              <a:rPr lang="en-US" smtClean="0"/>
              <a:t>3/26/2012</a:t>
            </a:fld>
            <a:endParaRPr lang="en-US"/>
          </a:p>
        </p:txBody>
      </p:sp>
      <p:sp>
        <p:nvSpPr>
          <p:cNvPr id="9" name="Slide Number Placeholder 8"/>
          <p:cNvSpPr>
            <a:spLocks noGrp="1"/>
          </p:cNvSpPr>
          <p:nvPr>
            <p:ph type="sldNum" sz="quarter" idx="15"/>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DE8EE01-9641-4C24-80F5-B368892083A5}" type="datetimeFigureOut">
              <a:rPr lang="en-US" smtClean="0"/>
              <a:t>3/26/2012</a:t>
            </a:fld>
            <a:endParaRPr lang="en-US"/>
          </a:p>
        </p:txBody>
      </p:sp>
      <p:sp>
        <p:nvSpPr>
          <p:cNvPr id="9" name="Slide Number Placeholder 8"/>
          <p:cNvSpPr>
            <a:spLocks noGrp="1"/>
          </p:cNvSpPr>
          <p:nvPr>
            <p:ph type="sldNum" sz="quarter" idx="11"/>
          </p:nvPr>
        </p:nvSpPr>
        <p:spPr/>
        <p:txBody>
          <a:bodyPr/>
          <a:lstStyle/>
          <a:p>
            <a:fld id="{6A73CD50-7710-49C7-BA95-71CA7DABF57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DE8EE01-9641-4C24-80F5-B368892083A5}" type="datetimeFigureOut">
              <a:rPr lang="en-US" smtClean="0"/>
              <a:t>3/26/2012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A73CD50-7710-49C7-BA95-71CA7DABF57B}"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581400"/>
            <a:ext cx="8305800" cy="2819400"/>
          </a:xfrm>
        </p:spPr>
        <p:txBody>
          <a:bodyPr/>
          <a:lstStyle/>
          <a:p>
            <a:pPr algn="l"/>
            <a:r>
              <a:rPr lang="en-US" sz="1600" b="1" dirty="0" smtClean="0">
                <a:solidFill>
                  <a:srgbClr val="000000"/>
                </a:solidFill>
              </a:rPr>
              <a:t>Robinson J (2003) </a:t>
            </a:r>
            <a:r>
              <a:rPr lang="en-US" sz="1600" b="1" i="1" dirty="0" smtClean="0">
                <a:solidFill>
                  <a:srgbClr val="000000"/>
                </a:solidFill>
              </a:rPr>
              <a:t>Deflation of a Foley </a:t>
            </a:r>
            <a:r>
              <a:rPr lang="en-US" sz="1600" b="1" i="1" dirty="0" smtClean="0">
                <a:solidFill>
                  <a:srgbClr val="000000"/>
                </a:solidFill>
              </a:rPr>
              <a:t>catheter balloon</a:t>
            </a:r>
            <a:r>
              <a:rPr lang="en-US" sz="1600" b="1" dirty="0" smtClean="0">
                <a:solidFill>
                  <a:srgbClr val="000000"/>
                </a:solidFill>
              </a:rPr>
              <a:t>. Nursing Standard. </a:t>
            </a:r>
            <a:r>
              <a:rPr lang="en-US" sz="1600" b="1" dirty="0" smtClean="0">
                <a:solidFill>
                  <a:srgbClr val="000000"/>
                </a:solidFill>
              </a:rPr>
              <a:t>   </a:t>
            </a:r>
          </a:p>
          <a:p>
            <a:pPr algn="l"/>
            <a:r>
              <a:rPr lang="en-US" sz="1600" b="1" dirty="0">
                <a:solidFill>
                  <a:srgbClr val="000000"/>
                </a:solidFill>
              </a:rPr>
              <a:t> </a:t>
            </a:r>
            <a:r>
              <a:rPr lang="en-US" sz="1600" b="1" dirty="0" smtClean="0">
                <a:solidFill>
                  <a:srgbClr val="000000"/>
                </a:solidFill>
              </a:rPr>
              <a:t>    </a:t>
            </a:r>
            <a:r>
              <a:rPr lang="en-US" sz="1600" b="1" dirty="0" smtClean="0">
                <a:solidFill>
                  <a:srgbClr val="000000"/>
                </a:solidFill>
              </a:rPr>
              <a:t>(17,27,33-38) Highbeam </a:t>
            </a:r>
            <a:r>
              <a:rPr lang="en-US" sz="1600" b="1" dirty="0" smtClean="0">
                <a:solidFill>
                  <a:srgbClr val="000000"/>
                </a:solidFill>
              </a:rPr>
              <a:t>Research </a:t>
            </a:r>
          </a:p>
          <a:p>
            <a:pPr algn="l"/>
            <a:r>
              <a:rPr lang="en-US" sz="1600" dirty="0">
                <a:solidFill>
                  <a:srgbClr val="000000"/>
                </a:solidFill>
              </a:rPr>
              <a:t>Boston, K., Carrillo, J., </a:t>
            </a:r>
            <a:r>
              <a:rPr lang="en-US" sz="1600" dirty="0" err="1">
                <a:solidFill>
                  <a:srgbClr val="000000"/>
                </a:solidFill>
              </a:rPr>
              <a:t>Jentons</a:t>
            </a:r>
            <a:r>
              <a:rPr lang="en-US" sz="1600" dirty="0">
                <a:solidFill>
                  <a:srgbClr val="000000"/>
                </a:solidFill>
              </a:rPr>
              <a:t>, K., </a:t>
            </a:r>
            <a:r>
              <a:rPr lang="en-US" sz="1600" dirty="0" err="1">
                <a:solidFill>
                  <a:srgbClr val="000000"/>
                </a:solidFill>
              </a:rPr>
              <a:t>Schild</a:t>
            </a:r>
            <a:r>
              <a:rPr lang="en-US" sz="1600" dirty="0">
                <a:solidFill>
                  <a:srgbClr val="000000"/>
                </a:solidFill>
              </a:rPr>
              <a:t>, S., Utley, G., </a:t>
            </a:r>
            <a:r>
              <a:rPr lang="en-US" sz="1600" dirty="0" err="1">
                <a:solidFill>
                  <a:srgbClr val="000000"/>
                </a:solidFill>
              </a:rPr>
              <a:t>Zalocha</a:t>
            </a:r>
            <a:r>
              <a:rPr lang="en-US" sz="1600" dirty="0">
                <a:solidFill>
                  <a:srgbClr val="000000"/>
                </a:solidFill>
              </a:rPr>
              <a:t>, E. (2011) </a:t>
            </a:r>
            <a:r>
              <a:rPr lang="en-US" sz="1600" dirty="0" smtClean="0">
                <a:solidFill>
                  <a:srgbClr val="000000"/>
                </a:solidFill>
              </a:rPr>
              <a:t> </a:t>
            </a:r>
          </a:p>
          <a:p>
            <a:pPr algn="l"/>
            <a:r>
              <a:rPr lang="en-US" sz="1600" dirty="0">
                <a:solidFill>
                  <a:srgbClr val="000000"/>
                </a:solidFill>
              </a:rPr>
              <a:t> </a:t>
            </a:r>
            <a:r>
              <a:rPr lang="en-US" sz="1600" dirty="0" smtClean="0">
                <a:solidFill>
                  <a:srgbClr val="000000"/>
                </a:solidFill>
              </a:rPr>
              <a:t>    </a:t>
            </a:r>
            <a:r>
              <a:rPr lang="en-US" sz="1600" dirty="0" err="1" smtClean="0">
                <a:solidFill>
                  <a:srgbClr val="000000"/>
                </a:solidFill>
              </a:rPr>
              <a:t>Preinflation</a:t>
            </a:r>
            <a:r>
              <a:rPr lang="en-US" sz="1600" dirty="0" smtClean="0">
                <a:solidFill>
                  <a:srgbClr val="000000"/>
                </a:solidFill>
              </a:rPr>
              <a:t> </a:t>
            </a:r>
            <a:r>
              <a:rPr lang="en-US" sz="1600" dirty="0">
                <a:solidFill>
                  <a:srgbClr val="000000"/>
                </a:solidFill>
              </a:rPr>
              <a:t>of Foley Catheters: It’s up in the Air. Journal of </a:t>
            </a:r>
            <a:r>
              <a:rPr lang="en-US" sz="1600" dirty="0" smtClean="0">
                <a:solidFill>
                  <a:srgbClr val="000000"/>
                </a:solidFill>
              </a:rPr>
              <a:t>Vascular Nursing</a:t>
            </a:r>
            <a:r>
              <a:rPr lang="en-US" sz="1600" dirty="0">
                <a:solidFill>
                  <a:srgbClr val="000000"/>
                </a:solidFill>
              </a:rPr>
              <a:t>.  </a:t>
            </a:r>
            <a:r>
              <a:rPr lang="en-US" sz="1600" dirty="0" smtClean="0">
                <a:solidFill>
                  <a:srgbClr val="000000"/>
                </a:solidFill>
              </a:rPr>
              <a:t>  </a:t>
            </a:r>
          </a:p>
          <a:p>
            <a:pPr algn="l"/>
            <a:r>
              <a:rPr lang="en-US" sz="1600" dirty="0">
                <a:solidFill>
                  <a:srgbClr val="000000"/>
                </a:solidFill>
              </a:rPr>
              <a:t> </a:t>
            </a:r>
            <a:r>
              <a:rPr lang="en-US" sz="1600" dirty="0" smtClean="0">
                <a:solidFill>
                  <a:srgbClr val="000000"/>
                </a:solidFill>
              </a:rPr>
              <a:t>    </a:t>
            </a:r>
            <a:r>
              <a:rPr lang="en-US" sz="1600" dirty="0" smtClean="0">
                <a:solidFill>
                  <a:srgbClr val="000000"/>
                </a:solidFill>
              </a:rPr>
              <a:t>Volume </a:t>
            </a:r>
            <a:r>
              <a:rPr lang="en-US" sz="1600" dirty="0">
                <a:solidFill>
                  <a:srgbClr val="000000"/>
                </a:solidFill>
              </a:rPr>
              <a:t>24 Issue 2</a:t>
            </a:r>
          </a:p>
          <a:p>
            <a:pPr algn="l"/>
            <a:r>
              <a:rPr lang="en-US" sz="1600" dirty="0">
                <a:solidFill>
                  <a:srgbClr val="000000"/>
                </a:solidFill>
              </a:rPr>
              <a:t>Perry, A.G., &amp; Potter, P.A. (</a:t>
            </a:r>
            <a:r>
              <a:rPr lang="en-US" sz="1600" dirty="0" smtClean="0">
                <a:solidFill>
                  <a:srgbClr val="000000"/>
                </a:solidFill>
              </a:rPr>
              <a:t>2011). </a:t>
            </a:r>
            <a:r>
              <a:rPr lang="en-US" sz="1600" dirty="0">
                <a:solidFill>
                  <a:srgbClr val="000000"/>
                </a:solidFill>
              </a:rPr>
              <a:t>Skill </a:t>
            </a:r>
            <a:r>
              <a:rPr lang="en-US" sz="1600" dirty="0" smtClean="0">
                <a:solidFill>
                  <a:srgbClr val="000000"/>
                </a:solidFill>
              </a:rPr>
              <a:t>33-1 Inserting a straight or an </a:t>
            </a:r>
            <a:endParaRPr lang="en-US" sz="1600" dirty="0" smtClean="0">
              <a:solidFill>
                <a:srgbClr val="000000"/>
              </a:solidFill>
            </a:endParaRPr>
          </a:p>
          <a:p>
            <a:pPr algn="l"/>
            <a:r>
              <a:rPr lang="en-US" sz="1600" dirty="0">
                <a:solidFill>
                  <a:srgbClr val="000000"/>
                </a:solidFill>
              </a:rPr>
              <a:t> </a:t>
            </a:r>
            <a:r>
              <a:rPr lang="en-US" sz="1600" dirty="0" smtClean="0">
                <a:solidFill>
                  <a:srgbClr val="000000"/>
                </a:solidFill>
              </a:rPr>
              <a:t>    </a:t>
            </a:r>
            <a:r>
              <a:rPr lang="en-US" sz="1600" dirty="0" smtClean="0">
                <a:solidFill>
                  <a:srgbClr val="000000"/>
                </a:solidFill>
              </a:rPr>
              <a:t>indwelling </a:t>
            </a:r>
            <a:r>
              <a:rPr lang="en-US" sz="1600" dirty="0" smtClean="0">
                <a:solidFill>
                  <a:srgbClr val="000000"/>
                </a:solidFill>
              </a:rPr>
              <a:t>catheter. Clinical nursing skills and techniques, </a:t>
            </a:r>
            <a:r>
              <a:rPr lang="en-US" sz="1600" dirty="0" smtClean="0">
                <a:solidFill>
                  <a:srgbClr val="000000"/>
                </a:solidFill>
              </a:rPr>
              <a:t>7</a:t>
            </a:r>
            <a:r>
              <a:rPr lang="en-US" sz="1600" baseline="30000" dirty="0" smtClean="0">
                <a:solidFill>
                  <a:srgbClr val="000000"/>
                </a:solidFill>
              </a:rPr>
              <a:t>th</a:t>
            </a:r>
            <a:r>
              <a:rPr lang="en-US" sz="1600" dirty="0" smtClean="0">
                <a:solidFill>
                  <a:srgbClr val="000000"/>
                </a:solidFill>
              </a:rPr>
              <a:t> edition</a:t>
            </a:r>
            <a:r>
              <a:rPr lang="en-US" sz="1600" dirty="0" smtClean="0">
                <a:solidFill>
                  <a:srgbClr val="000000"/>
                </a:solidFill>
              </a:rPr>
              <a:t>, 864. </a:t>
            </a:r>
            <a:r>
              <a:rPr lang="en-US" sz="1600" dirty="0" smtClean="0">
                <a:solidFill>
                  <a:srgbClr val="000000"/>
                </a:solidFill>
              </a:rPr>
              <a:t> </a:t>
            </a:r>
          </a:p>
          <a:p>
            <a:pPr algn="l"/>
            <a:r>
              <a:rPr lang="en-US" sz="1600" dirty="0">
                <a:solidFill>
                  <a:srgbClr val="000000"/>
                </a:solidFill>
              </a:rPr>
              <a:t> </a:t>
            </a:r>
            <a:r>
              <a:rPr lang="en-US" sz="1600" dirty="0" smtClean="0">
                <a:solidFill>
                  <a:srgbClr val="000000"/>
                </a:solidFill>
              </a:rPr>
              <a:t>    </a:t>
            </a:r>
            <a:r>
              <a:rPr lang="en-US" sz="1600" dirty="0" smtClean="0">
                <a:solidFill>
                  <a:srgbClr val="000000"/>
                </a:solidFill>
              </a:rPr>
              <a:t>St</a:t>
            </a:r>
            <a:r>
              <a:rPr lang="en-US" sz="1600" dirty="0" smtClean="0">
                <a:solidFill>
                  <a:srgbClr val="000000"/>
                </a:solidFill>
              </a:rPr>
              <a:t>. Louis, MO: Elsevier Mosby.</a:t>
            </a:r>
          </a:p>
          <a:p>
            <a:endParaRPr lang="en-US" sz="2800" dirty="0">
              <a:solidFill>
                <a:srgbClr val="000000"/>
              </a:solidFill>
            </a:endParaRPr>
          </a:p>
        </p:txBody>
      </p:sp>
      <p:sp>
        <p:nvSpPr>
          <p:cNvPr id="3" name="Title 2"/>
          <p:cNvSpPr>
            <a:spLocks noGrp="1"/>
          </p:cNvSpPr>
          <p:nvPr>
            <p:ph type="ctrTitle"/>
          </p:nvPr>
        </p:nvSpPr>
        <p:spPr>
          <a:xfrm>
            <a:off x="457200" y="990600"/>
            <a:ext cx="8305800" cy="1981200"/>
          </a:xfrm>
        </p:spPr>
        <p:txBody>
          <a:bodyPr/>
          <a:lstStyle/>
          <a:p>
            <a:r>
              <a:rPr lang="en-US" sz="5400" dirty="0" smtClean="0">
                <a:solidFill>
                  <a:srgbClr val="000000"/>
                </a:solidFill>
              </a:rPr>
              <a:t>Andrea K. Myers, SNFRMC</a:t>
            </a:r>
            <a:br>
              <a:rPr lang="en-US" sz="5400" dirty="0" smtClean="0">
                <a:solidFill>
                  <a:srgbClr val="000000"/>
                </a:solidFill>
              </a:rPr>
            </a:br>
            <a:r>
              <a:rPr lang="en-US" sz="5400" dirty="0" smtClean="0">
                <a:solidFill>
                  <a:srgbClr val="000000"/>
                </a:solidFill>
              </a:rPr>
              <a:t>Brianne N. </a:t>
            </a:r>
            <a:r>
              <a:rPr lang="en-US" sz="5400" dirty="0" err="1" smtClean="0">
                <a:solidFill>
                  <a:srgbClr val="000000"/>
                </a:solidFill>
              </a:rPr>
              <a:t>Dority</a:t>
            </a:r>
            <a:r>
              <a:rPr lang="en-US" sz="5400" dirty="0" smtClean="0">
                <a:solidFill>
                  <a:srgbClr val="000000"/>
                </a:solidFill>
              </a:rPr>
              <a:t>, SNFRMC</a:t>
            </a:r>
            <a:endParaRPr lang="en-US" sz="5400" dirty="0">
              <a:solidFill>
                <a:srgbClr val="000000"/>
              </a:solidFill>
            </a:endParaRPr>
          </a:p>
        </p:txBody>
      </p:sp>
    </p:spTree>
    <p:extLst>
      <p:ext uri="{BB962C8B-B14F-4D97-AF65-F5344CB8AC3E}">
        <p14:creationId xmlns:p14="http://schemas.microsoft.com/office/powerpoint/2010/main" val="851648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sz="4400" dirty="0" smtClean="0">
                <a:solidFill>
                  <a:srgbClr val="000000"/>
                </a:solidFill>
              </a:rPr>
              <a:t>Manual syringe aspiration:</a:t>
            </a:r>
          </a:p>
          <a:p>
            <a:pPr marL="0" indent="0">
              <a:buNone/>
            </a:pPr>
            <a:r>
              <a:rPr lang="en-US" sz="3200" dirty="0" smtClean="0">
                <a:solidFill>
                  <a:srgbClr val="000000"/>
                </a:solidFill>
              </a:rPr>
              <a:t>Pulling back on the syringe plunger to remove the infilled water from the catheter balloon leads to creases and ridges. </a:t>
            </a:r>
          </a:p>
          <a:p>
            <a:pPr marL="0" indent="0">
              <a:buNone/>
            </a:pPr>
            <a:r>
              <a:rPr lang="en-US" sz="4400" dirty="0" smtClean="0">
                <a:solidFill>
                  <a:srgbClr val="000000"/>
                </a:solidFill>
              </a:rPr>
              <a:t>Cutting </a:t>
            </a:r>
            <a:r>
              <a:rPr lang="en-US" sz="4400" dirty="0">
                <a:solidFill>
                  <a:srgbClr val="000000"/>
                </a:solidFill>
              </a:rPr>
              <a:t>off the i</a:t>
            </a:r>
            <a:r>
              <a:rPr lang="en-US" sz="4400" dirty="0" smtClean="0">
                <a:solidFill>
                  <a:srgbClr val="000000"/>
                </a:solidFill>
              </a:rPr>
              <a:t>nflation valve: </a:t>
            </a:r>
          </a:p>
          <a:p>
            <a:pPr marL="0" indent="0">
              <a:buNone/>
            </a:pPr>
            <a:r>
              <a:rPr lang="en-US" sz="3200" dirty="0" smtClean="0">
                <a:solidFill>
                  <a:srgbClr val="000000"/>
                </a:solidFill>
              </a:rPr>
              <a:t>Posses the risk of causing the fine infill channel to seal which will make deflation difficult. </a:t>
            </a:r>
          </a:p>
          <a:p>
            <a:pPr marL="0" indent="0">
              <a:buNone/>
            </a:pPr>
            <a:r>
              <a:rPr lang="en-US" sz="3200" dirty="0" smtClean="0">
                <a:solidFill>
                  <a:srgbClr val="000000"/>
                </a:solidFill>
              </a:rPr>
              <a:t>(Robinson 2003)</a:t>
            </a: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Not Effective</a:t>
            </a:r>
            <a:r>
              <a:rPr lang="en-US" sz="3600" dirty="0" smtClean="0">
                <a:solidFill>
                  <a:srgbClr val="000000"/>
                </a:solidFill>
              </a:rPr>
              <a:t> (LOE-Level III)</a:t>
            </a:r>
            <a:endParaRPr lang="en-US" sz="6600" u="sng" dirty="0">
              <a:solidFill>
                <a:srgbClr val="000000"/>
              </a:solidFill>
            </a:endParaRPr>
          </a:p>
        </p:txBody>
      </p:sp>
    </p:spTree>
    <p:extLst>
      <p:ext uri="{BB962C8B-B14F-4D97-AF65-F5344CB8AC3E}">
        <p14:creationId xmlns:p14="http://schemas.microsoft.com/office/powerpoint/2010/main" val="408131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sz="9600" b="1" dirty="0" smtClean="0">
                <a:solidFill>
                  <a:srgbClr val="000000"/>
                </a:solidFill>
              </a:rPr>
              <a:t>To Inflate </a:t>
            </a:r>
          </a:p>
          <a:p>
            <a:pPr marL="0" indent="0" algn="ctr">
              <a:buNone/>
            </a:pPr>
            <a:r>
              <a:rPr lang="en-US" sz="9600" b="1" dirty="0" smtClean="0">
                <a:solidFill>
                  <a:srgbClr val="000000"/>
                </a:solidFill>
              </a:rPr>
              <a:t>or </a:t>
            </a:r>
          </a:p>
          <a:p>
            <a:pPr marL="0" indent="0" algn="ctr">
              <a:buNone/>
            </a:pPr>
            <a:r>
              <a:rPr lang="en-US" sz="9600" b="1" dirty="0" smtClean="0">
                <a:solidFill>
                  <a:srgbClr val="000000"/>
                </a:solidFill>
              </a:rPr>
              <a:t>Not To Inflate</a:t>
            </a:r>
            <a:endParaRPr lang="en-US" sz="9600" b="1" dirty="0">
              <a:solidFill>
                <a:srgbClr val="000000"/>
              </a:solidFill>
            </a:endParaRPr>
          </a:p>
        </p:txBody>
      </p:sp>
      <p:sp>
        <p:nvSpPr>
          <p:cNvPr id="3" name="Title 2"/>
          <p:cNvSpPr>
            <a:spLocks noGrp="1"/>
          </p:cNvSpPr>
          <p:nvPr>
            <p:ph type="title"/>
          </p:nvPr>
        </p:nvSpPr>
        <p:spPr>
          <a:xfrm>
            <a:off x="152400" y="152400"/>
            <a:ext cx="8763000" cy="1219200"/>
          </a:xfrm>
        </p:spPr>
        <p:txBody>
          <a:bodyPr>
            <a:noAutofit/>
          </a:bodyPr>
          <a:lstStyle/>
          <a:p>
            <a:pPr algn="ctr"/>
            <a:r>
              <a:rPr lang="en-US" sz="6600" dirty="0" smtClean="0">
                <a:solidFill>
                  <a:srgbClr val="000000"/>
                </a:solidFill>
              </a:rPr>
              <a:t>Evidence Based Practice:</a:t>
            </a:r>
            <a:endParaRPr lang="en-US" sz="6600" dirty="0">
              <a:solidFill>
                <a:srgbClr val="000000"/>
              </a:solidFill>
            </a:endParaRPr>
          </a:p>
        </p:txBody>
      </p:sp>
      <p:pic>
        <p:nvPicPr>
          <p:cNvPr id="4" name="Picture 2"/>
          <p:cNvPicPr>
            <a:picLocks noChangeAspect="1" noChangeArrowheads="1"/>
          </p:cNvPicPr>
          <p:nvPr/>
        </p:nvPicPr>
        <p:blipFill>
          <a:blip r:embed="rId2" cstate="print"/>
          <a:srcRect/>
          <a:stretch>
            <a:fillRect/>
          </a:stretch>
        </p:blipFill>
        <p:spPr bwMode="auto">
          <a:xfrm rot="564813">
            <a:off x="6722994" y="2877387"/>
            <a:ext cx="1973597" cy="1508822"/>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rot="20858119">
            <a:off x="365406" y="2799070"/>
            <a:ext cx="1983275" cy="1489451"/>
          </a:xfrm>
          <a:prstGeom prst="rect">
            <a:avLst/>
          </a:prstGeom>
          <a:noFill/>
          <a:ln w="9525">
            <a:noFill/>
            <a:miter lim="800000"/>
            <a:headEnd/>
            <a:tailEnd/>
          </a:ln>
        </p:spPr>
      </p:pic>
    </p:spTree>
    <p:extLst>
      <p:ext uri="{BB962C8B-B14F-4D97-AF65-F5344CB8AC3E}">
        <p14:creationId xmlns:p14="http://schemas.microsoft.com/office/powerpoint/2010/main" val="46607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solidFill>
                  <a:srgbClr val="000000"/>
                </a:solidFill>
              </a:rPr>
              <a:t>Some of the possible negative outcomes of pretesting as mentioned </a:t>
            </a:r>
            <a:r>
              <a:rPr lang="en-US" dirty="0" smtClean="0">
                <a:solidFill>
                  <a:srgbClr val="000000"/>
                </a:solidFill>
              </a:rPr>
              <a:t>are </a:t>
            </a:r>
            <a:r>
              <a:rPr lang="en-US" dirty="0">
                <a:solidFill>
                  <a:srgbClr val="000000"/>
                </a:solidFill>
              </a:rPr>
              <a:t>possible urethral trauma caused by </a:t>
            </a:r>
            <a:r>
              <a:rPr lang="en-US" dirty="0" smtClean="0">
                <a:solidFill>
                  <a:srgbClr val="000000"/>
                </a:solidFill>
              </a:rPr>
              <a:t>creases, ridges, or </a:t>
            </a:r>
            <a:r>
              <a:rPr lang="en-US" dirty="0">
                <a:solidFill>
                  <a:srgbClr val="000000"/>
                </a:solidFill>
              </a:rPr>
              <a:t>cuffing that develop after inflation and deflation of the balloon. </a:t>
            </a:r>
          </a:p>
          <a:p>
            <a:r>
              <a:rPr lang="en-US" dirty="0" smtClean="0">
                <a:solidFill>
                  <a:srgbClr val="000000"/>
                </a:solidFill>
              </a:rPr>
              <a:t>-</a:t>
            </a:r>
            <a:r>
              <a:rPr lang="en-US" b="1" dirty="0" smtClean="0">
                <a:solidFill>
                  <a:srgbClr val="000000"/>
                </a:solidFill>
              </a:rPr>
              <a:t>Crease: “the balloon membrane collapses in on itself, causing crease and ridge formation to occur”</a:t>
            </a:r>
          </a:p>
          <a:p>
            <a:r>
              <a:rPr lang="en-US" b="1" dirty="0" smtClean="0">
                <a:solidFill>
                  <a:srgbClr val="000000"/>
                </a:solidFill>
              </a:rPr>
              <a:t>-Ridges: “at deflation, the sides of the balloon membrane come together”</a:t>
            </a:r>
          </a:p>
          <a:p>
            <a:r>
              <a:rPr lang="en-US" b="1" dirty="0" smtClean="0">
                <a:solidFill>
                  <a:srgbClr val="000000"/>
                </a:solidFill>
              </a:rPr>
              <a:t>-Cuffing: “the balloon membrane is pushed back towards the catheter tip” </a:t>
            </a:r>
          </a:p>
          <a:p>
            <a:r>
              <a:rPr lang="en-US" dirty="0" smtClean="0">
                <a:solidFill>
                  <a:srgbClr val="000000"/>
                </a:solidFill>
              </a:rPr>
              <a:t>(Robinson 2003)</a:t>
            </a:r>
            <a:endParaRPr lang="en-US" b="1"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Definition</a:t>
            </a:r>
            <a:endParaRPr lang="en-US" sz="6600" u="sng" dirty="0">
              <a:solidFill>
                <a:srgbClr val="000000"/>
              </a:solidFill>
            </a:endParaRPr>
          </a:p>
        </p:txBody>
      </p:sp>
    </p:spTree>
    <p:extLst>
      <p:ext uri="{BB962C8B-B14F-4D97-AF65-F5344CB8AC3E}">
        <p14:creationId xmlns:p14="http://schemas.microsoft.com/office/powerpoint/2010/main" val="357120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19200"/>
            <a:ext cx="8229600" cy="5181600"/>
          </a:xfrm>
        </p:spPr>
        <p:txBody>
          <a:bodyPr>
            <a:noAutofit/>
          </a:bodyPr>
          <a:lstStyle/>
          <a:p>
            <a:pPr marL="0" indent="0">
              <a:buNone/>
            </a:pPr>
            <a:r>
              <a:rPr lang="en-US" sz="2200" b="1" u="sng" dirty="0" smtClean="0">
                <a:solidFill>
                  <a:srgbClr val="000000"/>
                </a:solidFill>
              </a:rPr>
              <a:t>Level I</a:t>
            </a:r>
            <a:r>
              <a:rPr lang="en-US" sz="2200" dirty="0" smtClean="0">
                <a:solidFill>
                  <a:srgbClr val="000000"/>
                </a:solidFill>
              </a:rPr>
              <a:t>: Evidence from a systematic review or meta-analysis of all relevant randomized clinical trials (RCTs), or evidence based clinical practice guidelines based on systematic reviews of RCT’s or three or more RCT’s or good quality that has similar results. </a:t>
            </a:r>
          </a:p>
          <a:p>
            <a:pPr marL="0" indent="0">
              <a:buNone/>
            </a:pPr>
            <a:r>
              <a:rPr lang="en-US" sz="2200" b="1" u="sng" dirty="0" smtClean="0">
                <a:solidFill>
                  <a:srgbClr val="000000"/>
                </a:solidFill>
              </a:rPr>
              <a:t>Level II</a:t>
            </a:r>
            <a:r>
              <a:rPr lang="en-US" sz="2200" dirty="0" smtClean="0">
                <a:solidFill>
                  <a:srgbClr val="000000"/>
                </a:solidFill>
              </a:rPr>
              <a:t>: Evidence obtained from at least one well designed RCT.</a:t>
            </a:r>
          </a:p>
          <a:p>
            <a:pPr marL="0" indent="0">
              <a:buNone/>
            </a:pPr>
            <a:r>
              <a:rPr lang="en-US" sz="2200" b="1" u="sng" dirty="0" smtClean="0">
                <a:solidFill>
                  <a:srgbClr val="000000"/>
                </a:solidFill>
              </a:rPr>
              <a:t>Level III</a:t>
            </a:r>
            <a:r>
              <a:rPr lang="en-US" sz="2200" dirty="0" smtClean="0">
                <a:solidFill>
                  <a:srgbClr val="000000"/>
                </a:solidFill>
              </a:rPr>
              <a:t>: Evidence obtained from well-designed controlled trials without randomization.</a:t>
            </a:r>
          </a:p>
          <a:p>
            <a:pPr marL="0" indent="0">
              <a:buNone/>
            </a:pPr>
            <a:r>
              <a:rPr lang="en-US" sz="2200" b="1" u="sng" dirty="0" smtClean="0">
                <a:solidFill>
                  <a:srgbClr val="000000"/>
                </a:solidFill>
              </a:rPr>
              <a:t>Level IV</a:t>
            </a:r>
            <a:r>
              <a:rPr lang="en-US" sz="2200" dirty="0" smtClean="0">
                <a:solidFill>
                  <a:srgbClr val="000000"/>
                </a:solidFill>
              </a:rPr>
              <a:t>: Evidence from well-designed case-controlled or cohort studies.</a:t>
            </a:r>
          </a:p>
          <a:p>
            <a:pPr marL="0" indent="0">
              <a:buNone/>
            </a:pPr>
            <a:r>
              <a:rPr lang="en-US" sz="2200" b="1" u="sng" dirty="0" smtClean="0">
                <a:solidFill>
                  <a:srgbClr val="000000"/>
                </a:solidFill>
              </a:rPr>
              <a:t>Level V</a:t>
            </a:r>
            <a:r>
              <a:rPr lang="en-US" sz="2200" dirty="0" smtClean="0">
                <a:solidFill>
                  <a:srgbClr val="000000"/>
                </a:solidFill>
              </a:rPr>
              <a:t>: Evidence from systematic reviews of descriptive and qualitative studies. (Meta-synthesis)</a:t>
            </a:r>
          </a:p>
          <a:p>
            <a:pPr marL="0" indent="0">
              <a:buNone/>
            </a:pPr>
            <a:r>
              <a:rPr lang="en-US" sz="2200" b="1" u="sng" dirty="0" smtClean="0">
                <a:solidFill>
                  <a:srgbClr val="000000"/>
                </a:solidFill>
              </a:rPr>
              <a:t>Level VI</a:t>
            </a:r>
            <a:r>
              <a:rPr lang="en-US" sz="2200" dirty="0" smtClean="0">
                <a:solidFill>
                  <a:srgbClr val="000000"/>
                </a:solidFill>
              </a:rPr>
              <a:t>: Evidence from a single descriptive or qualitative study.</a:t>
            </a:r>
          </a:p>
          <a:p>
            <a:pPr marL="0" indent="0">
              <a:buNone/>
            </a:pPr>
            <a:r>
              <a:rPr lang="en-US" sz="2200" b="1" u="sng" dirty="0" smtClean="0">
                <a:solidFill>
                  <a:srgbClr val="000000"/>
                </a:solidFill>
              </a:rPr>
              <a:t>Level VII</a:t>
            </a:r>
            <a:r>
              <a:rPr lang="en-US" sz="2200" dirty="0" smtClean="0">
                <a:solidFill>
                  <a:srgbClr val="000000"/>
                </a:solidFill>
              </a:rPr>
              <a:t>: Evidence from the opinion of authorities and or reports of expert committees. </a:t>
            </a:r>
            <a:endParaRPr lang="en-US" sz="22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Levels of Evidence</a:t>
            </a:r>
            <a:endParaRPr lang="en-US" sz="6600" u="sng" dirty="0">
              <a:solidFill>
                <a:srgbClr val="000000"/>
              </a:solidFill>
            </a:endParaRPr>
          </a:p>
        </p:txBody>
      </p:sp>
    </p:spTree>
    <p:extLst>
      <p:ext uri="{BB962C8B-B14F-4D97-AF65-F5344CB8AC3E}">
        <p14:creationId xmlns:p14="http://schemas.microsoft.com/office/powerpoint/2010/main" val="665302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solidFill>
                  <a:srgbClr val="000000"/>
                </a:solidFill>
              </a:rPr>
              <a:t>Our topic of interest relates to pretesting </a:t>
            </a:r>
            <a:r>
              <a:rPr lang="en-US" dirty="0" err="1" smtClean="0">
                <a:solidFill>
                  <a:srgbClr val="000000"/>
                </a:solidFill>
              </a:rPr>
              <a:t>foley</a:t>
            </a:r>
            <a:r>
              <a:rPr lang="en-US" dirty="0" smtClean="0">
                <a:solidFill>
                  <a:srgbClr val="000000"/>
                </a:solidFill>
              </a:rPr>
              <a:t> catheter balloons prior to insertion.  For years it has been standard practice to pretest the balloon before insertion.  There are large discrepancies between healthcare facilities protocol, manufacture guidelines, and our </a:t>
            </a:r>
            <a:r>
              <a:rPr lang="en-US" dirty="0">
                <a:solidFill>
                  <a:srgbClr val="000000"/>
                </a:solidFill>
              </a:rPr>
              <a:t>nursing textbook. </a:t>
            </a:r>
            <a:r>
              <a:rPr lang="en-US" dirty="0" smtClean="0">
                <a:solidFill>
                  <a:srgbClr val="000000"/>
                </a:solidFill>
              </a:rPr>
              <a:t>There is evidence that </a:t>
            </a:r>
            <a:r>
              <a:rPr lang="en-US" dirty="0">
                <a:solidFill>
                  <a:srgbClr val="000000"/>
                </a:solidFill>
              </a:rPr>
              <a:t>pretesting causes the catheter shaft to lose it’s smooth surface and develop creases and ridges upon deflation which could cause trauma to the urethra upon insertion. </a:t>
            </a:r>
            <a:endParaRPr lang="en-US" dirty="0" smtClean="0">
              <a:solidFill>
                <a:srgbClr val="000000"/>
              </a:solidFill>
            </a:endParaRPr>
          </a:p>
          <a:p>
            <a:r>
              <a:rPr lang="en-US" sz="1900" dirty="0" smtClean="0">
                <a:solidFill>
                  <a:srgbClr val="000000"/>
                </a:solidFill>
              </a:rPr>
              <a:t>Boston, K., Carrillo, J., </a:t>
            </a:r>
            <a:r>
              <a:rPr lang="en-US" sz="1900" dirty="0" err="1" smtClean="0">
                <a:solidFill>
                  <a:srgbClr val="000000"/>
                </a:solidFill>
              </a:rPr>
              <a:t>Jentons</a:t>
            </a:r>
            <a:r>
              <a:rPr lang="en-US" sz="1900" dirty="0" smtClean="0">
                <a:solidFill>
                  <a:srgbClr val="000000"/>
                </a:solidFill>
              </a:rPr>
              <a:t>, K., </a:t>
            </a:r>
            <a:r>
              <a:rPr lang="en-US" sz="1900" dirty="0" err="1" smtClean="0">
                <a:solidFill>
                  <a:srgbClr val="000000"/>
                </a:solidFill>
              </a:rPr>
              <a:t>Schild</a:t>
            </a:r>
            <a:r>
              <a:rPr lang="en-US" sz="1900" dirty="0" smtClean="0">
                <a:solidFill>
                  <a:srgbClr val="000000"/>
                </a:solidFill>
              </a:rPr>
              <a:t>, S., Utley, G., </a:t>
            </a:r>
            <a:r>
              <a:rPr lang="en-US" sz="1900" dirty="0" err="1" smtClean="0">
                <a:solidFill>
                  <a:srgbClr val="000000"/>
                </a:solidFill>
              </a:rPr>
              <a:t>Zalocha</a:t>
            </a:r>
            <a:r>
              <a:rPr lang="en-US" sz="1900" dirty="0" smtClean="0">
                <a:solidFill>
                  <a:srgbClr val="000000"/>
                </a:solidFill>
              </a:rPr>
              <a:t>, E. (2011) </a:t>
            </a:r>
            <a:r>
              <a:rPr lang="en-US" sz="1900" i="1" dirty="0" err="1" smtClean="0">
                <a:solidFill>
                  <a:srgbClr val="000000"/>
                </a:solidFill>
              </a:rPr>
              <a:t>Preinflation</a:t>
            </a:r>
            <a:r>
              <a:rPr lang="en-US" sz="1900" i="1" dirty="0" smtClean="0">
                <a:solidFill>
                  <a:srgbClr val="000000"/>
                </a:solidFill>
              </a:rPr>
              <a:t> of Foley Catheters: It’s up in the Air. </a:t>
            </a:r>
            <a:r>
              <a:rPr lang="en-US" sz="1900" dirty="0" smtClean="0">
                <a:solidFill>
                  <a:srgbClr val="000000"/>
                </a:solidFill>
              </a:rPr>
              <a:t>Journal of Vascular Nursing.  Volume 24 Issue 2</a:t>
            </a:r>
            <a:endParaRPr lang="en-US" sz="1900" dirty="0">
              <a:solidFill>
                <a:srgbClr val="000000"/>
              </a:solidFill>
            </a:endParaRPr>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Introduction</a:t>
            </a:r>
            <a:endParaRPr lang="en-US" sz="6600" u="sng" dirty="0">
              <a:solidFill>
                <a:srgbClr val="000000"/>
              </a:solidFill>
            </a:endParaRPr>
          </a:p>
        </p:txBody>
      </p:sp>
    </p:spTree>
    <p:extLst>
      <p:ext uri="{BB962C8B-B14F-4D97-AF65-F5344CB8AC3E}">
        <p14:creationId xmlns:p14="http://schemas.microsoft.com/office/powerpoint/2010/main" val="289578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219200"/>
            <a:ext cx="3886200" cy="1371600"/>
          </a:xfrm>
        </p:spPr>
        <p:txBody>
          <a:bodyPr/>
          <a:lstStyle/>
          <a:p>
            <a:r>
              <a:rPr lang="en-US" dirty="0" smtClean="0">
                <a:solidFill>
                  <a:srgbClr val="000000"/>
                </a:solidFill>
              </a:rPr>
              <a:t>*Be aware of manufacture  guideline variations </a:t>
            </a:r>
          </a:p>
          <a:p>
            <a:endParaRPr lang="en-US" sz="2400" dirty="0">
              <a:solidFill>
                <a:srgbClr val="000000"/>
              </a:solidFill>
            </a:endParaRPr>
          </a:p>
        </p:txBody>
      </p:sp>
      <p:sp>
        <p:nvSpPr>
          <p:cNvPr id="3" name="Content Placeholder 2"/>
          <p:cNvSpPr>
            <a:spLocks noGrp="1"/>
          </p:cNvSpPr>
          <p:nvPr>
            <p:ph sz="half" idx="2"/>
          </p:nvPr>
        </p:nvSpPr>
        <p:spPr>
          <a:xfrm>
            <a:off x="457200" y="2201896"/>
            <a:ext cx="4038600" cy="4275104"/>
          </a:xfrm>
        </p:spPr>
        <p:txBody>
          <a:bodyPr>
            <a:noAutofit/>
          </a:bodyPr>
          <a:lstStyle/>
          <a:p>
            <a:pPr marL="0" indent="0">
              <a:buNone/>
            </a:pPr>
            <a:r>
              <a:rPr lang="en-US" sz="1800" dirty="0">
                <a:solidFill>
                  <a:srgbClr val="000000"/>
                </a:solidFill>
              </a:rPr>
              <a:t>Bard Clarification Letter</a:t>
            </a:r>
          </a:p>
          <a:p>
            <a:endParaRPr lang="en-US" sz="1800" dirty="0">
              <a:solidFill>
                <a:srgbClr val="000000"/>
              </a:solidFill>
            </a:endParaRPr>
          </a:p>
          <a:p>
            <a:pPr marL="0" indent="0">
              <a:buNone/>
            </a:pPr>
            <a:r>
              <a:rPr lang="en-US" sz="1800" dirty="0">
                <a:solidFill>
                  <a:srgbClr val="000000"/>
                </a:solidFill>
              </a:rPr>
              <a:t>“Dear Bard Customer</a:t>
            </a:r>
            <a:r>
              <a:rPr lang="en-US" sz="1800" dirty="0" smtClean="0">
                <a:solidFill>
                  <a:srgbClr val="000000"/>
                </a:solidFill>
              </a:rPr>
              <a:t>:</a:t>
            </a:r>
            <a:r>
              <a:rPr lang="en-US" sz="1800" dirty="0">
                <a:solidFill>
                  <a:srgbClr val="000000"/>
                </a:solidFill>
              </a:rPr>
              <a:t>	</a:t>
            </a:r>
          </a:p>
          <a:p>
            <a:pPr marL="0" indent="0">
              <a:buNone/>
            </a:pPr>
            <a:r>
              <a:rPr lang="en-US" sz="1800" dirty="0">
                <a:solidFill>
                  <a:srgbClr val="000000"/>
                </a:solidFill>
              </a:rPr>
              <a:t>This letter is to confirm that Bard does not recommend customers inflate Foley balloons prior to use. We believe the practice to be unnecessary, since we test 100% of Foley Catheter balloons as part of our quality assurance process</a:t>
            </a:r>
            <a:r>
              <a:rPr lang="en-US" sz="1800" dirty="0" smtClean="0">
                <a:solidFill>
                  <a:srgbClr val="000000"/>
                </a:solidFill>
              </a:rPr>
              <a:t>.”</a:t>
            </a:r>
            <a:endParaRPr lang="en-US" sz="1800" dirty="0">
              <a:solidFill>
                <a:srgbClr val="000000"/>
              </a:solidFill>
            </a:endParaRPr>
          </a:p>
          <a:p>
            <a:pPr marL="0" indent="0">
              <a:buNone/>
            </a:pPr>
            <a:endParaRPr lang="en-US" sz="1800" dirty="0" smtClean="0">
              <a:solidFill>
                <a:srgbClr val="000000"/>
              </a:solidFill>
            </a:endParaRPr>
          </a:p>
          <a:p>
            <a:pPr marL="0" indent="0">
              <a:buNone/>
            </a:pPr>
            <a:r>
              <a:rPr lang="en-US" sz="1800" dirty="0" smtClean="0">
                <a:solidFill>
                  <a:srgbClr val="000000"/>
                </a:solidFill>
              </a:rPr>
              <a:t>Debra </a:t>
            </a:r>
            <a:r>
              <a:rPr lang="en-US" sz="1800" dirty="0">
                <a:solidFill>
                  <a:srgbClr val="000000"/>
                </a:solidFill>
              </a:rPr>
              <a:t>Griffith</a:t>
            </a:r>
          </a:p>
          <a:p>
            <a:pPr marL="0" indent="0">
              <a:buNone/>
            </a:pPr>
            <a:r>
              <a:rPr lang="en-US" sz="1800" dirty="0">
                <a:solidFill>
                  <a:srgbClr val="000000"/>
                </a:solidFill>
              </a:rPr>
              <a:t>Director, Medical Services and Support</a:t>
            </a:r>
          </a:p>
          <a:p>
            <a:pPr marL="0" indent="0">
              <a:buNone/>
            </a:pPr>
            <a:r>
              <a:rPr lang="en-US" sz="1800" dirty="0">
                <a:solidFill>
                  <a:srgbClr val="000000"/>
                </a:solidFill>
              </a:rPr>
              <a:t>C.R. Bard, </a:t>
            </a:r>
            <a:r>
              <a:rPr lang="en-US" sz="1800" dirty="0" err="1">
                <a:solidFill>
                  <a:srgbClr val="000000"/>
                </a:solidFill>
              </a:rPr>
              <a:t>Inc</a:t>
            </a:r>
            <a:endParaRPr lang="en-US" sz="1800" dirty="0">
              <a:solidFill>
                <a:srgbClr val="000000"/>
              </a:solidFill>
            </a:endParaRPr>
          </a:p>
        </p:txBody>
      </p:sp>
      <p:sp>
        <p:nvSpPr>
          <p:cNvPr id="5" name="Title 4"/>
          <p:cNvSpPr>
            <a:spLocks noGrp="1"/>
          </p:cNvSpPr>
          <p:nvPr>
            <p:ph type="title"/>
          </p:nvPr>
        </p:nvSpPr>
        <p:spPr>
          <a:xfrm>
            <a:off x="457200" y="155448"/>
            <a:ext cx="8229600" cy="987552"/>
          </a:xfrm>
        </p:spPr>
        <p:txBody>
          <a:bodyPr>
            <a:noAutofit/>
          </a:bodyPr>
          <a:lstStyle/>
          <a:p>
            <a:pPr algn="ctr"/>
            <a:r>
              <a:rPr lang="en-US" sz="6600" u="sng" dirty="0" smtClean="0">
                <a:solidFill>
                  <a:srgbClr val="000000"/>
                </a:solidFill>
              </a:rPr>
              <a:t>Effective</a:t>
            </a:r>
            <a:r>
              <a:rPr lang="en-US" sz="6600" dirty="0" smtClean="0">
                <a:solidFill>
                  <a:srgbClr val="000000"/>
                </a:solidFill>
              </a:rPr>
              <a:t> </a:t>
            </a:r>
            <a:r>
              <a:rPr lang="en-US" sz="3600" dirty="0" smtClean="0">
                <a:solidFill>
                  <a:srgbClr val="000000"/>
                </a:solidFill>
              </a:rPr>
              <a:t>(LOE-Level III)</a:t>
            </a:r>
            <a:endParaRPr lang="en-US" sz="3600" u="sng" dirty="0">
              <a:solidFill>
                <a:srgbClr val="000000"/>
              </a:solidFill>
            </a:endParaRPr>
          </a:p>
        </p:txBody>
      </p:sp>
      <p:sp>
        <p:nvSpPr>
          <p:cNvPr id="6" name="Text Placeholder 5"/>
          <p:cNvSpPr>
            <a:spLocks noGrp="1"/>
          </p:cNvSpPr>
          <p:nvPr>
            <p:ph type="body" idx="3"/>
          </p:nvPr>
        </p:nvSpPr>
        <p:spPr>
          <a:xfrm>
            <a:off x="4572000" y="1295400"/>
            <a:ext cx="4116388" cy="962607"/>
          </a:xfrm>
        </p:spPr>
        <p:txBody>
          <a:bodyPr/>
          <a:lstStyle/>
          <a:p>
            <a:endParaRPr lang="en-US" sz="1600" dirty="0" smtClean="0">
              <a:solidFill>
                <a:srgbClr val="000000"/>
              </a:solidFill>
            </a:endParaRPr>
          </a:p>
          <a:p>
            <a:endParaRPr lang="en-US" sz="1600" dirty="0">
              <a:solidFill>
                <a:srgbClr val="000000"/>
              </a:solidFill>
            </a:endParaRPr>
          </a:p>
          <a:p>
            <a:endParaRPr lang="en-US" sz="1600" dirty="0" smtClean="0">
              <a:solidFill>
                <a:srgbClr val="000000"/>
              </a:solidFill>
            </a:endParaRPr>
          </a:p>
          <a:p>
            <a:r>
              <a:rPr lang="en-US" dirty="0" smtClean="0">
                <a:solidFill>
                  <a:srgbClr val="000000"/>
                </a:solidFill>
              </a:rPr>
              <a:t>*Stay  current with newly implemented EBP recommendations </a:t>
            </a:r>
            <a:endParaRPr lang="en-US" dirty="0">
              <a:solidFill>
                <a:srgbClr val="000000"/>
              </a:solidFill>
            </a:endParaRPr>
          </a:p>
        </p:txBody>
      </p:sp>
      <p:pic>
        <p:nvPicPr>
          <p:cNvPr id="7" name="Picture 2"/>
          <p:cNvPicPr>
            <a:picLocks noGrp="1" noChangeAspect="1" noChangeArrowheads="1"/>
          </p:cNvPicPr>
          <p:nvPr>
            <p:ph sz="quarter" idx="4"/>
          </p:nvPr>
        </p:nvPicPr>
        <p:blipFill>
          <a:blip r:embed="rId2" cstate="print"/>
          <a:srcRect/>
          <a:stretch>
            <a:fillRect/>
          </a:stretch>
        </p:blipFill>
        <p:spPr bwMode="auto">
          <a:xfrm>
            <a:off x="4492338" y="2286000"/>
            <a:ext cx="4381417" cy="4419600"/>
          </a:xfrm>
          <a:prstGeom prst="rect">
            <a:avLst/>
          </a:prstGeom>
          <a:noFill/>
          <a:ln w="9525">
            <a:noFill/>
            <a:miter lim="800000"/>
            <a:headEnd/>
            <a:tailEnd/>
          </a:ln>
        </p:spPr>
      </p:pic>
    </p:spTree>
    <p:extLst>
      <p:ext uri="{BB962C8B-B14F-4D97-AF65-F5344CB8AC3E}">
        <p14:creationId xmlns:p14="http://schemas.microsoft.com/office/powerpoint/2010/main" val="229256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lstStyle/>
          <a:p>
            <a:pPr marL="0" indent="0">
              <a:buNone/>
            </a:pPr>
            <a:r>
              <a:rPr lang="en-US" dirty="0" smtClean="0"/>
              <a:t>If per protocol you are required to test balloon prior to insertion:</a:t>
            </a:r>
          </a:p>
          <a:p>
            <a:pPr marL="0" indent="0">
              <a:buNone/>
            </a:pPr>
            <a:r>
              <a:rPr lang="en-US" dirty="0"/>
              <a:t> </a:t>
            </a:r>
            <a:r>
              <a:rPr lang="en-US" dirty="0" smtClean="0"/>
              <a:t>    *Utilize the self-syringe aspiration technique to deflate the balloon prior to insertion.  This is done by giving the plunger a gentle start and allowing gravity to drain the balloon. </a:t>
            </a:r>
          </a:p>
          <a:p>
            <a:pPr marL="0" indent="0">
              <a:buNone/>
            </a:pPr>
            <a:endParaRPr lang="en-US" dirty="0" smtClean="0"/>
          </a:p>
          <a:p>
            <a:pPr marL="0" indent="0">
              <a:buNone/>
            </a:pPr>
            <a:r>
              <a:rPr lang="en-US" dirty="0"/>
              <a:t> </a:t>
            </a:r>
            <a:r>
              <a:rPr lang="en-US" dirty="0" smtClean="0"/>
              <a:t>    *Instill 0.5 mL of sterile water reinserted into the catheter infill channel and balloon following deflation to smooth creases and ridges.</a:t>
            </a:r>
          </a:p>
          <a:p>
            <a:pPr marL="0" indent="0">
              <a:buNone/>
            </a:pPr>
            <a:r>
              <a:rPr lang="en-US" dirty="0" smtClean="0"/>
              <a:t>(Robinson 2003)</a:t>
            </a:r>
            <a:endParaRPr lang="en-US" dirty="0"/>
          </a:p>
        </p:txBody>
      </p:sp>
      <p:sp>
        <p:nvSpPr>
          <p:cNvPr id="3" name="Title 2"/>
          <p:cNvSpPr>
            <a:spLocks noGrp="1"/>
          </p:cNvSpPr>
          <p:nvPr>
            <p:ph type="title"/>
          </p:nvPr>
        </p:nvSpPr>
        <p:spPr/>
        <p:txBody>
          <a:bodyPr>
            <a:normAutofit fontScale="90000"/>
          </a:bodyPr>
          <a:lstStyle/>
          <a:p>
            <a:pPr algn="ctr"/>
            <a:r>
              <a:rPr lang="en-US" sz="6600" u="sng" dirty="0" smtClean="0">
                <a:solidFill>
                  <a:srgbClr val="000000"/>
                </a:solidFill>
              </a:rPr>
              <a:t>Possibly Effective</a:t>
            </a:r>
            <a:r>
              <a:rPr lang="en-US" sz="6600" dirty="0" smtClean="0">
                <a:solidFill>
                  <a:srgbClr val="000000"/>
                </a:solidFill>
              </a:rPr>
              <a:t> </a:t>
            </a:r>
            <a:r>
              <a:rPr lang="en-US" sz="3600" dirty="0" smtClean="0">
                <a:solidFill>
                  <a:srgbClr val="000000"/>
                </a:solidFill>
              </a:rPr>
              <a:t>(LOE-Level III)</a:t>
            </a:r>
            <a:endParaRPr lang="en-US" sz="6600" u="sng" dirty="0">
              <a:solidFill>
                <a:srgbClr val="000000"/>
              </a:solidFill>
            </a:endParaRPr>
          </a:p>
        </p:txBody>
      </p:sp>
    </p:spTree>
    <p:extLst>
      <p:ext uri="{BB962C8B-B14F-4D97-AF65-F5344CB8AC3E}">
        <p14:creationId xmlns:p14="http://schemas.microsoft.com/office/powerpoint/2010/main" val="3158690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smtClean="0">
                <a:solidFill>
                  <a:srgbClr val="000000"/>
                </a:solidFill>
              </a:rPr>
              <a:t>Pretesting the Foley Balloon could result in:</a:t>
            </a:r>
          </a:p>
          <a:p>
            <a:pPr marL="0" indent="0">
              <a:buNone/>
            </a:pPr>
            <a:r>
              <a:rPr lang="en-US" dirty="0" smtClean="0">
                <a:solidFill>
                  <a:srgbClr val="000000"/>
                </a:solidFill>
              </a:rPr>
              <a:t>     * Creases</a:t>
            </a:r>
          </a:p>
          <a:p>
            <a:pPr marL="0" indent="0">
              <a:buNone/>
            </a:pPr>
            <a:r>
              <a:rPr lang="en-US" dirty="0">
                <a:solidFill>
                  <a:srgbClr val="000000"/>
                </a:solidFill>
              </a:rPr>
              <a:t> </a:t>
            </a:r>
            <a:r>
              <a:rPr lang="en-US" dirty="0" smtClean="0">
                <a:solidFill>
                  <a:srgbClr val="000000"/>
                </a:solidFill>
              </a:rPr>
              <a:t>    * Ridges</a:t>
            </a:r>
          </a:p>
          <a:p>
            <a:pPr marL="0" indent="0">
              <a:buNone/>
            </a:pPr>
            <a:r>
              <a:rPr lang="en-US" dirty="0">
                <a:solidFill>
                  <a:srgbClr val="000000"/>
                </a:solidFill>
              </a:rPr>
              <a:t> </a:t>
            </a:r>
            <a:r>
              <a:rPr lang="en-US" dirty="0" smtClean="0">
                <a:solidFill>
                  <a:srgbClr val="000000"/>
                </a:solidFill>
              </a:rPr>
              <a:t>    * Cuffing</a:t>
            </a:r>
          </a:p>
          <a:p>
            <a:pPr marL="0" indent="0">
              <a:buNone/>
            </a:pPr>
            <a:r>
              <a:rPr lang="en-US" dirty="0">
                <a:solidFill>
                  <a:srgbClr val="000000"/>
                </a:solidFill>
              </a:rPr>
              <a:t> </a:t>
            </a:r>
            <a:r>
              <a:rPr lang="en-US" dirty="0" smtClean="0">
                <a:solidFill>
                  <a:srgbClr val="000000"/>
                </a:solidFill>
              </a:rPr>
              <a:t>    * Increase in Diameter Size of Balloon</a:t>
            </a:r>
          </a:p>
          <a:p>
            <a:pPr marL="0" indent="0">
              <a:buNone/>
            </a:pPr>
            <a:r>
              <a:rPr lang="en-US" dirty="0">
                <a:solidFill>
                  <a:srgbClr val="000000"/>
                </a:solidFill>
              </a:rPr>
              <a:t> </a:t>
            </a:r>
            <a:r>
              <a:rPr lang="en-US" dirty="0" smtClean="0">
                <a:solidFill>
                  <a:srgbClr val="000000"/>
                </a:solidFill>
              </a:rPr>
              <a:t>    * Urethral Damage</a:t>
            </a:r>
          </a:p>
          <a:p>
            <a:pPr marL="0" indent="0">
              <a:buNone/>
            </a:pPr>
            <a:r>
              <a:rPr lang="en-US" dirty="0">
                <a:solidFill>
                  <a:srgbClr val="000000"/>
                </a:solidFill>
              </a:rPr>
              <a:t> </a:t>
            </a:r>
            <a:r>
              <a:rPr lang="en-US" dirty="0" smtClean="0">
                <a:solidFill>
                  <a:srgbClr val="000000"/>
                </a:solidFill>
              </a:rPr>
              <a:t>    * Balloon Membrane and Balloon Inflation Valve Area       </a:t>
            </a:r>
          </a:p>
          <a:p>
            <a:pPr marL="0" indent="0">
              <a:buNone/>
            </a:pPr>
            <a:r>
              <a:rPr lang="en-US" dirty="0">
                <a:solidFill>
                  <a:srgbClr val="000000"/>
                </a:solidFill>
              </a:rPr>
              <a:t> </a:t>
            </a:r>
            <a:r>
              <a:rPr lang="en-US" dirty="0" smtClean="0">
                <a:solidFill>
                  <a:srgbClr val="000000"/>
                </a:solidFill>
              </a:rPr>
              <a:t>       Collapse and Deform</a:t>
            </a:r>
          </a:p>
          <a:p>
            <a:pPr marL="0" indent="0">
              <a:buNone/>
            </a:pPr>
            <a:r>
              <a:rPr lang="en-US" sz="3200" dirty="0" smtClean="0">
                <a:solidFill>
                  <a:srgbClr val="000000"/>
                </a:solidFill>
              </a:rPr>
              <a:t>(Robinson 2003)</a:t>
            </a:r>
            <a:endParaRPr lang="en-US" sz="3200" dirty="0">
              <a:solidFill>
                <a:srgbClr val="000000"/>
              </a:solidFill>
            </a:endParaRPr>
          </a:p>
        </p:txBody>
      </p:sp>
      <p:sp>
        <p:nvSpPr>
          <p:cNvPr id="3" name="Title 2"/>
          <p:cNvSpPr>
            <a:spLocks noGrp="1"/>
          </p:cNvSpPr>
          <p:nvPr>
            <p:ph type="title"/>
          </p:nvPr>
        </p:nvSpPr>
        <p:spPr/>
        <p:txBody>
          <a:bodyPr>
            <a:normAutofit fontScale="90000"/>
          </a:bodyPr>
          <a:lstStyle/>
          <a:p>
            <a:pPr algn="ctr"/>
            <a:r>
              <a:rPr lang="en-US" sz="6600" u="sng" dirty="0" smtClean="0">
                <a:solidFill>
                  <a:srgbClr val="000000"/>
                </a:solidFill>
              </a:rPr>
              <a:t>Possibly Harmful </a:t>
            </a:r>
            <a:r>
              <a:rPr lang="en-US" sz="3600" dirty="0" smtClean="0">
                <a:solidFill>
                  <a:srgbClr val="000000"/>
                </a:solidFill>
              </a:rPr>
              <a:t>(LOE-Level III)</a:t>
            </a:r>
            <a:r>
              <a:rPr lang="en-US" sz="6600" dirty="0" smtClean="0">
                <a:solidFill>
                  <a:srgbClr val="000000"/>
                </a:solidFill>
              </a:rPr>
              <a:t> </a:t>
            </a:r>
            <a:endParaRPr lang="en-US" sz="3600" dirty="0">
              <a:solidFill>
                <a:srgbClr val="000000"/>
              </a:solidFill>
            </a:endParaRPr>
          </a:p>
        </p:txBody>
      </p:sp>
    </p:spTree>
    <p:extLst>
      <p:ext uri="{BB962C8B-B14F-4D97-AF65-F5344CB8AC3E}">
        <p14:creationId xmlns:p14="http://schemas.microsoft.com/office/powerpoint/2010/main" val="4165176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610600" cy="5638800"/>
          </a:xfrm>
        </p:spPr>
        <p:txBody>
          <a:bodyPr>
            <a:noAutofit/>
          </a:bodyPr>
          <a:lstStyle/>
          <a:p>
            <a:pPr marL="0" indent="0">
              <a:buNone/>
            </a:pPr>
            <a:endParaRPr lang="en-US" sz="1800" dirty="0" smtClean="0"/>
          </a:p>
          <a:p>
            <a:pPr marL="0" indent="0">
              <a:buNone/>
            </a:pPr>
            <a:r>
              <a:rPr lang="en-US" sz="2000" dirty="0" smtClean="0"/>
              <a:t>*A </a:t>
            </a:r>
            <a:r>
              <a:rPr lang="en-US" sz="2000" dirty="0"/>
              <a:t>study was conducted to compare three different methods of deflating the </a:t>
            </a:r>
            <a:r>
              <a:rPr lang="en-US" sz="2000" dirty="0" err="1"/>
              <a:t>foley</a:t>
            </a:r>
            <a:r>
              <a:rPr lang="en-US" sz="2000" dirty="0"/>
              <a:t> catheter balloon and determine which methods produce creases and ridges and also show an increase in diameter size of the balloon area. </a:t>
            </a:r>
          </a:p>
          <a:p>
            <a:pPr marL="0" indent="0">
              <a:buNone/>
            </a:pPr>
            <a:r>
              <a:rPr lang="en-US" sz="2000" dirty="0" smtClean="0"/>
              <a:t>     -The </a:t>
            </a:r>
            <a:r>
              <a:rPr lang="en-US" sz="2000" dirty="0"/>
              <a:t>first method studied was </a:t>
            </a:r>
            <a:r>
              <a:rPr lang="en-US" sz="2000" dirty="0" smtClean="0"/>
              <a:t>Self-syringe aspiration </a:t>
            </a:r>
          </a:p>
          <a:p>
            <a:pPr marL="0" indent="0">
              <a:buNone/>
            </a:pPr>
            <a:r>
              <a:rPr lang="en-US" sz="2000" dirty="0" smtClean="0"/>
              <a:t>     -The </a:t>
            </a:r>
            <a:r>
              <a:rPr lang="en-US" sz="2000" dirty="0"/>
              <a:t>second </a:t>
            </a:r>
            <a:r>
              <a:rPr lang="en-US" sz="2000" dirty="0" smtClean="0"/>
              <a:t>method, the </a:t>
            </a:r>
            <a:r>
              <a:rPr lang="en-US" sz="2000" dirty="0"/>
              <a:t>most commonly use </a:t>
            </a:r>
            <a:r>
              <a:rPr lang="en-US" sz="2000" dirty="0" smtClean="0"/>
              <a:t>method, </a:t>
            </a:r>
            <a:r>
              <a:rPr lang="en-US" sz="2000" dirty="0"/>
              <a:t>referred to as </a:t>
            </a:r>
            <a:r>
              <a:rPr lang="en-US" sz="2000" dirty="0" smtClean="0"/>
              <a:t>  </a:t>
            </a:r>
          </a:p>
          <a:p>
            <a:pPr marL="0" indent="0">
              <a:buNone/>
            </a:pPr>
            <a:r>
              <a:rPr lang="en-US" sz="2000" dirty="0"/>
              <a:t> </a:t>
            </a:r>
            <a:r>
              <a:rPr lang="en-US" sz="2000" dirty="0" smtClean="0"/>
              <a:t>     manual syringe aspiration.</a:t>
            </a:r>
          </a:p>
          <a:p>
            <a:pPr marL="0" indent="0">
              <a:buNone/>
            </a:pPr>
            <a:r>
              <a:rPr lang="en-US" sz="2000" dirty="0" smtClean="0"/>
              <a:t>     -The third method by which the balloon was deflated was by cutting off </a:t>
            </a:r>
          </a:p>
          <a:p>
            <a:pPr marL="0" indent="0">
              <a:buNone/>
            </a:pPr>
            <a:r>
              <a:rPr lang="en-US" sz="2000" dirty="0"/>
              <a:t> </a:t>
            </a:r>
            <a:r>
              <a:rPr lang="en-US" sz="2000" dirty="0" smtClean="0"/>
              <a:t>     the inflation valve.</a:t>
            </a:r>
          </a:p>
          <a:p>
            <a:endParaRPr lang="en-US" sz="1800" dirty="0" smtClean="0"/>
          </a:p>
          <a:p>
            <a:pPr marL="0" indent="0" algn="ctr">
              <a:buNone/>
            </a:pPr>
            <a:r>
              <a:rPr lang="en-US" sz="2400" b="1" dirty="0" smtClean="0"/>
              <a:t>“Testing the balloon by injecting fluid from the prefilled sterile water syringe into the balloon port is no longer a common practice. Testing the balloon may lead to damage, causing increased trauma on insertion. (</a:t>
            </a:r>
            <a:r>
              <a:rPr lang="en-US" sz="2400" b="1" dirty="0"/>
              <a:t>C</a:t>
            </a:r>
            <a:r>
              <a:rPr lang="en-US" sz="2400" b="1" dirty="0" smtClean="0"/>
              <a:t>heck manufacturer’s instructions).” </a:t>
            </a:r>
            <a:r>
              <a:rPr lang="en-US" sz="1800" b="1" dirty="0" smtClean="0"/>
              <a:t>(Perry &amp; Potter 2011)</a:t>
            </a:r>
          </a:p>
          <a:p>
            <a:endParaRPr lang="en-US" sz="1050" dirty="0"/>
          </a:p>
        </p:txBody>
      </p:sp>
      <p:sp>
        <p:nvSpPr>
          <p:cNvPr id="3" name="Title 2"/>
          <p:cNvSpPr>
            <a:spLocks noGrp="1"/>
          </p:cNvSpPr>
          <p:nvPr>
            <p:ph type="title"/>
          </p:nvPr>
        </p:nvSpPr>
        <p:spPr/>
        <p:txBody>
          <a:bodyPr>
            <a:normAutofit/>
          </a:bodyPr>
          <a:lstStyle/>
          <a:p>
            <a:pPr algn="ctr"/>
            <a:r>
              <a:rPr lang="en-US" sz="6600" u="sng" dirty="0" smtClean="0">
                <a:solidFill>
                  <a:srgbClr val="000000"/>
                </a:solidFill>
              </a:rPr>
              <a:t>Summary</a:t>
            </a:r>
            <a:endParaRPr lang="en-US" sz="6600" u="sng" dirty="0">
              <a:solidFill>
                <a:srgbClr val="000000"/>
              </a:solidFill>
            </a:endParaRPr>
          </a:p>
        </p:txBody>
      </p:sp>
    </p:spTree>
    <p:extLst>
      <p:ext uri="{BB962C8B-B14F-4D97-AF65-F5344CB8AC3E}">
        <p14:creationId xmlns:p14="http://schemas.microsoft.com/office/powerpoint/2010/main" val="19862195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3">
      <a:dk1>
        <a:srgbClr val="292934"/>
      </a:dk1>
      <a:lt1>
        <a:srgbClr val="292934"/>
      </a:lt1>
      <a:dk2>
        <a:srgbClr val="D2533C"/>
      </a:dk2>
      <a:lt2>
        <a:srgbClr val="D2533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823</Words>
  <Application>Microsoft Office PowerPoint</Application>
  <PresentationFormat>On-screen Show (4:3)</PresentationFormat>
  <Paragraphs>76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Andrea K. Myers, SNFRMC Brianne N. Dority, SNFRMC</vt:lpstr>
      <vt:lpstr>Evidence Based Practice:</vt:lpstr>
      <vt:lpstr>Definition</vt:lpstr>
      <vt:lpstr>Levels of Evidence</vt:lpstr>
      <vt:lpstr>Introduction</vt:lpstr>
      <vt:lpstr>Effective (LOE-Level III)</vt:lpstr>
      <vt:lpstr>Possibly Effective (LOE-Level III)</vt:lpstr>
      <vt:lpstr>Possibly Harmful (LOE-Level III) </vt:lpstr>
      <vt:lpstr>Summary</vt:lpstr>
      <vt:lpstr>Not Effective (LOE-Level III)</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Based Practice:</dc:title>
  <dc:creator>Andrea K. Myers</dc:creator>
  <cp:lastModifiedBy>Andrea K. Myers</cp:lastModifiedBy>
  <cp:revision>25</cp:revision>
  <dcterms:created xsi:type="dcterms:W3CDTF">2012-03-25T20:03:52Z</dcterms:created>
  <dcterms:modified xsi:type="dcterms:W3CDTF">2012-03-27T01:03:35Z</dcterms:modified>
</cp:coreProperties>
</file>