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71" autoAdjust="0"/>
  </p:normalViewPr>
  <p:slideViewPr>
    <p:cSldViewPr>
      <p:cViewPr varScale="1">
        <p:scale>
          <a:sx n="70" d="100"/>
          <a:sy n="70" d="100"/>
        </p:scale>
        <p:origin x="-138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A77F99B-2096-42D1-BA62-35504FE0A671}" type="datetimeFigureOut">
              <a:rPr lang="en-US" smtClean="0"/>
              <a:t>9/18/2011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B1A476E-C555-42D9-AA8E-C5C39CDD1B44}" type="slidenum">
              <a:rPr lang="en-US" smtClean="0"/>
              <a:t>‹#›</a:t>
            </a:fld>
            <a:endParaRPr lang="en-US" dirty="0"/>
          </a:p>
        </p:txBody>
      </p:sp>
    </p:spTree>
    <p:extLst>
      <p:ext uri="{BB962C8B-B14F-4D97-AF65-F5344CB8AC3E}">
        <p14:creationId xmlns:p14="http://schemas.microsoft.com/office/powerpoint/2010/main" val="1920951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77F99B-2096-42D1-BA62-35504FE0A671}" type="datetimeFigureOut">
              <a:rPr lang="en-US" smtClean="0"/>
              <a:t>9/18/2011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B1A476E-C555-42D9-AA8E-C5C39CDD1B44}" type="slidenum">
              <a:rPr lang="en-US" smtClean="0"/>
              <a:t>‹#›</a:t>
            </a:fld>
            <a:endParaRPr lang="en-US" dirty="0"/>
          </a:p>
        </p:txBody>
      </p:sp>
    </p:spTree>
    <p:extLst>
      <p:ext uri="{BB962C8B-B14F-4D97-AF65-F5344CB8AC3E}">
        <p14:creationId xmlns:p14="http://schemas.microsoft.com/office/powerpoint/2010/main" val="385331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77F99B-2096-42D1-BA62-35504FE0A671}" type="datetimeFigureOut">
              <a:rPr lang="en-US" smtClean="0"/>
              <a:t>9/18/2011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B1A476E-C555-42D9-AA8E-C5C39CDD1B44}" type="slidenum">
              <a:rPr lang="en-US" smtClean="0"/>
              <a:t>‹#›</a:t>
            </a:fld>
            <a:endParaRPr lang="en-US" dirty="0"/>
          </a:p>
        </p:txBody>
      </p:sp>
    </p:spTree>
    <p:extLst>
      <p:ext uri="{BB962C8B-B14F-4D97-AF65-F5344CB8AC3E}">
        <p14:creationId xmlns:p14="http://schemas.microsoft.com/office/powerpoint/2010/main" val="2282863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77F99B-2096-42D1-BA62-35504FE0A671}" type="datetimeFigureOut">
              <a:rPr lang="en-US" smtClean="0"/>
              <a:t>9/18/2011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B1A476E-C555-42D9-AA8E-C5C39CDD1B44}" type="slidenum">
              <a:rPr lang="en-US" smtClean="0"/>
              <a:t>‹#›</a:t>
            </a:fld>
            <a:endParaRPr lang="en-US" dirty="0"/>
          </a:p>
        </p:txBody>
      </p:sp>
    </p:spTree>
    <p:extLst>
      <p:ext uri="{BB962C8B-B14F-4D97-AF65-F5344CB8AC3E}">
        <p14:creationId xmlns:p14="http://schemas.microsoft.com/office/powerpoint/2010/main" val="150110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77F99B-2096-42D1-BA62-35504FE0A671}" type="datetimeFigureOut">
              <a:rPr lang="en-US" smtClean="0"/>
              <a:t>9/18/2011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B1A476E-C555-42D9-AA8E-C5C39CDD1B44}" type="slidenum">
              <a:rPr lang="en-US" smtClean="0"/>
              <a:t>‹#›</a:t>
            </a:fld>
            <a:endParaRPr lang="en-US" dirty="0"/>
          </a:p>
        </p:txBody>
      </p:sp>
    </p:spTree>
    <p:extLst>
      <p:ext uri="{BB962C8B-B14F-4D97-AF65-F5344CB8AC3E}">
        <p14:creationId xmlns:p14="http://schemas.microsoft.com/office/powerpoint/2010/main" val="127347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77F99B-2096-42D1-BA62-35504FE0A671}" type="datetimeFigureOut">
              <a:rPr lang="en-US" smtClean="0"/>
              <a:t>9/18/2011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B1A476E-C555-42D9-AA8E-C5C39CDD1B44}" type="slidenum">
              <a:rPr lang="en-US" smtClean="0"/>
              <a:t>‹#›</a:t>
            </a:fld>
            <a:endParaRPr lang="en-US" dirty="0"/>
          </a:p>
        </p:txBody>
      </p:sp>
    </p:spTree>
    <p:extLst>
      <p:ext uri="{BB962C8B-B14F-4D97-AF65-F5344CB8AC3E}">
        <p14:creationId xmlns:p14="http://schemas.microsoft.com/office/powerpoint/2010/main" val="2590412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A77F99B-2096-42D1-BA62-35504FE0A671}" type="datetimeFigureOut">
              <a:rPr lang="en-US" smtClean="0"/>
              <a:t>9/18/2011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B1A476E-C555-42D9-AA8E-C5C39CDD1B44}" type="slidenum">
              <a:rPr lang="en-US" smtClean="0"/>
              <a:t>‹#›</a:t>
            </a:fld>
            <a:endParaRPr lang="en-US" dirty="0"/>
          </a:p>
        </p:txBody>
      </p:sp>
    </p:spTree>
    <p:extLst>
      <p:ext uri="{BB962C8B-B14F-4D97-AF65-F5344CB8AC3E}">
        <p14:creationId xmlns:p14="http://schemas.microsoft.com/office/powerpoint/2010/main" val="2767783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A77F99B-2096-42D1-BA62-35504FE0A671}" type="datetimeFigureOut">
              <a:rPr lang="en-US" smtClean="0"/>
              <a:t>9/18/2011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B1A476E-C555-42D9-AA8E-C5C39CDD1B44}" type="slidenum">
              <a:rPr lang="en-US" smtClean="0"/>
              <a:t>‹#›</a:t>
            </a:fld>
            <a:endParaRPr lang="en-US" dirty="0"/>
          </a:p>
        </p:txBody>
      </p:sp>
    </p:spTree>
    <p:extLst>
      <p:ext uri="{BB962C8B-B14F-4D97-AF65-F5344CB8AC3E}">
        <p14:creationId xmlns:p14="http://schemas.microsoft.com/office/powerpoint/2010/main" val="4069665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77F99B-2096-42D1-BA62-35504FE0A671}" type="datetimeFigureOut">
              <a:rPr lang="en-US" smtClean="0"/>
              <a:t>9/18/2011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B1A476E-C555-42D9-AA8E-C5C39CDD1B44}" type="slidenum">
              <a:rPr lang="en-US" smtClean="0"/>
              <a:t>‹#›</a:t>
            </a:fld>
            <a:endParaRPr lang="en-US" dirty="0"/>
          </a:p>
        </p:txBody>
      </p:sp>
    </p:spTree>
    <p:extLst>
      <p:ext uri="{BB962C8B-B14F-4D97-AF65-F5344CB8AC3E}">
        <p14:creationId xmlns:p14="http://schemas.microsoft.com/office/powerpoint/2010/main" val="1245098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77F99B-2096-42D1-BA62-35504FE0A671}" type="datetimeFigureOut">
              <a:rPr lang="en-US" smtClean="0"/>
              <a:t>9/18/2011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B1A476E-C555-42D9-AA8E-C5C39CDD1B44}" type="slidenum">
              <a:rPr lang="en-US" smtClean="0"/>
              <a:t>‹#›</a:t>
            </a:fld>
            <a:endParaRPr lang="en-US" dirty="0"/>
          </a:p>
        </p:txBody>
      </p:sp>
    </p:spTree>
    <p:extLst>
      <p:ext uri="{BB962C8B-B14F-4D97-AF65-F5344CB8AC3E}">
        <p14:creationId xmlns:p14="http://schemas.microsoft.com/office/powerpoint/2010/main" val="582384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77F99B-2096-42D1-BA62-35504FE0A671}" type="datetimeFigureOut">
              <a:rPr lang="en-US" smtClean="0"/>
              <a:t>9/18/2011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B1A476E-C555-42D9-AA8E-C5C39CDD1B44}" type="slidenum">
              <a:rPr lang="en-US" smtClean="0"/>
              <a:t>‹#›</a:t>
            </a:fld>
            <a:endParaRPr lang="en-US" dirty="0"/>
          </a:p>
        </p:txBody>
      </p:sp>
    </p:spTree>
    <p:extLst>
      <p:ext uri="{BB962C8B-B14F-4D97-AF65-F5344CB8AC3E}">
        <p14:creationId xmlns:p14="http://schemas.microsoft.com/office/powerpoint/2010/main" val="3644774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77F99B-2096-42D1-BA62-35504FE0A671}" type="datetimeFigureOut">
              <a:rPr lang="en-US" smtClean="0"/>
              <a:t>9/18/2011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1A476E-C555-42D9-AA8E-C5C39CDD1B44}" type="slidenum">
              <a:rPr lang="en-US" smtClean="0"/>
              <a:t>‹#›</a:t>
            </a:fld>
            <a:endParaRPr lang="en-US" dirty="0"/>
          </a:p>
        </p:txBody>
      </p:sp>
    </p:spTree>
    <p:extLst>
      <p:ext uri="{BB962C8B-B14F-4D97-AF65-F5344CB8AC3E}">
        <p14:creationId xmlns:p14="http://schemas.microsoft.com/office/powerpoint/2010/main" val="3984997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dirty="0" smtClean="0">
                <a:latin typeface="Times New Roman" pitchFamily="18" charset="0"/>
                <a:ea typeface="Arial Unicode MS" pitchFamily="34" charset="-128"/>
                <a:cs typeface="Times New Roman" pitchFamily="18" charset="0"/>
              </a:rPr>
              <a:t>Care of the Newborn</a:t>
            </a:r>
            <a:endParaRPr lang="en-US" sz="3600" dirty="0">
              <a:latin typeface="Times New Roman" pitchFamily="18" charset="0"/>
              <a:ea typeface="Arial Unicode MS" pitchFamily="34" charset="-128"/>
              <a:cs typeface="Times New Roman" pitchFamily="18" charset="0"/>
            </a:endParaRP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21094345">
            <a:off x="663088" y="1436756"/>
            <a:ext cx="3722767" cy="2381364"/>
          </a:xfrm>
        </p:spPr>
        <p:style>
          <a:lnRef idx="2">
            <a:schemeClr val="accent2"/>
          </a:lnRef>
          <a:fillRef idx="1">
            <a:schemeClr val="lt1"/>
          </a:fillRef>
          <a:effectRef idx="0">
            <a:schemeClr val="accent2"/>
          </a:effectRef>
          <a:fontRef idx="minor">
            <a:schemeClr val="dk1"/>
          </a:fontRef>
        </p:style>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655143">
            <a:off x="5363680" y="1323290"/>
            <a:ext cx="2978503" cy="2675592"/>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43200" y="4043639"/>
            <a:ext cx="3581400" cy="2384791"/>
          </a:xfrm>
          <a:prstGeom prst="rect">
            <a:avLst/>
          </a:prstGeom>
        </p:spPr>
      </p:pic>
    </p:spTree>
    <p:extLst>
      <p:ext uri="{BB962C8B-B14F-4D97-AF65-F5344CB8AC3E}">
        <p14:creationId xmlns:p14="http://schemas.microsoft.com/office/powerpoint/2010/main" val="3806038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r>
              <a:rPr lang="en-US" sz="3600" b="1"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Care of the Newborn</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990600"/>
            <a:ext cx="8229600" cy="5135563"/>
          </a:xfrm>
        </p:spPr>
        <p:style>
          <a:lnRef idx="2">
            <a:schemeClr val="accent2"/>
          </a:lnRef>
          <a:fillRef idx="1">
            <a:schemeClr val="lt1"/>
          </a:fillRef>
          <a:effectRef idx="0">
            <a:schemeClr val="accent2"/>
          </a:effectRef>
          <a:fontRef idx="minor">
            <a:schemeClr val="dk1"/>
          </a:fontRef>
        </p:style>
        <p:txBody>
          <a:bodyPr>
            <a:normAutofit lnSpcReduction="10000"/>
          </a:bodyPr>
          <a:lstStyle/>
          <a:p>
            <a:pPr>
              <a:lnSpc>
                <a:spcPct val="150000"/>
              </a:lnSpc>
              <a:buFont typeface="Wingdings" pitchFamily="2" charset="2"/>
              <a:buChar char="v"/>
            </a:pPr>
            <a:r>
              <a:rPr lang="en-US" sz="1800" b="1" dirty="0" smtClean="0">
                <a:latin typeface="Times New Roman" pitchFamily="18" charset="0"/>
                <a:cs typeface="Times New Roman" pitchFamily="18" charset="0"/>
              </a:rPr>
              <a:t>Stress: </a:t>
            </a:r>
            <a:r>
              <a:rPr lang="en-US" sz="1200" dirty="0" smtClean="0">
                <a:latin typeface="Times New Roman" pitchFamily="18" charset="0"/>
                <a:cs typeface="Times New Roman" pitchFamily="18" charset="0"/>
              </a:rPr>
              <a:t>A newborn brings a whirlwind of excitement into your life and along with the excitement comes stress and fatigue. Take care of yourself. Sleep when the baby sleeps. Eat a healthy diet. Drink plenty of water. Get fresh air. Do something you enjoy everyday. This will help you maintain the energy you need to care for your newborn.</a:t>
            </a:r>
          </a:p>
          <a:p>
            <a:pPr>
              <a:lnSpc>
                <a:spcPct val="150000"/>
              </a:lnSpc>
              <a:buFont typeface="Wingdings" pitchFamily="2" charset="2"/>
              <a:buChar char="v"/>
            </a:pPr>
            <a:r>
              <a:rPr lang="en-US" sz="1800" b="1" dirty="0" smtClean="0">
                <a:latin typeface="Times New Roman" pitchFamily="18" charset="0"/>
                <a:cs typeface="Times New Roman" pitchFamily="18" charset="0"/>
              </a:rPr>
              <a:t>Emotions/Independence:</a:t>
            </a:r>
            <a:r>
              <a:rPr lang="en-US" sz="1200" dirty="0" smtClean="0">
                <a:latin typeface="Times New Roman" pitchFamily="18" charset="0"/>
                <a:cs typeface="Times New Roman" pitchFamily="18" charset="0"/>
              </a:rPr>
              <a:t> Expect a roller coaster ride of emotions. You may go from adoring your baby and marveling at tiny fingers to grieving your loss of independence and possibly worrying  about your ability to care for a newborn .This is normal and may relate to hormonal changes. Talk to someone about how you feel and what bothers you. Consult your physician if you are feeling depressed and overwhelmed.</a:t>
            </a:r>
            <a:endParaRPr lang="en-US" sz="1800" b="1" dirty="0" smtClean="0">
              <a:latin typeface="Times New Roman" pitchFamily="18" charset="0"/>
              <a:cs typeface="Times New Roman" pitchFamily="18" charset="0"/>
            </a:endParaRPr>
          </a:p>
          <a:p>
            <a:pPr>
              <a:lnSpc>
                <a:spcPct val="150000"/>
              </a:lnSpc>
              <a:buFont typeface="Wingdings" pitchFamily="2" charset="2"/>
              <a:buChar char="v"/>
            </a:pPr>
            <a:r>
              <a:rPr lang="en-US" sz="1800" b="1" dirty="0" smtClean="0">
                <a:latin typeface="Times New Roman" pitchFamily="18" charset="0"/>
                <a:cs typeface="Times New Roman" pitchFamily="18" charset="0"/>
              </a:rPr>
              <a:t>Sleep:</a:t>
            </a:r>
            <a:r>
              <a:rPr lang="en-US" sz="1200" dirty="0" smtClean="0">
                <a:latin typeface="Times New Roman" pitchFamily="18" charset="0"/>
                <a:cs typeface="Times New Roman" pitchFamily="18" charset="0"/>
              </a:rPr>
              <a:t> Always put babies to sleep on their back to avoid SIDS (sudden infant death syndrome). Babies sleep a lot. It may seem natural and intimate to sleep with your baby but it is not a good idea! An adults bed is not the right place for a baby to sleep as he/she could fall out, get caught under the pillows and blankets and you or your partner could roll over on the baby.</a:t>
            </a:r>
          </a:p>
          <a:p>
            <a:pPr lvl="0">
              <a:lnSpc>
                <a:spcPct val="150000"/>
              </a:lnSpc>
              <a:buFont typeface="Wingdings" pitchFamily="2" charset="2"/>
              <a:buChar char="v"/>
            </a:pPr>
            <a:r>
              <a:rPr lang="en-US" sz="1800" b="1" dirty="0">
                <a:solidFill>
                  <a:prstClr val="black"/>
                </a:solidFill>
                <a:latin typeface="Times New Roman" pitchFamily="18" charset="0"/>
                <a:cs typeface="Times New Roman" pitchFamily="18" charset="0"/>
              </a:rPr>
              <a:t>Feeding the Newborn: </a:t>
            </a:r>
            <a:r>
              <a:rPr lang="en-US" sz="1200" dirty="0">
                <a:solidFill>
                  <a:prstClr val="black"/>
                </a:solidFill>
                <a:latin typeface="Times New Roman" pitchFamily="18" charset="0"/>
                <a:cs typeface="Times New Roman" pitchFamily="18" charset="0"/>
              </a:rPr>
              <a:t>Breast or bottle feed (see nutrition for benefits and disadvantages)? Breast feeding may not be possible or preferable for all women. Breast feed the newborn every 2 to 3 hours and bottle feed every 3 to 4 hours or on demand during the day and only when the baby awakens at night in the first few days after birth. The newborn shouldn’t be allowed to sleep longer than 4 to 5 hours during the night to ensure adequate fluid intake. Breastfed babies nurse more often than bottle fed because the stomach empties sooner. Water and water supplements are not recommended.</a:t>
            </a:r>
          </a:p>
          <a:p>
            <a:pPr marL="0" lvl="0" indent="0">
              <a:lnSpc>
                <a:spcPct val="150000"/>
              </a:lnSpc>
              <a:buNone/>
            </a:pPr>
            <a:r>
              <a:rPr lang="en-US" sz="1200" dirty="0" smtClean="0">
                <a:solidFill>
                  <a:prstClr val="black"/>
                </a:solidFill>
                <a:latin typeface="Times New Roman" pitchFamily="18" charset="0"/>
                <a:cs typeface="Times New Roman" pitchFamily="18" charset="0"/>
              </a:rPr>
              <a:t>.</a:t>
            </a:r>
            <a:endParaRPr lang="en-US" sz="1200" dirty="0">
              <a:solidFill>
                <a:prstClr val="black"/>
              </a:solidFill>
              <a:latin typeface="Times New Roman" pitchFamily="18" charset="0"/>
              <a:cs typeface="Times New Roman" pitchFamily="18" charset="0"/>
            </a:endParaRPr>
          </a:p>
          <a:p>
            <a:pPr marL="0" indent="0">
              <a:lnSpc>
                <a:spcPct val="150000"/>
              </a:lnSpc>
              <a:buNone/>
            </a:pPr>
            <a:endParaRPr lang="en-US" sz="1200" dirty="0" smtClean="0">
              <a:latin typeface="Times New Roman" pitchFamily="18" charset="0"/>
              <a:cs typeface="Times New Roman" pitchFamily="18" charset="0"/>
            </a:endParaRPr>
          </a:p>
          <a:p>
            <a:pPr marL="0" indent="0">
              <a:lnSpc>
                <a:spcPct val="150000"/>
              </a:lnSpc>
              <a:buNone/>
            </a:pPr>
            <a:endParaRPr lang="en-US" sz="12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022687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411162"/>
          </a:xfrm>
        </p:spPr>
        <p:txBody>
          <a:bodyPr>
            <a:noAutofit/>
          </a:bodyPr>
          <a:lstStyle/>
          <a:p>
            <a:r>
              <a:rPr lang="en-US" sz="2800" b="1" dirty="0" smtClean="0">
                <a:latin typeface="Times New Roman" pitchFamily="18" charset="0"/>
                <a:cs typeface="Times New Roman" pitchFamily="18" charset="0"/>
              </a:rPr>
              <a:t>Care of the Newborn</a:t>
            </a:r>
            <a:endParaRPr lang="en-US" sz="2800" b="1" dirty="0">
              <a:latin typeface="Times New Roman" pitchFamily="18" charset="0"/>
              <a:cs typeface="Times New Roman" pitchFamily="18" charset="0"/>
            </a:endParaRPr>
          </a:p>
        </p:txBody>
      </p:sp>
      <p:sp>
        <p:nvSpPr>
          <p:cNvPr id="5" name="Content Placeholder 4"/>
          <p:cNvSpPr>
            <a:spLocks noGrp="1"/>
          </p:cNvSpPr>
          <p:nvPr>
            <p:ph idx="1"/>
          </p:nvPr>
        </p:nvSpPr>
        <p:spPr>
          <a:xfrm>
            <a:off x="457200" y="914400"/>
            <a:ext cx="8229600" cy="5211763"/>
          </a:xfrm>
        </p:spPr>
        <p:style>
          <a:lnRef idx="2">
            <a:schemeClr val="accent1"/>
          </a:lnRef>
          <a:fillRef idx="1">
            <a:schemeClr val="lt1"/>
          </a:fillRef>
          <a:effectRef idx="0">
            <a:schemeClr val="accent1"/>
          </a:effectRef>
          <a:fontRef idx="minor">
            <a:schemeClr val="dk1"/>
          </a:fontRef>
        </p:style>
        <p:txBody>
          <a:bodyPr>
            <a:normAutofit/>
          </a:bodyPr>
          <a:lstStyle/>
          <a:p>
            <a:pPr>
              <a:lnSpc>
                <a:spcPct val="150000"/>
              </a:lnSpc>
              <a:buFont typeface="Wingdings" pitchFamily="2" charset="2"/>
              <a:buChar char="v"/>
            </a:pPr>
            <a:r>
              <a:rPr lang="en-US" sz="1800" b="1" dirty="0" smtClean="0">
                <a:latin typeface="Times New Roman" pitchFamily="18" charset="0"/>
                <a:cs typeface="Times New Roman" pitchFamily="18" charset="0"/>
              </a:rPr>
              <a:t>Building Muscles:</a:t>
            </a:r>
            <a:r>
              <a:rPr lang="en-US" sz="1200" dirty="0" smtClean="0">
                <a:latin typeface="Times New Roman" pitchFamily="18" charset="0"/>
                <a:cs typeface="Times New Roman" pitchFamily="18" charset="0"/>
              </a:rPr>
              <a:t> Babies need to develop their neck and shoulder muscles. The best way to help your newborn build his/her muscles is to lay him/her on their stomach while he/she is awake. A baby younger than 2 months old may struggle to raise his/her head to look around but may be able to lift his/her head for a few seconds.</a:t>
            </a:r>
          </a:p>
          <a:p>
            <a:pPr>
              <a:lnSpc>
                <a:spcPct val="150000"/>
              </a:lnSpc>
              <a:buFont typeface="Wingdings" pitchFamily="2" charset="2"/>
              <a:buChar char="v"/>
            </a:pPr>
            <a:r>
              <a:rPr lang="en-US" sz="1800" b="1" dirty="0" smtClean="0">
                <a:latin typeface="Times New Roman" pitchFamily="18" charset="0"/>
                <a:cs typeface="Times New Roman" pitchFamily="18" charset="0"/>
              </a:rPr>
              <a:t>Care of the Umbilical Cord:</a:t>
            </a:r>
            <a:r>
              <a:rPr lang="en-US" sz="1200" dirty="0" smtClean="0">
                <a:latin typeface="Times New Roman" pitchFamily="18" charset="0"/>
                <a:cs typeface="Times New Roman" pitchFamily="18" charset="0"/>
              </a:rPr>
              <a:t> Keep the cord stump and area around the cord clean and dry. Tuck the diaper below the cord so the cord is exposed to the air. If it becomes soiled cleanse the area with a cotton swab moistened with alcohol. Call the health care provider if you see puss or redness or if the baby cries when the area is touched as these could be signs of an infection. The cord should drop off in about 10 days.</a:t>
            </a:r>
          </a:p>
          <a:p>
            <a:pPr>
              <a:lnSpc>
                <a:spcPct val="150000"/>
              </a:lnSpc>
              <a:buFont typeface="Wingdings" pitchFamily="2" charset="2"/>
              <a:buChar char="v"/>
            </a:pPr>
            <a:r>
              <a:rPr lang="en-US" sz="1800" b="1" dirty="0" smtClean="0">
                <a:latin typeface="Times New Roman" pitchFamily="18" charset="0"/>
                <a:cs typeface="Times New Roman" pitchFamily="18" charset="0"/>
              </a:rPr>
              <a:t>Bowel Movements:</a:t>
            </a:r>
            <a:r>
              <a:rPr lang="en-US" sz="1200" dirty="0" smtClean="0">
                <a:latin typeface="Times New Roman" pitchFamily="18" charset="0"/>
                <a:cs typeface="Times New Roman" pitchFamily="18" charset="0"/>
              </a:rPr>
              <a:t> The baby’s first bowel movement normally occurs with in the first 24 hours of birth. It is thick, sticky, dark green or black paste called meconium. Once he/she begins to drink breast milk or formula the stool loses its stickiness and changes from dark green, then to brown and to yellow. By the end of the first week breast fed babies stool is mushy and odorless, mustard green in color with loose consistency. This can be mistaken for diarrhea. Formula fed babies have more formed stools with stronger odor and color ranges from yellow to green to brown. Most newborns pass between 3 to 5 stools per day and if breast fed may be more often. It is not unusual or unhealthy for some babies esp. breast fed to go as long as 3 days between bowel movements. If the mother takes a laxative the baby’s stool will be loose. If the baby seems uncomfortable contact your health care provider.</a:t>
            </a:r>
            <a:endParaRPr lang="en-US" sz="1800" b="1" dirty="0" smtClean="0">
              <a:latin typeface="Times New Roman" pitchFamily="18" charset="0"/>
              <a:cs typeface="Times New Roman" pitchFamily="18" charset="0"/>
            </a:endParaRPr>
          </a:p>
          <a:p>
            <a:pPr>
              <a:lnSpc>
                <a:spcPct val="150000"/>
              </a:lnSpc>
              <a:buFont typeface="Wingdings" pitchFamily="2" charset="2"/>
              <a:buChar char="v"/>
            </a:pPr>
            <a:endParaRPr lang="en-US" sz="1800" b="1" dirty="0">
              <a:latin typeface="Times New Roman" pitchFamily="18" charset="0"/>
              <a:cs typeface="Times New Roman" pitchFamily="18" charset="0"/>
            </a:endParaRPr>
          </a:p>
        </p:txBody>
      </p:sp>
    </p:spTree>
    <p:extLst>
      <p:ext uri="{BB962C8B-B14F-4D97-AF65-F5344CB8AC3E}">
        <p14:creationId xmlns:p14="http://schemas.microsoft.com/office/powerpoint/2010/main" val="87099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r>
              <a:rPr lang="en-US" sz="2800" b="1" dirty="0" smtClean="0">
                <a:latin typeface="Times New Roman" pitchFamily="18" charset="0"/>
                <a:cs typeface="Times New Roman" pitchFamily="18" charset="0"/>
              </a:rPr>
              <a:t>Care of the Newborn</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990600"/>
            <a:ext cx="8229600" cy="5135563"/>
          </a:xfrm>
        </p:spPr>
        <p:style>
          <a:lnRef idx="2">
            <a:schemeClr val="accent2"/>
          </a:lnRef>
          <a:fillRef idx="1">
            <a:schemeClr val="lt1"/>
          </a:fillRef>
          <a:effectRef idx="0">
            <a:schemeClr val="accent2"/>
          </a:effectRef>
          <a:fontRef idx="minor">
            <a:schemeClr val="dk1"/>
          </a:fontRef>
        </p:style>
        <p:txBody>
          <a:bodyPr>
            <a:normAutofit/>
          </a:bodyPr>
          <a:lstStyle/>
          <a:p>
            <a:pPr>
              <a:lnSpc>
                <a:spcPct val="150000"/>
              </a:lnSpc>
              <a:buFont typeface="Wingdings" pitchFamily="2" charset="2"/>
              <a:buChar char="v"/>
            </a:pPr>
            <a:r>
              <a:rPr lang="en-US" sz="1800" b="1" dirty="0" smtClean="0">
                <a:latin typeface="Times New Roman" pitchFamily="18" charset="0"/>
                <a:cs typeface="Times New Roman" pitchFamily="18" charset="0"/>
              </a:rPr>
              <a:t>Diapering:</a:t>
            </a:r>
            <a:r>
              <a:rPr lang="en-US" sz="1200" dirty="0" smtClean="0">
                <a:latin typeface="Times New Roman" pitchFamily="18" charset="0"/>
                <a:cs typeface="Times New Roman" pitchFamily="18" charset="0"/>
              </a:rPr>
              <a:t> Newborns may use as many as 10 diapers per day. Before diapering the baby make sure all of your supplies are with in reach. Never leave the baby unattended. After removing the soiled diaper, cleanse with a wet wash cloth, cotton balls, or baby wipes. Gently wipe your baby clean from the front to the back . Never wipe from back to front esp. girls as this spreads the bacteria that cause urinary tract infection. Lift the baby’s leg up by the </a:t>
            </a:r>
            <a:r>
              <a:rPr lang="en-US" sz="1200" dirty="0">
                <a:latin typeface="Times New Roman" pitchFamily="18" charset="0"/>
                <a:cs typeface="Times New Roman" pitchFamily="18" charset="0"/>
              </a:rPr>
              <a:t>a</a:t>
            </a:r>
            <a:r>
              <a:rPr lang="en-US" sz="1200" dirty="0" smtClean="0">
                <a:latin typeface="Times New Roman" pitchFamily="18" charset="0"/>
                <a:cs typeface="Times New Roman" pitchFamily="18" charset="0"/>
              </a:rPr>
              <a:t>nkles to get a better reach. Cleanse the thighs, buttocks and between fat folds. Consult with your health care provider before using topical ointments or powders.</a:t>
            </a:r>
          </a:p>
          <a:p>
            <a:pPr>
              <a:lnSpc>
                <a:spcPct val="150000"/>
              </a:lnSpc>
              <a:buFont typeface="Wingdings" pitchFamily="2" charset="2"/>
              <a:buChar char="v"/>
            </a:pPr>
            <a:r>
              <a:rPr lang="en-US" sz="1800" b="1" dirty="0" smtClean="0">
                <a:latin typeface="Times New Roman" pitchFamily="18" charset="0"/>
                <a:cs typeface="Times New Roman" pitchFamily="18" charset="0"/>
              </a:rPr>
              <a:t>Crying Baby:</a:t>
            </a:r>
            <a:r>
              <a:rPr lang="en-US" sz="1200" dirty="0" smtClean="0">
                <a:latin typeface="Times New Roman" pitchFamily="18" charset="0"/>
                <a:cs typeface="Times New Roman" pitchFamily="18" charset="0"/>
              </a:rPr>
              <a:t> The baby’s cry is a language in itself. It is the way a newborn communicates his or her needs. The newborn cry is a reflex. The baby senses a need and responds by crying. A newborn is responsive. He/she doesn’t think  about what they do, they just react. They are not manipulative, sneaky or devious. If the baby is crying he/ she is in need. He/she may be hungry, experiencing pain, a wet diaper chafing his/her skin or something simple as a tag on the back of his/her shirt scratching his/her neck. You will become an expert in your baby’s signals allowing for a strong line of communication between you and your baby. This is the time your baby will learn to trust, know that his/her needs will be met and build a sense of security in his/her environment.</a:t>
            </a:r>
          </a:p>
          <a:p>
            <a:pPr>
              <a:lnSpc>
                <a:spcPct val="150000"/>
              </a:lnSpc>
              <a:buFont typeface="Wingdings" pitchFamily="2" charset="2"/>
              <a:buChar char="v"/>
            </a:pPr>
            <a:r>
              <a:rPr lang="en-US" sz="1800" b="1" dirty="0" smtClean="0">
                <a:latin typeface="Times New Roman" pitchFamily="18" charset="0"/>
                <a:cs typeface="Times New Roman" pitchFamily="18" charset="0"/>
              </a:rPr>
              <a:t>Bathing Baby:</a:t>
            </a:r>
            <a:r>
              <a:rPr lang="en-US" sz="1200" dirty="0" smtClean="0">
                <a:latin typeface="Times New Roman" pitchFamily="18" charset="0"/>
                <a:cs typeface="Times New Roman" pitchFamily="18" charset="0"/>
              </a:rPr>
              <a:t>  Bathing has several purposes, completely cleansing the infant, observing the infants condition, promoting comfort and parent child socialization. For the first 4 days only water should be used to cleanse the skin as the pH is slightly acidic at this time which protects the skin from bacteria. Don’t use oils, lotions , soap or powders during this time. Don’t give the bath immediately after feedings as this may cause regurgitation. </a:t>
            </a:r>
            <a:endParaRPr lang="en-US" sz="1800" b="1" dirty="0">
              <a:latin typeface="Times New Roman" pitchFamily="18" charset="0"/>
              <a:cs typeface="Times New Roman" pitchFamily="18" charset="0"/>
            </a:endParaRPr>
          </a:p>
        </p:txBody>
      </p:sp>
    </p:spTree>
    <p:extLst>
      <p:ext uri="{BB962C8B-B14F-4D97-AF65-F5344CB8AC3E}">
        <p14:creationId xmlns:p14="http://schemas.microsoft.com/office/powerpoint/2010/main" val="2385695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r>
              <a:rPr lang="en-US" sz="2800" b="1" dirty="0" smtClean="0">
                <a:latin typeface="Times New Roman" pitchFamily="18" charset="0"/>
                <a:cs typeface="Times New Roman" pitchFamily="18" charset="0"/>
              </a:rPr>
              <a:t>Care of the Newborn</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990600"/>
            <a:ext cx="8229600" cy="5135563"/>
          </a:xfrm>
        </p:spPr>
        <p:style>
          <a:lnRef idx="2">
            <a:schemeClr val="accent1"/>
          </a:lnRef>
          <a:fillRef idx="1">
            <a:schemeClr val="lt1"/>
          </a:fillRef>
          <a:effectRef idx="0">
            <a:schemeClr val="accent1"/>
          </a:effectRef>
          <a:fontRef idx="minor">
            <a:schemeClr val="dk1"/>
          </a:fontRef>
        </p:style>
        <p:txBody>
          <a:bodyPr>
            <a:normAutofit/>
          </a:bodyPr>
          <a:lstStyle/>
          <a:p>
            <a:pPr>
              <a:lnSpc>
                <a:spcPct val="150000"/>
              </a:lnSpc>
              <a:buFont typeface="Wingdings" pitchFamily="2" charset="2"/>
              <a:buChar char="v"/>
            </a:pPr>
            <a:r>
              <a:rPr lang="en-US" sz="1800" b="1" dirty="0" smtClean="0">
                <a:latin typeface="Times New Roman" pitchFamily="18" charset="0"/>
                <a:cs typeface="Times New Roman" pitchFamily="18" charset="0"/>
              </a:rPr>
              <a:t>Bathing Baby (cont.):</a:t>
            </a:r>
            <a:r>
              <a:rPr lang="en-US" sz="1200" dirty="0" smtClean="0">
                <a:latin typeface="Times New Roman" pitchFamily="18" charset="0"/>
                <a:cs typeface="Times New Roman" pitchFamily="18" charset="0"/>
              </a:rPr>
              <a:t> Gather all supplies. Room temperature should be no cooler than 75.2 degrees F a</a:t>
            </a:r>
            <a:r>
              <a:rPr lang="en-US" sz="1200" dirty="0">
                <a:latin typeface="Times New Roman" pitchFamily="18" charset="0"/>
                <a:cs typeface="Times New Roman" pitchFamily="18" charset="0"/>
              </a:rPr>
              <a:t>n</a:t>
            </a:r>
            <a:r>
              <a:rPr lang="en-US" sz="1200" dirty="0" smtClean="0">
                <a:latin typeface="Times New Roman" pitchFamily="18" charset="0"/>
                <a:cs typeface="Times New Roman" pitchFamily="18" charset="0"/>
              </a:rPr>
              <a:t>d the bathing area should be draft free. Fill the baby’s tub with only 3 to 4 inches of water. The temperature of the water should feel pleasantly warm to the inner wrist about 97.8 to 98.9 degrees F.  Do not hold baby under running water as temp. may change.   Wash the face, neck and ears first. Do not use cotton tipped swabs as they may cause injury. Cleanse the eyes from the inner eye outward using separate parts of the washcloth for each eye. Bath the newborn quickly exposing only the area of skin to be cleansed. Use a mild, unscented, pH-neutral (5.5 to 7.0) soap or cleanser. Wash between fingers and toes. Wrap the  baby with a warm towel and gently pat skin dry. Diaper and wrap the baby in a receiving blanket. Wash the baby’s hair last to prevent heat loss from prolonged exposure as scalp loses heat rapidly due to its size. When the baby is wrapped in a receiving blanket  </a:t>
            </a:r>
            <a:r>
              <a:rPr lang="en-US" sz="1200" dirty="0">
                <a:latin typeface="Times New Roman" pitchFamily="18" charset="0"/>
                <a:cs typeface="Times New Roman" pitchFamily="18" charset="0"/>
              </a:rPr>
              <a:t>h</a:t>
            </a:r>
            <a:r>
              <a:rPr lang="en-US" sz="1200" dirty="0" smtClean="0">
                <a:latin typeface="Times New Roman" pitchFamily="18" charset="0"/>
                <a:cs typeface="Times New Roman" pitchFamily="18" charset="0"/>
              </a:rPr>
              <a:t>old the baby close to your body with your hand supporting his/her head. Wash the scalp with warm water and mild soap. Dry thoroughly. Cradle Cap can be prevented by removing any scales with a fine toothed comb or brush after washing. If condition persists contact health care provider.                                                                                                                                                      </a:t>
            </a:r>
          </a:p>
          <a:p>
            <a:pPr>
              <a:lnSpc>
                <a:spcPct val="150000"/>
              </a:lnSpc>
              <a:buFont typeface="Wingdings" pitchFamily="2" charset="2"/>
              <a:buChar char="v"/>
            </a:pPr>
            <a:r>
              <a:rPr lang="en-US" sz="1800" b="1" dirty="0" smtClean="0">
                <a:latin typeface="Times New Roman" pitchFamily="18" charset="0"/>
                <a:cs typeface="Times New Roman" pitchFamily="18" charset="0"/>
              </a:rPr>
              <a:t>Uncircumcised Boys:</a:t>
            </a:r>
            <a:r>
              <a:rPr lang="en-US" sz="1200" dirty="0" smtClean="0">
                <a:latin typeface="Times New Roman" pitchFamily="18" charset="0"/>
                <a:cs typeface="Times New Roman" pitchFamily="18" charset="0"/>
              </a:rPr>
              <a:t> Do not retract the foreskin back. Stop when resistance is felt. Wash and rinse the tip (glans) with soap and warm water. Make sure the foreskin is replaced or in its normal position to prevent injury.</a:t>
            </a:r>
          </a:p>
          <a:p>
            <a:pPr>
              <a:lnSpc>
                <a:spcPct val="150000"/>
              </a:lnSpc>
              <a:buFont typeface="Wingdings" pitchFamily="2" charset="2"/>
              <a:buChar char="v"/>
            </a:pPr>
            <a:r>
              <a:rPr lang="en-US" sz="1800" b="1" dirty="0" smtClean="0">
                <a:latin typeface="Times New Roman" pitchFamily="18" charset="0"/>
                <a:cs typeface="Times New Roman" pitchFamily="18" charset="0"/>
              </a:rPr>
              <a:t>Circumcised Boys:</a:t>
            </a:r>
            <a:r>
              <a:rPr lang="en-US" sz="1200" dirty="0" smtClean="0">
                <a:latin typeface="Times New Roman" pitchFamily="18" charset="0"/>
                <a:cs typeface="Times New Roman" pitchFamily="18" charset="0"/>
              </a:rPr>
              <a:t> Wash with warm water only. Pat dry. Once healed the circumcised penis does not require any special care other than cleansing with diaper changes.</a:t>
            </a:r>
            <a:endParaRPr lang="en-US" sz="1800" b="1" dirty="0">
              <a:latin typeface="Times New Roman" pitchFamily="18" charset="0"/>
              <a:cs typeface="Times New Roman" pitchFamily="18" charset="0"/>
            </a:endParaRPr>
          </a:p>
        </p:txBody>
      </p:sp>
    </p:spTree>
    <p:extLst>
      <p:ext uri="{BB962C8B-B14F-4D97-AF65-F5344CB8AC3E}">
        <p14:creationId xmlns:p14="http://schemas.microsoft.com/office/powerpoint/2010/main" val="2472489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r>
              <a:rPr lang="en-US" sz="2800" b="1" dirty="0" smtClean="0">
                <a:latin typeface="Times New Roman" pitchFamily="18" charset="0"/>
                <a:cs typeface="Times New Roman" pitchFamily="18" charset="0"/>
              </a:rPr>
              <a:t>Care of the Newborn</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5059363"/>
          </a:xfrm>
        </p:spPr>
        <p:style>
          <a:lnRef idx="2">
            <a:schemeClr val="accent2"/>
          </a:lnRef>
          <a:fillRef idx="1">
            <a:schemeClr val="lt1"/>
          </a:fillRef>
          <a:effectRef idx="0">
            <a:schemeClr val="accent2"/>
          </a:effectRef>
          <a:fontRef idx="minor">
            <a:schemeClr val="dk1"/>
          </a:fontRef>
        </p:style>
        <p:txBody>
          <a:bodyPr>
            <a:normAutofit/>
          </a:bodyPr>
          <a:lstStyle/>
          <a:p>
            <a:pPr>
              <a:lnSpc>
                <a:spcPct val="150000"/>
              </a:lnSpc>
              <a:buFont typeface="Wingdings" pitchFamily="2" charset="2"/>
              <a:buChar char="v"/>
            </a:pPr>
            <a:r>
              <a:rPr lang="en-US" sz="1800" b="1" dirty="0" smtClean="0">
                <a:latin typeface="Times New Roman" pitchFamily="18" charset="0"/>
                <a:cs typeface="Times New Roman" pitchFamily="18" charset="0"/>
              </a:rPr>
              <a:t>Car seat:</a:t>
            </a:r>
            <a:r>
              <a:rPr lang="en-US" sz="1200" dirty="0" smtClean="0">
                <a:latin typeface="Times New Roman" pitchFamily="18" charset="0"/>
                <a:cs typeface="Times New Roman" pitchFamily="18" charset="0"/>
              </a:rPr>
              <a:t> It is recommended by the American Academy of Pediatrics that all infants should ride rear facing starting with their first ride home from the hospital until they have reached at least one year of age and weigh 20 pounds. You will need an appropriate infant car seat upon discharge from the hospital. You can seek assistance with installation from the local State Highway Patrol office or other agencies that have car seat safety checks held periodically throughout the year. </a:t>
            </a:r>
            <a:endParaRPr lang="en-US" sz="1800" b="1" dirty="0">
              <a:latin typeface="Times New Roman" pitchFamily="18" charset="0"/>
              <a:cs typeface="Times New Roman" pitchFamily="18" charset="0"/>
            </a:endParaRPr>
          </a:p>
        </p:txBody>
      </p:sp>
    </p:spTree>
    <p:extLst>
      <p:ext uri="{BB962C8B-B14F-4D97-AF65-F5344CB8AC3E}">
        <p14:creationId xmlns:p14="http://schemas.microsoft.com/office/powerpoint/2010/main" val="12710226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429</TotalTime>
  <Words>1470</Words>
  <Application>Microsoft Office PowerPoint</Application>
  <PresentationFormat>On-screen Show (4:3)</PresentationFormat>
  <Paragraphs>21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Care of the Newborn</vt:lpstr>
      <vt:lpstr> Care of the Newborn</vt:lpstr>
      <vt:lpstr>Care of the Newborn</vt:lpstr>
      <vt:lpstr>Care of the Newborn</vt:lpstr>
      <vt:lpstr>Care of the Newborn</vt:lpstr>
      <vt:lpstr>Care of the Newborn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Owner</cp:lastModifiedBy>
  <cp:revision>33</cp:revision>
  <dcterms:created xsi:type="dcterms:W3CDTF">2011-09-15T22:28:48Z</dcterms:created>
  <dcterms:modified xsi:type="dcterms:W3CDTF">2011-09-19T00:55:47Z</dcterms:modified>
</cp:coreProperties>
</file>