
<file path=[Content_Types].xml><?xml version="1.0" encoding="utf-8"?>
<Types xmlns="http://schemas.openxmlformats.org/package/2006/content-types">
  <Override PartName="/ppt/slideLayouts/slideLayout18.xml" ContentType="application/vnd.openxmlformats-officedocument.presentationml.slideLayout+xml"/>
  <Override PartName="/ppt/slideLayouts/slideLayout1.xml" ContentType="application/vnd.openxmlformats-officedocument.presentationml.slideLayout+xml"/>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slideLayouts/slideLayout16.xml" ContentType="application/vnd.openxmlformats-officedocument.presentationml.slideLayout+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Layouts/slideLayout17.xml" ContentType="application/vnd.openxmlformats-officedocument.presentationml.slideLayout+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15.xml" ContentType="application/vnd.openxmlformats-officedocument.presentationml.slideLayout+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14"/>
  </p:notesMasterIdLst>
  <p:sldIdLst>
    <p:sldId id="256" r:id="rId2"/>
    <p:sldId id="257" r:id="rId3"/>
    <p:sldId id="261" r:id="rId4"/>
    <p:sldId id="263" r:id="rId5"/>
    <p:sldId id="262" r:id="rId6"/>
    <p:sldId id="258" r:id="rId7"/>
    <p:sldId id="259" r:id="rId8"/>
    <p:sldId id="264" r:id="rId9"/>
    <p:sldId id="265" r:id="rId10"/>
    <p:sldId id="266" r:id="rId11"/>
    <p:sldId id="267" r:id="rId12"/>
    <p:sldId id="26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2" d="100"/>
          <a:sy n="92" d="100"/>
        </p:scale>
        <p:origin x="-672"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818070-73F4-C34A-95E4-AB27F8250AED}" type="datetimeFigureOut">
              <a:rPr lang="en-US" smtClean="0"/>
              <a:pPr/>
              <a:t>9/24/11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DFDD7-EFA0-D841-917C-99D184085A7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Pulmonary veins bring oxygenated blood into the left atrium,</a:t>
            </a:r>
            <a:r>
              <a:rPr lang="en-US" baseline="0" dirty="0" smtClean="0"/>
              <a:t> then left ventricle, then out the aorta to the body.</a:t>
            </a:r>
          </a:p>
          <a:p>
            <a:r>
              <a:rPr lang="en-US" baseline="0" dirty="0" smtClean="0"/>
              <a:t>Superior and inferior vena cava bring deoxygenated blood into the right atrium, then right ventricle, then out of the pulmonary arteries to the lungs.</a:t>
            </a:r>
          </a:p>
          <a:p>
            <a:r>
              <a:rPr lang="en-US" baseline="0" dirty="0" smtClean="0"/>
              <a:t>In a normal heart, these two systems are completely separate and the </a:t>
            </a:r>
            <a:r>
              <a:rPr lang="en-US" baseline="0" dirty="0" err="1" smtClean="0"/>
              <a:t>deox</a:t>
            </a:r>
            <a:r>
              <a:rPr lang="en-US" baseline="0" dirty="0" smtClean="0"/>
              <a:t> blood never crosses the ox blood.</a:t>
            </a:r>
            <a:endParaRPr lang="en-US" dirty="0"/>
          </a:p>
        </p:txBody>
      </p:sp>
      <p:sp>
        <p:nvSpPr>
          <p:cNvPr id="4" name="Slide Number Placeholder 3"/>
          <p:cNvSpPr>
            <a:spLocks noGrp="1"/>
          </p:cNvSpPr>
          <p:nvPr>
            <p:ph type="sldNum" sz="quarter" idx="10"/>
          </p:nvPr>
        </p:nvSpPr>
        <p:spPr/>
        <p:txBody>
          <a:bodyPr/>
          <a:lstStyle/>
          <a:p>
            <a:fld id="{130DFDD7-EFA0-D841-917C-99D184085A73}"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ASD-</a:t>
            </a:r>
            <a:r>
              <a:rPr lang="en-US" baseline="0" dirty="0" smtClean="0"/>
              <a:t> </a:t>
            </a:r>
            <a:r>
              <a:rPr lang="en-US" dirty="0" err="1" smtClean="0"/>
              <a:t>Atrial</a:t>
            </a:r>
            <a:r>
              <a:rPr lang="en-US" dirty="0" smtClean="0"/>
              <a:t> </a:t>
            </a:r>
            <a:r>
              <a:rPr lang="en-US" dirty="0" err="1" smtClean="0"/>
              <a:t>Septal</a:t>
            </a:r>
            <a:r>
              <a:rPr lang="en-US" dirty="0" smtClean="0"/>
              <a:t> Defect</a:t>
            </a:r>
          </a:p>
          <a:p>
            <a:r>
              <a:rPr lang="en-US" dirty="0" smtClean="0"/>
              <a:t>VSD- Ventricular </a:t>
            </a:r>
            <a:r>
              <a:rPr lang="en-US" dirty="0" err="1" smtClean="0"/>
              <a:t>Septal</a:t>
            </a:r>
            <a:r>
              <a:rPr lang="en-US" dirty="0" smtClean="0"/>
              <a:t> Defect</a:t>
            </a:r>
          </a:p>
          <a:p>
            <a:r>
              <a:rPr lang="en-US" dirty="0" smtClean="0"/>
              <a:t>PDA- Patent </a:t>
            </a:r>
            <a:r>
              <a:rPr lang="en-US" dirty="0" err="1" smtClean="0"/>
              <a:t>Ductus</a:t>
            </a:r>
            <a:r>
              <a:rPr lang="en-US" dirty="0" smtClean="0"/>
              <a:t> </a:t>
            </a:r>
            <a:r>
              <a:rPr lang="en-US" dirty="0" err="1" smtClean="0"/>
              <a:t>Arteriosus</a:t>
            </a:r>
            <a:endParaRPr lang="en-US" dirty="0" smtClean="0"/>
          </a:p>
          <a:p>
            <a:r>
              <a:rPr lang="en-US" dirty="0" smtClean="0"/>
              <a:t>This patient has two separate</a:t>
            </a:r>
            <a:r>
              <a:rPr lang="en-US" baseline="0" dirty="0" smtClean="0"/>
              <a:t> systems with no blood cross, but the systems are transposed. </a:t>
            </a:r>
            <a:r>
              <a:rPr lang="en-US" baseline="0" dirty="0" err="1" smtClean="0"/>
              <a:t>Deox</a:t>
            </a:r>
            <a:r>
              <a:rPr lang="en-US" baseline="0" dirty="0" smtClean="0"/>
              <a:t> blood is being exited out the aorta to the body which causes cyanosis.</a:t>
            </a:r>
          </a:p>
          <a:p>
            <a:r>
              <a:rPr lang="en-US" baseline="0" dirty="0" smtClean="0"/>
              <a:t>The blood coming in is correct, but the blood going out is incorrect.</a:t>
            </a:r>
          </a:p>
          <a:p>
            <a:r>
              <a:rPr lang="en-US" baseline="0" dirty="0" smtClean="0"/>
              <a:t>This patient will die without one of the following </a:t>
            </a:r>
            <a:r>
              <a:rPr lang="en-US" baseline="0" dirty="0" err="1" smtClean="0"/>
              <a:t>septal</a:t>
            </a:r>
            <a:r>
              <a:rPr lang="en-US" baseline="0" dirty="0" smtClean="0"/>
              <a:t> defects to maintain life until surgery can correct the </a:t>
            </a:r>
            <a:r>
              <a:rPr lang="en-US" baseline="0" dirty="0" err="1" smtClean="0"/>
              <a:t>trasposition</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130DFDD7-EFA0-D841-917C-99D184085A73}"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C5F91FFB-8755-5146-96B0-7BA9B79102BD}" type="datetimeFigureOut">
              <a:rPr lang="en-US" smtClean="0"/>
              <a:pPr/>
              <a:t>9/24/11</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35A7B969-4252-2C42-B5DB-6E54ACEEC19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5F91FFB-8755-5146-96B0-7BA9B79102BD}" type="datetimeFigureOut">
              <a:rPr lang="en-US" smtClean="0"/>
              <a:pPr/>
              <a:t>9/24/11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7B969-4252-2C42-B5DB-6E54ACEEC195}"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5F91FFB-8755-5146-96B0-7BA9B79102BD}" type="datetimeFigureOut">
              <a:rPr lang="en-US" smtClean="0"/>
              <a:pPr/>
              <a:t>9/24/11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7B969-4252-2C42-B5DB-6E54ACEEC195}"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5F91FFB-8755-5146-96B0-7BA9B79102BD}" type="datetimeFigureOut">
              <a:rPr lang="en-US" smtClean="0"/>
              <a:pPr/>
              <a:t>9/24/11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A7B969-4252-2C42-B5DB-6E54ACEEC195}"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C5F91FFB-8755-5146-96B0-7BA9B79102BD}" type="datetimeFigureOut">
              <a:rPr lang="en-US" smtClean="0"/>
              <a:pPr/>
              <a:t>9/24/11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A7B969-4252-2C42-B5DB-6E54ACEEC19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F91FFB-8755-5146-96B0-7BA9B79102BD}" type="datetimeFigureOut">
              <a:rPr lang="en-US" smtClean="0"/>
              <a:pPr/>
              <a:t>9/24/11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7B969-4252-2C42-B5DB-6E54ACEEC195}"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C5F91FFB-8755-5146-96B0-7BA9B79102BD}" type="datetimeFigureOut">
              <a:rPr lang="en-US" smtClean="0"/>
              <a:pPr/>
              <a:t>9/24/11</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35A7B969-4252-2C42-B5DB-6E54ACEEC195}" type="slidenum">
              <a:rPr lang="en-US" smtClean="0"/>
              <a:pPr/>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Click icon to add picture</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F91FFB-8755-5146-96B0-7BA9B79102BD}" type="datetimeFigureOut">
              <a:rPr lang="en-US" smtClean="0"/>
              <a:pPr/>
              <a:t>9/24/11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7B969-4252-2C42-B5DB-6E54ACEEC195}"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F91FFB-8755-5146-96B0-7BA9B79102BD}" type="datetimeFigureOut">
              <a:rPr lang="en-US" smtClean="0"/>
              <a:pPr/>
              <a:t>9/24/11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7B969-4252-2C42-B5DB-6E54ACEEC195}" type="slidenum">
              <a:rPr lang="en-US" smtClean="0"/>
              <a:pPr/>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5F91FFB-8755-5146-96B0-7BA9B79102BD}" type="datetimeFigureOut">
              <a:rPr lang="en-US" smtClean="0"/>
              <a:pPr/>
              <a:t>9/24/11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7B969-4252-2C42-B5DB-6E54ACEEC195}"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5F91FFB-8755-5146-96B0-7BA9B79102BD}" type="datetimeFigureOut">
              <a:rPr lang="en-US" smtClean="0"/>
              <a:pPr/>
              <a:t>9/24/11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7B969-4252-2C42-B5DB-6E54ACEEC19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7212106" y="6356350"/>
            <a:ext cx="1752600" cy="365125"/>
          </a:xfrm>
        </p:spPr>
        <p:txBody>
          <a:bodyPr/>
          <a:lstStyle/>
          <a:p>
            <a:fld id="{C5F91FFB-8755-5146-96B0-7BA9B79102BD}" type="datetimeFigureOut">
              <a:rPr lang="en-US" smtClean="0"/>
              <a:pPr/>
              <a:t>9/24/11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7B969-4252-2C42-B5DB-6E54ACEEC19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C5F91FFB-8755-5146-96B0-7BA9B79102BD}" type="datetimeFigureOut">
              <a:rPr lang="en-US" smtClean="0"/>
              <a:pPr/>
              <a:t>9/24/11</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35A7B969-4252-2C42-B5DB-6E54ACEEC195}" type="slidenum">
              <a:rPr lang="en-US" smtClean="0"/>
              <a:pPr/>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Click icon to add picture</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7212106" y="6356350"/>
            <a:ext cx="1752600" cy="365125"/>
          </a:xfrm>
        </p:spPr>
        <p:txBody>
          <a:bodyPr/>
          <a:lstStyle/>
          <a:p>
            <a:fld id="{C5F91FFB-8755-5146-96B0-7BA9B79102BD}" type="datetimeFigureOut">
              <a:rPr lang="en-US" smtClean="0"/>
              <a:pPr/>
              <a:t>9/24/11</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35A7B969-4252-2C42-B5DB-6E54ACEEC195}" type="slidenum">
              <a:rPr lang="en-US" smtClean="0"/>
              <a:pPr/>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Click icon to add picture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C5F91FFB-8755-5146-96B0-7BA9B79102BD}" type="datetimeFigureOut">
              <a:rPr lang="en-US" smtClean="0"/>
              <a:pPr/>
              <a:t>9/24/11</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35A7B969-4252-2C42-B5DB-6E54ACEEC19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35A7B969-4252-2C42-B5DB-6E54ACEEC195}" type="slidenum">
              <a:rPr lang="en-US" smtClean="0"/>
              <a:pPr/>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Click icon to add picture</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5F91FFB-8755-5146-96B0-7BA9B79102BD}" type="datetimeFigureOut">
              <a:rPr lang="en-US" smtClean="0"/>
              <a:pPr/>
              <a:t>9/24/11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7B969-4252-2C42-B5DB-6E54ACEEC19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C5F91FFB-8755-5146-96B0-7BA9B79102BD}" type="datetimeFigureOut">
              <a:rPr lang="en-US" smtClean="0"/>
              <a:pPr/>
              <a:t>9/24/11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A7B969-4252-2C42-B5DB-6E54ACEEC19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5F91FFB-8755-5146-96B0-7BA9B79102BD}" type="datetimeFigureOut">
              <a:rPr lang="en-US" smtClean="0"/>
              <a:pPr/>
              <a:t>9/24/11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7B969-4252-2C42-B5DB-6E54ACEEC195}" type="slidenum">
              <a:rPr lang="en-US" smtClean="0"/>
              <a:pPr/>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C5F91FFB-8755-5146-96B0-7BA9B79102BD}" type="datetimeFigureOut">
              <a:rPr lang="en-US" smtClean="0"/>
              <a:pPr/>
              <a:t>9/24/11</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35A7B969-4252-2C42-B5DB-6E54ACEEC19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emours.org/content/dam/nemours/www/filebox/service/medical/cardiology/defect/transposition.sw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0534" y="1245596"/>
            <a:ext cx="5458968" cy="1048684"/>
          </a:xfrm>
        </p:spPr>
        <p:txBody>
          <a:bodyPr>
            <a:normAutofit fontScale="90000"/>
          </a:bodyPr>
          <a:lstStyle/>
          <a:p>
            <a:pPr algn="ctr"/>
            <a:r>
              <a:rPr lang="en-US" dirty="0" smtClean="0">
                <a:solidFill>
                  <a:schemeClr val="bg1"/>
                </a:solidFill>
              </a:rPr>
              <a:t>Transposition of the Great Vessels</a:t>
            </a:r>
            <a:endParaRPr lang="en-US" dirty="0">
              <a:solidFill>
                <a:schemeClr val="bg1"/>
              </a:solidFill>
            </a:endParaRPr>
          </a:p>
        </p:txBody>
      </p:sp>
      <p:sp>
        <p:nvSpPr>
          <p:cNvPr id="3" name="Subtitle 2"/>
          <p:cNvSpPr>
            <a:spLocks noGrp="1"/>
          </p:cNvSpPr>
          <p:nvPr>
            <p:ph type="subTitle" idx="1"/>
          </p:nvPr>
        </p:nvSpPr>
        <p:spPr>
          <a:xfrm>
            <a:off x="3200400" y="4588933"/>
            <a:ext cx="5458968" cy="1290659"/>
          </a:xfrm>
        </p:spPr>
        <p:txBody>
          <a:bodyPr>
            <a:normAutofit/>
          </a:bodyPr>
          <a:lstStyle/>
          <a:p>
            <a:r>
              <a:rPr lang="en-US" dirty="0" smtClean="0"/>
              <a:t>Emily Mosley</a:t>
            </a:r>
          </a:p>
          <a:p>
            <a:r>
              <a:rPr lang="en-US" dirty="0" smtClean="0"/>
              <a:t>Amanda Koester</a:t>
            </a:r>
          </a:p>
          <a:p>
            <a:r>
              <a:rPr lang="en-US" dirty="0" smtClean="0"/>
              <a:t>Melissa Wilhelm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42900"/>
            <a:ext cx="6508377" cy="1143000"/>
          </a:xfrm>
        </p:spPr>
        <p:txBody>
          <a:bodyPr/>
          <a:lstStyle/>
          <a:p>
            <a:r>
              <a:rPr lang="en-US" dirty="0" smtClean="0"/>
              <a:t>Treatment</a:t>
            </a:r>
            <a:endParaRPr lang="en-US" dirty="0"/>
          </a:p>
        </p:txBody>
      </p:sp>
      <p:sp>
        <p:nvSpPr>
          <p:cNvPr id="3" name="Content Placeholder 2"/>
          <p:cNvSpPr>
            <a:spLocks noGrp="1"/>
          </p:cNvSpPr>
          <p:nvPr>
            <p:ph idx="1"/>
          </p:nvPr>
        </p:nvSpPr>
        <p:spPr>
          <a:xfrm>
            <a:off x="457199" y="1485900"/>
            <a:ext cx="6508377" cy="4640263"/>
          </a:xfrm>
        </p:spPr>
        <p:txBody>
          <a:bodyPr>
            <a:normAutofit fontScale="85000" lnSpcReduction="10000"/>
          </a:bodyPr>
          <a:lstStyle/>
          <a:p>
            <a:r>
              <a:rPr lang="en-US" b="1" u="sng" dirty="0" smtClean="0"/>
              <a:t>Surgical Treatment</a:t>
            </a:r>
            <a:endParaRPr lang="en-US" dirty="0" smtClean="0"/>
          </a:p>
          <a:p>
            <a:pPr lvl="0"/>
            <a:r>
              <a:rPr lang="en-US" dirty="0" smtClean="0"/>
              <a:t>The procedure of choice is an </a:t>
            </a:r>
            <a:r>
              <a:rPr lang="en-US" b="1" dirty="0" smtClean="0"/>
              <a:t>arterial switch procedure</a:t>
            </a:r>
            <a:r>
              <a:rPr lang="en-US" dirty="0" smtClean="0"/>
              <a:t> which is performed in the first weeks of life. This involves transecting the great arteries, </a:t>
            </a:r>
            <a:r>
              <a:rPr lang="en-US" dirty="0" err="1" smtClean="0"/>
              <a:t>anastomosing</a:t>
            </a:r>
            <a:r>
              <a:rPr lang="en-US" dirty="0" smtClean="0"/>
              <a:t> the main pulmonary artery to the proximal aorta, and </a:t>
            </a:r>
            <a:r>
              <a:rPr lang="en-US" dirty="0" err="1" smtClean="0"/>
              <a:t>anastomosing</a:t>
            </a:r>
            <a:r>
              <a:rPr lang="en-US" dirty="0" smtClean="0"/>
              <a:t> the ascending aorta to the proximal pulmonary artery. The coronary arteries are switched from the proximal aorta, to the proximal pulmonary artery to create a new aorta.  For an infant to survive it is critical to </a:t>
            </a:r>
            <a:r>
              <a:rPr lang="en-US" dirty="0" err="1" smtClean="0"/>
              <a:t>reimplant</a:t>
            </a:r>
            <a:r>
              <a:rPr lang="en-US" dirty="0" smtClean="0"/>
              <a:t> the coronary arteries.  They must be attached without torsion or kinking in order to supply the heart with its supply of oxygen. </a:t>
            </a:r>
          </a:p>
          <a:p>
            <a:pPr lvl="0"/>
            <a:r>
              <a:rPr lang="en-US" b="1" dirty="0" err="1" smtClean="0"/>
              <a:t>Intraatrial</a:t>
            </a:r>
            <a:r>
              <a:rPr lang="en-US" b="1" dirty="0" smtClean="0"/>
              <a:t> baffle repairs</a:t>
            </a:r>
            <a:r>
              <a:rPr lang="en-US" dirty="0" smtClean="0"/>
              <a:t> is another option, but it is rarely performed.  This procedure is done to divert venous blood to the mitral valve and pulmonary venous blood to the tricuspid valve using the patients </a:t>
            </a:r>
            <a:r>
              <a:rPr lang="en-US" dirty="0" err="1" smtClean="0"/>
              <a:t>atrial</a:t>
            </a:r>
            <a:r>
              <a:rPr lang="en-US" dirty="0" smtClean="0"/>
              <a:t> septum or a prosthetic material</a:t>
            </a:r>
            <a:r>
              <a:rPr lang="en-US" dirty="0" smtClean="0"/>
              <a:t>.</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en-US" dirty="0"/>
          </a:p>
        </p:txBody>
      </p:sp>
      <p:sp>
        <p:nvSpPr>
          <p:cNvPr id="3" name="Content Placeholder 2"/>
          <p:cNvSpPr>
            <a:spLocks noGrp="1"/>
          </p:cNvSpPr>
          <p:nvPr>
            <p:ph idx="1"/>
          </p:nvPr>
        </p:nvSpPr>
        <p:spPr/>
        <p:txBody>
          <a:bodyPr/>
          <a:lstStyle/>
          <a:p>
            <a:pPr lvl="0"/>
            <a:r>
              <a:rPr lang="en-US" b="1" dirty="0" err="1" smtClean="0"/>
              <a:t>Rastelli</a:t>
            </a:r>
            <a:r>
              <a:rPr lang="en-US" b="1" dirty="0" smtClean="0"/>
              <a:t> procedure</a:t>
            </a:r>
            <a:r>
              <a:rPr lang="en-US" dirty="0" smtClean="0"/>
              <a:t> is the operative choice for infants with TGA (transposition of great arteries), VSD (ventricular </a:t>
            </a:r>
            <a:r>
              <a:rPr lang="en-US" dirty="0" err="1" smtClean="0"/>
              <a:t>septal</a:t>
            </a:r>
            <a:r>
              <a:rPr lang="en-US" dirty="0" smtClean="0"/>
              <a:t> defect), and PS (severe </a:t>
            </a:r>
            <a:r>
              <a:rPr lang="en-US" dirty="0" err="1" smtClean="0"/>
              <a:t>pulmonic</a:t>
            </a:r>
            <a:r>
              <a:rPr lang="en-US" dirty="0" smtClean="0"/>
              <a:t> </a:t>
            </a:r>
            <a:r>
              <a:rPr lang="en-US" dirty="0" err="1" smtClean="0"/>
              <a:t>stenosis</a:t>
            </a:r>
            <a:r>
              <a:rPr lang="en-US" dirty="0" smtClean="0"/>
              <a:t>).  This involves closure of the VSD with a baffle, so that the left ventricular blood is directed through the VSD into the aorta.  The </a:t>
            </a:r>
            <a:r>
              <a:rPr lang="en-US" dirty="0" err="1" smtClean="0"/>
              <a:t>pulmonic</a:t>
            </a:r>
            <a:r>
              <a:rPr lang="en-US" dirty="0" smtClean="0"/>
              <a:t> valve is then closed and a conduit is placed from the right ventricle to the pulmonary artery to create a physiologically normal circulation.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Prognosis</a:t>
            </a:r>
            <a:endParaRPr lang="en-US" dirty="0"/>
          </a:p>
        </p:txBody>
      </p:sp>
      <p:sp>
        <p:nvSpPr>
          <p:cNvPr id="3" name="Content Placeholder 2"/>
          <p:cNvSpPr>
            <a:spLocks noGrp="1"/>
          </p:cNvSpPr>
          <p:nvPr>
            <p:ph idx="1"/>
          </p:nvPr>
        </p:nvSpPr>
        <p:spPr/>
        <p:txBody>
          <a:bodyPr/>
          <a:lstStyle/>
          <a:p>
            <a:r>
              <a:rPr lang="en-US" dirty="0" smtClean="0"/>
              <a:t>The child's symptoms will improve after surgery to correct the defect.</a:t>
            </a:r>
          </a:p>
          <a:p>
            <a:r>
              <a:rPr lang="en-US" dirty="0" smtClean="0"/>
              <a:t>Most infants who undergo arterial switch do not have symptoms after surgery and live normal lives.</a:t>
            </a:r>
          </a:p>
          <a:p>
            <a:r>
              <a:rPr lang="en-US" dirty="0" smtClean="0"/>
              <a:t>If corrective surgery is not performed, the life expectancy is only months</a:t>
            </a:r>
          </a:p>
          <a:p>
            <a:r>
              <a:rPr lang="en-US" dirty="0" smtClean="0"/>
              <a:t>ASD (</a:t>
            </a:r>
            <a:r>
              <a:rPr lang="en-US" dirty="0" err="1" smtClean="0"/>
              <a:t>Atrial</a:t>
            </a:r>
            <a:r>
              <a:rPr lang="en-US" dirty="0" smtClean="0"/>
              <a:t> </a:t>
            </a:r>
            <a:r>
              <a:rPr lang="en-US" dirty="0" err="1" smtClean="0"/>
              <a:t>Septal</a:t>
            </a:r>
            <a:r>
              <a:rPr lang="en-US" dirty="0" smtClean="0"/>
              <a:t> Defect), VSD (Ventricular </a:t>
            </a:r>
            <a:r>
              <a:rPr lang="en-US" dirty="0" err="1" smtClean="0"/>
              <a:t>Septal</a:t>
            </a:r>
            <a:r>
              <a:rPr lang="en-US" dirty="0" smtClean="0"/>
              <a:t> Defect), or PDA (Patent </a:t>
            </a:r>
            <a:r>
              <a:rPr lang="en-US" dirty="0" err="1" smtClean="0"/>
              <a:t>Ductus</a:t>
            </a:r>
            <a:r>
              <a:rPr lang="en-US" dirty="0" smtClean="0"/>
              <a:t> </a:t>
            </a:r>
            <a:r>
              <a:rPr lang="en-US" dirty="0" err="1" smtClean="0"/>
              <a:t>Arteriosus</a:t>
            </a:r>
            <a:r>
              <a:rPr lang="en-US" dirty="0" smtClean="0"/>
              <a:t>) necessary before surgery to maintain life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a:t>
            </a:r>
            <a:br>
              <a:rPr lang="en-US" dirty="0" smtClean="0"/>
            </a:br>
            <a:endParaRPr lang="en-US" dirty="0"/>
          </a:p>
        </p:txBody>
      </p:sp>
      <p:sp>
        <p:nvSpPr>
          <p:cNvPr id="3" name="Content Placeholder 2"/>
          <p:cNvSpPr>
            <a:spLocks noGrp="1"/>
          </p:cNvSpPr>
          <p:nvPr>
            <p:ph idx="1"/>
          </p:nvPr>
        </p:nvSpPr>
        <p:spPr/>
        <p:txBody>
          <a:bodyPr/>
          <a:lstStyle/>
          <a:p>
            <a:pPr lvl="0"/>
            <a:r>
              <a:rPr lang="en-US" dirty="0" smtClean="0"/>
              <a:t>Transposition of the Great Vessels is a effects that falls in under the classification of mixed defect</a:t>
            </a:r>
          </a:p>
          <a:p>
            <a:r>
              <a:rPr lang="en-US" dirty="0" smtClean="0"/>
              <a:t> A mixed defects cause volume overload on the ventricle, Pulmonary blood flow congestion, and systemic blood that is severely low in oxygen saturation</a:t>
            </a:r>
          </a:p>
          <a:p>
            <a:pPr lvl="0"/>
            <a:r>
              <a:rPr lang="en-US" dirty="0" smtClean="0"/>
              <a:t>In this particular defect, the pulmonary artery leaves the left ventricle and the aorta leaves the right ventricle without any exchange between the systemic and pulmonary circulation.</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Normal_heart.jpg"/>
          <p:cNvPicPr>
            <a:picLocks noGrp="1" noChangeAspect="1"/>
          </p:cNvPicPr>
          <p:nvPr>
            <p:ph idx="1"/>
          </p:nvPr>
        </p:nvPicPr>
        <p:blipFill>
          <a:blip r:embed="rId3"/>
          <a:srcRect l="-26705" r="-26705"/>
          <a:stretch>
            <a:fillRect/>
          </a:stretch>
        </p:blipFill>
        <p:spPr>
          <a:xfrm>
            <a:off x="-1270002" y="474134"/>
            <a:ext cx="10414001" cy="565203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42900"/>
            <a:ext cx="6508377" cy="1143000"/>
          </a:xfrm>
        </p:spPr>
        <p:txBody>
          <a:bodyPr/>
          <a:lstStyle/>
          <a:p>
            <a:r>
              <a:rPr lang="en-US" dirty="0" smtClean="0"/>
              <a:t>Transposition of the Great Vessels</a:t>
            </a:r>
            <a:endParaRPr lang="en-US" dirty="0"/>
          </a:p>
        </p:txBody>
      </p:sp>
      <p:pic>
        <p:nvPicPr>
          <p:cNvPr id="4" name="Content Placeholder 3" descr="transposition.jpg"/>
          <p:cNvPicPr>
            <a:picLocks noGrp="1" noChangeAspect="1"/>
          </p:cNvPicPr>
          <p:nvPr>
            <p:ph idx="1"/>
          </p:nvPr>
        </p:nvPicPr>
        <p:blipFill>
          <a:blip r:embed="rId3"/>
          <a:srcRect l="-17053" r="-17053"/>
          <a:stretch>
            <a:fillRect/>
          </a:stretch>
        </p:blipFill>
        <p:spPr>
          <a:xfrm>
            <a:off x="0" y="1485900"/>
            <a:ext cx="7879977" cy="4741711"/>
          </a:xfrm>
        </p:spPr>
      </p:pic>
      <p:sp>
        <p:nvSpPr>
          <p:cNvPr id="8" name="Right Arrow 7"/>
          <p:cNvSpPr/>
          <p:nvPr/>
        </p:nvSpPr>
        <p:spPr>
          <a:xfrm rot="20116668">
            <a:off x="1109884" y="3860802"/>
            <a:ext cx="2150534" cy="677333"/>
          </a:xfrm>
          <a:prstGeom prst="rightArrow">
            <a:avLst/>
          </a:prstGeom>
          <a:solidFill>
            <a:srgbClr val="00C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
        <p:nvSpPr>
          <p:cNvPr id="10" name="Right Arrow 9"/>
          <p:cNvSpPr/>
          <p:nvPr/>
        </p:nvSpPr>
        <p:spPr>
          <a:xfrm rot="10139271">
            <a:off x="4413693" y="4618127"/>
            <a:ext cx="2150534" cy="677333"/>
          </a:xfrm>
          <a:prstGeom prst="rightArrow">
            <a:avLst/>
          </a:prstGeom>
          <a:solidFill>
            <a:srgbClr val="00C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
        <p:nvSpPr>
          <p:cNvPr id="11" name="Right Arrow 10"/>
          <p:cNvSpPr/>
          <p:nvPr/>
        </p:nvSpPr>
        <p:spPr>
          <a:xfrm rot="10139271">
            <a:off x="4362894" y="2302933"/>
            <a:ext cx="2150534" cy="677333"/>
          </a:xfrm>
          <a:prstGeom prst="rightArrow">
            <a:avLst/>
          </a:prstGeom>
          <a:solidFill>
            <a:srgbClr val="00C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
        <p:nvSpPr>
          <p:cNvPr id="12" name="TextBox 11"/>
          <p:cNvSpPr txBox="1"/>
          <p:nvPr/>
        </p:nvSpPr>
        <p:spPr>
          <a:xfrm>
            <a:off x="2710836" y="4234302"/>
            <a:ext cx="592667" cy="369332"/>
          </a:xfrm>
          <a:prstGeom prst="rect">
            <a:avLst/>
          </a:prstGeom>
          <a:noFill/>
        </p:spPr>
        <p:txBody>
          <a:bodyPr wrap="square" rtlCol="0">
            <a:spAutoFit/>
          </a:bodyPr>
          <a:lstStyle/>
          <a:p>
            <a:r>
              <a:rPr lang="en-US" dirty="0" smtClean="0">
                <a:solidFill>
                  <a:srgbClr val="FFFFFF"/>
                </a:solidFill>
              </a:rPr>
              <a:t>RA</a:t>
            </a:r>
            <a:endParaRPr lang="en-US" dirty="0">
              <a:solidFill>
                <a:srgbClr val="FFFFFF"/>
              </a:solidFill>
            </a:endParaRPr>
          </a:p>
        </p:txBody>
      </p:sp>
      <p:sp>
        <p:nvSpPr>
          <p:cNvPr id="13" name="TextBox 12"/>
          <p:cNvSpPr txBox="1"/>
          <p:nvPr/>
        </p:nvSpPr>
        <p:spPr>
          <a:xfrm>
            <a:off x="457199" y="4603634"/>
            <a:ext cx="1337734" cy="369332"/>
          </a:xfrm>
          <a:prstGeom prst="rect">
            <a:avLst/>
          </a:prstGeom>
          <a:noFill/>
        </p:spPr>
        <p:txBody>
          <a:bodyPr wrap="square" rtlCol="0">
            <a:spAutoFit/>
          </a:bodyPr>
          <a:lstStyle/>
          <a:p>
            <a:r>
              <a:rPr lang="en-US" dirty="0" smtClean="0"/>
              <a:t>ASD</a:t>
            </a:r>
            <a:endParaRPr lang="en-US" dirty="0"/>
          </a:p>
        </p:txBody>
      </p:sp>
      <p:sp>
        <p:nvSpPr>
          <p:cNvPr id="14" name="TextBox 13"/>
          <p:cNvSpPr txBox="1"/>
          <p:nvPr/>
        </p:nvSpPr>
        <p:spPr>
          <a:xfrm>
            <a:off x="6609119" y="2103774"/>
            <a:ext cx="1484157" cy="369332"/>
          </a:xfrm>
          <a:prstGeom prst="rect">
            <a:avLst/>
          </a:prstGeom>
          <a:noFill/>
        </p:spPr>
        <p:txBody>
          <a:bodyPr wrap="square" rtlCol="0">
            <a:spAutoFit/>
          </a:bodyPr>
          <a:lstStyle/>
          <a:p>
            <a:r>
              <a:rPr lang="en-US" dirty="0" smtClean="0"/>
              <a:t>PDA</a:t>
            </a:r>
            <a:endParaRPr lang="en-US" dirty="0"/>
          </a:p>
        </p:txBody>
      </p:sp>
      <p:sp>
        <p:nvSpPr>
          <p:cNvPr id="15" name="TextBox 14"/>
          <p:cNvSpPr txBox="1"/>
          <p:nvPr/>
        </p:nvSpPr>
        <p:spPr>
          <a:xfrm>
            <a:off x="6609119" y="4603634"/>
            <a:ext cx="1840614" cy="369332"/>
          </a:xfrm>
          <a:prstGeom prst="rect">
            <a:avLst/>
          </a:prstGeom>
          <a:noFill/>
        </p:spPr>
        <p:txBody>
          <a:bodyPr wrap="square" rtlCol="0">
            <a:spAutoFit/>
          </a:bodyPr>
          <a:lstStyle/>
          <a:p>
            <a:r>
              <a:rPr lang="en-US" dirty="0" smtClean="0"/>
              <a:t>VSD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accel="50000" decel="5000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animBg="1"/>
      <p:bldP spid="13" grpId="0"/>
      <p:bldP spid="14" grpId="0"/>
      <p:bldP spid="15"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Transposition of the Great Vessels</a:t>
            </a:r>
            <a:endParaRPr lang="en-US" dirty="0"/>
          </a:p>
        </p:txBody>
      </p:sp>
      <p:sp>
        <p:nvSpPr>
          <p:cNvPr id="3" name="Content Placeholder 2"/>
          <p:cNvSpPr>
            <a:spLocks noGrp="1"/>
          </p:cNvSpPr>
          <p:nvPr>
            <p:ph idx="1"/>
          </p:nvPr>
        </p:nvSpPr>
        <p:spPr/>
        <p:txBody>
          <a:bodyPr/>
          <a:lstStyle/>
          <a:p>
            <a:r>
              <a:rPr lang="en-US" dirty="0" smtClean="0">
                <a:solidFill>
                  <a:srgbClr val="CCCC00"/>
                </a:solidFill>
                <a:hlinkClick r:id="rId2"/>
              </a:rPr>
              <a:t>Animation</a:t>
            </a:r>
            <a:endParaRPr lang="en-US" dirty="0" smtClean="0">
              <a:solidFill>
                <a:srgbClr val="CCCC00"/>
              </a:solidFill>
            </a:endParaRP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Defects of the heart that are typically involved</a:t>
            </a:r>
            <a:br>
              <a:rPr lang="en-US" dirty="0" smtClean="0"/>
            </a:br>
            <a:endParaRPr lang="en-US" dirty="0"/>
          </a:p>
        </p:txBody>
      </p:sp>
      <p:sp>
        <p:nvSpPr>
          <p:cNvPr id="3" name="Content Placeholder 2"/>
          <p:cNvSpPr>
            <a:spLocks noGrp="1"/>
          </p:cNvSpPr>
          <p:nvPr>
            <p:ph idx="1"/>
          </p:nvPr>
        </p:nvSpPr>
        <p:spPr>
          <a:xfrm>
            <a:off x="457199" y="1524000"/>
            <a:ext cx="6508377" cy="4602163"/>
          </a:xfrm>
        </p:spPr>
        <p:txBody>
          <a:bodyPr>
            <a:normAutofit fontScale="92500" lnSpcReduction="10000"/>
          </a:bodyPr>
          <a:lstStyle/>
          <a:p>
            <a:pPr lvl="0"/>
            <a:r>
              <a:rPr lang="en-US" dirty="0" err="1" smtClean="0"/>
              <a:t>Septal</a:t>
            </a:r>
            <a:r>
              <a:rPr lang="en-US" dirty="0" smtClean="0"/>
              <a:t> defects or patent </a:t>
            </a:r>
            <a:r>
              <a:rPr lang="en-US" dirty="0" err="1" smtClean="0"/>
              <a:t>ductus</a:t>
            </a:r>
            <a:r>
              <a:rPr lang="en-US" dirty="0" smtClean="0"/>
              <a:t> </a:t>
            </a:r>
            <a:r>
              <a:rPr lang="en-US" dirty="0" err="1" smtClean="0"/>
              <a:t>arteriosus</a:t>
            </a:r>
            <a:r>
              <a:rPr lang="en-US" dirty="0" smtClean="0"/>
              <a:t> are common because these defects allow for pulmonary and systemic blood to mix (</a:t>
            </a:r>
            <a:r>
              <a:rPr lang="en-US" dirty="0" err="1" smtClean="0"/>
              <a:t>desaturated</a:t>
            </a:r>
            <a:r>
              <a:rPr lang="en-US" dirty="0" smtClean="0"/>
              <a:t> and saturated)</a:t>
            </a:r>
          </a:p>
          <a:p>
            <a:pPr lvl="0"/>
            <a:r>
              <a:rPr lang="en-US" dirty="0" smtClean="0"/>
              <a:t>Most common defect associated with the transposition of the great vessels is a patent foramen </a:t>
            </a:r>
            <a:r>
              <a:rPr lang="en-US" dirty="0" err="1" smtClean="0"/>
              <a:t>ovale</a:t>
            </a:r>
            <a:endParaRPr lang="en-US" dirty="0" smtClean="0"/>
          </a:p>
          <a:p>
            <a:pPr lvl="0"/>
            <a:r>
              <a:rPr lang="en-US" dirty="0" smtClean="0"/>
              <a:t>Patent </a:t>
            </a:r>
            <a:r>
              <a:rPr lang="en-US" dirty="0" err="1" smtClean="0"/>
              <a:t>ductus</a:t>
            </a:r>
            <a:r>
              <a:rPr lang="en-US" dirty="0" smtClean="0"/>
              <a:t> </a:t>
            </a:r>
            <a:r>
              <a:rPr lang="en-US" dirty="0" err="1" smtClean="0"/>
              <a:t>arteriosus</a:t>
            </a:r>
            <a:r>
              <a:rPr lang="en-US" dirty="0" smtClean="0"/>
              <a:t> is common but typically closes soon after birth </a:t>
            </a:r>
          </a:p>
          <a:p>
            <a:pPr lvl="0"/>
            <a:r>
              <a:rPr lang="en-US" dirty="0" smtClean="0"/>
              <a:t>Ventricular </a:t>
            </a:r>
            <a:r>
              <a:rPr lang="en-US" dirty="0" err="1" smtClean="0"/>
              <a:t>septal</a:t>
            </a:r>
            <a:r>
              <a:rPr lang="en-US" dirty="0" smtClean="0"/>
              <a:t> defect </a:t>
            </a:r>
          </a:p>
          <a:p>
            <a:pPr lvl="1"/>
            <a:r>
              <a:rPr lang="en-US" dirty="0" smtClean="0"/>
              <a:t>which increases the likelihood of a child with this defect to develop congestive heart failure, it allows for blood to go from the right ventricle to the left ventricle, into the pulmonary artery and then to the lungs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Pathophysiology</a:t>
            </a:r>
            <a:r>
              <a:rPr lang="en-US" dirty="0" smtClean="0"/>
              <a:t/>
            </a:r>
            <a:br>
              <a:rPr lang="en-US" dirty="0" smtClean="0"/>
            </a:br>
            <a:endParaRPr lang="en-US" dirty="0"/>
          </a:p>
        </p:txBody>
      </p:sp>
      <p:sp>
        <p:nvSpPr>
          <p:cNvPr id="3" name="Content Placeholder 2"/>
          <p:cNvSpPr>
            <a:spLocks noGrp="1"/>
          </p:cNvSpPr>
          <p:nvPr>
            <p:ph idx="1"/>
          </p:nvPr>
        </p:nvSpPr>
        <p:spPr>
          <a:xfrm>
            <a:off x="457199" y="1591734"/>
            <a:ext cx="6508377" cy="4534430"/>
          </a:xfrm>
        </p:spPr>
        <p:txBody>
          <a:bodyPr>
            <a:normAutofit fontScale="92500" lnSpcReduction="20000"/>
          </a:bodyPr>
          <a:lstStyle/>
          <a:p>
            <a:pPr lvl="0"/>
            <a:r>
              <a:rPr lang="en-US" dirty="0" smtClean="0"/>
              <a:t>Severity of the defect and the presence of coexisting heart defects cause a large variation in this condition</a:t>
            </a:r>
          </a:p>
          <a:p>
            <a:pPr lvl="0"/>
            <a:r>
              <a:rPr lang="en-US" dirty="0" smtClean="0"/>
              <a:t>Neonates with the most severe form of this defect will have little or no mix between saturated and unsaturated </a:t>
            </a:r>
          </a:p>
          <a:p>
            <a:pPr lvl="0"/>
            <a:r>
              <a:rPr lang="en-US" dirty="0" smtClean="0"/>
              <a:t>Neonates that have large </a:t>
            </a:r>
            <a:r>
              <a:rPr lang="en-US" dirty="0" err="1" smtClean="0"/>
              <a:t>septal</a:t>
            </a:r>
            <a:r>
              <a:rPr lang="en-US" dirty="0" smtClean="0"/>
              <a:t> defects or a patent </a:t>
            </a:r>
            <a:r>
              <a:rPr lang="en-US" dirty="0" err="1" smtClean="0"/>
              <a:t>ductus</a:t>
            </a:r>
            <a:r>
              <a:rPr lang="en-US" dirty="0" smtClean="0"/>
              <a:t> </a:t>
            </a:r>
            <a:r>
              <a:rPr lang="en-US" dirty="0" err="1" smtClean="0"/>
              <a:t>arteriosus</a:t>
            </a:r>
            <a:r>
              <a:rPr lang="en-US" dirty="0" smtClean="0"/>
              <a:t> will be able to have more mix between oxygen saturated and </a:t>
            </a:r>
            <a:r>
              <a:rPr lang="en-US" dirty="0" err="1" smtClean="0"/>
              <a:t>desaturated</a:t>
            </a:r>
            <a:r>
              <a:rPr lang="en-US" dirty="0" smtClean="0"/>
              <a:t> blood, however these defects in </a:t>
            </a:r>
            <a:r>
              <a:rPr lang="en-US" dirty="0" err="1" smtClean="0"/>
              <a:t>conjuction</a:t>
            </a:r>
            <a:r>
              <a:rPr lang="en-US" dirty="0" smtClean="0"/>
              <a:t> with transposition of great vessels will lead to congestive heart failure due to pulmonary congestion and impaired myocardial functioning.</a:t>
            </a:r>
          </a:p>
          <a:p>
            <a:pPr lvl="0"/>
            <a:r>
              <a:rPr lang="en-US" dirty="0" smtClean="0"/>
              <a:t>If the defect is not noticed and corrected or treated </a:t>
            </a:r>
            <a:r>
              <a:rPr lang="en-US" dirty="0" err="1" smtClean="0"/>
              <a:t>cardiomegaly</a:t>
            </a:r>
            <a:r>
              <a:rPr lang="en-US" dirty="0" smtClean="0"/>
              <a:t> will be significant a few weeks after birth.</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 </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In newborns that have minimum communication the symptoms are severe, involving cyanosis and depressed function at birth. </a:t>
            </a:r>
          </a:p>
          <a:p>
            <a:pPr lvl="0"/>
            <a:r>
              <a:rPr lang="en-US" dirty="0" smtClean="0"/>
              <a:t>Infants that have large </a:t>
            </a:r>
            <a:r>
              <a:rPr lang="en-US" dirty="0" err="1" smtClean="0"/>
              <a:t>septal</a:t>
            </a:r>
            <a:r>
              <a:rPr lang="en-US" dirty="0" smtClean="0"/>
              <a:t> defects or a patent </a:t>
            </a:r>
            <a:r>
              <a:rPr lang="en-US" dirty="0" err="1" smtClean="0"/>
              <a:t>ductus</a:t>
            </a:r>
            <a:r>
              <a:rPr lang="en-US" dirty="0" smtClean="0"/>
              <a:t> </a:t>
            </a:r>
            <a:r>
              <a:rPr lang="en-US" dirty="0" err="1" smtClean="0"/>
              <a:t>arteriosus</a:t>
            </a:r>
            <a:r>
              <a:rPr lang="en-US" dirty="0" smtClean="0"/>
              <a:t> may not be as cyanotic but they will have similar symptoms to CHF.  Some of those being </a:t>
            </a:r>
            <a:r>
              <a:rPr lang="en-US" dirty="0" err="1" smtClean="0"/>
              <a:t>tachypnea</a:t>
            </a:r>
            <a:r>
              <a:rPr lang="en-US" dirty="0" smtClean="0"/>
              <a:t>, respiratory distress (retractions), grunting, and difficulty with feeding including diaphoresis sometimes with the feeding. </a:t>
            </a:r>
          </a:p>
          <a:p>
            <a:pPr lvl="0"/>
            <a:r>
              <a:rPr lang="en-US" dirty="0" smtClean="0"/>
              <a:t>Heart sounds may vary depending on the type of defect present. </a:t>
            </a:r>
          </a:p>
          <a:p>
            <a:pPr lvl="0"/>
            <a:r>
              <a:rPr lang="en-US" dirty="0" err="1" smtClean="0"/>
              <a:t>Cardiomegaly</a:t>
            </a:r>
            <a:r>
              <a:rPr lang="en-US" dirty="0" smtClean="0"/>
              <a:t> is typically always evident within a few weeks after birth.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a:t>
            </a:r>
            <a:endParaRPr lang="en-US" dirty="0"/>
          </a:p>
        </p:txBody>
      </p:sp>
      <p:sp>
        <p:nvSpPr>
          <p:cNvPr id="3" name="Content Placeholder 2"/>
          <p:cNvSpPr>
            <a:spLocks noGrp="1"/>
          </p:cNvSpPr>
          <p:nvPr>
            <p:ph idx="1"/>
          </p:nvPr>
        </p:nvSpPr>
        <p:spPr/>
        <p:txBody>
          <a:bodyPr/>
          <a:lstStyle/>
          <a:p>
            <a:r>
              <a:rPr lang="en-US" b="1" u="sng" dirty="0" smtClean="0"/>
              <a:t>Therapeutic management</a:t>
            </a:r>
            <a:endParaRPr lang="en-US" dirty="0" smtClean="0"/>
          </a:p>
          <a:p>
            <a:pPr lvl="0"/>
            <a:r>
              <a:rPr lang="en-US" b="1" dirty="0" smtClean="0"/>
              <a:t>IV prostaglandin E</a:t>
            </a:r>
            <a:r>
              <a:rPr lang="en-US" b="1" baseline="-25000" dirty="0" smtClean="0"/>
              <a:t>1</a:t>
            </a:r>
            <a:r>
              <a:rPr lang="en-US" dirty="0" smtClean="0"/>
              <a:t> may be initiated to keep the </a:t>
            </a:r>
            <a:r>
              <a:rPr lang="en-US" dirty="0" err="1" smtClean="0"/>
              <a:t>ductus</a:t>
            </a:r>
            <a:r>
              <a:rPr lang="en-US" dirty="0" smtClean="0"/>
              <a:t> </a:t>
            </a:r>
            <a:r>
              <a:rPr lang="en-US" dirty="0" err="1" smtClean="0"/>
              <a:t>arteriosus</a:t>
            </a:r>
            <a:r>
              <a:rPr lang="en-US" dirty="0" smtClean="0"/>
              <a:t> open to temporarily increase blood mixing and provide an oxygen saturation of 75% or to maintain cardiac output. </a:t>
            </a:r>
          </a:p>
          <a:p>
            <a:pPr lvl="0"/>
            <a:r>
              <a:rPr lang="en-US" dirty="0" smtClean="0"/>
              <a:t>During cardiac catheterization or under </a:t>
            </a:r>
            <a:r>
              <a:rPr lang="en-US" dirty="0" err="1" smtClean="0"/>
              <a:t>echocardiographic</a:t>
            </a:r>
            <a:r>
              <a:rPr lang="en-US" dirty="0" smtClean="0"/>
              <a:t> guidance , a </a:t>
            </a:r>
            <a:r>
              <a:rPr lang="en-US" b="1" dirty="0" smtClean="0"/>
              <a:t>balloon </a:t>
            </a:r>
            <a:r>
              <a:rPr lang="en-US" b="1" dirty="0" err="1" smtClean="0"/>
              <a:t>atrial</a:t>
            </a:r>
            <a:r>
              <a:rPr lang="en-US" b="1" dirty="0" smtClean="0"/>
              <a:t> </a:t>
            </a:r>
            <a:r>
              <a:rPr lang="en-US" b="1" dirty="0" err="1" smtClean="0"/>
              <a:t>septostomy</a:t>
            </a:r>
            <a:r>
              <a:rPr lang="en-US" dirty="0" smtClean="0"/>
              <a:t> may be performed to increase mixing by opening the </a:t>
            </a:r>
            <a:r>
              <a:rPr lang="en-US" dirty="0" err="1" smtClean="0"/>
              <a:t>atrial</a:t>
            </a:r>
            <a:r>
              <a:rPr lang="en-US" dirty="0" smtClean="0"/>
              <a:t> septum. </a:t>
            </a:r>
          </a:p>
          <a:p>
            <a:endParaRPr lang="en-US" dirty="0"/>
          </a:p>
        </p:txBody>
      </p:sp>
    </p:spTree>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87</TotalTime>
  <Words>925</Words>
  <Application>Microsoft Macintosh PowerPoint</Application>
  <PresentationFormat>On-screen Show (4:3)</PresentationFormat>
  <Paragraphs>60</Paragraphs>
  <Slides>12</Slides>
  <Notes>2</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Plaza</vt:lpstr>
      <vt:lpstr>Transposition of the Great Vessels</vt:lpstr>
      <vt:lpstr>Description </vt:lpstr>
      <vt:lpstr>Slide 3</vt:lpstr>
      <vt:lpstr>Transposition of the Great Vessels</vt:lpstr>
      <vt:lpstr>Transposition of the Great Vessels</vt:lpstr>
      <vt:lpstr>Defects of the heart that are typically involved </vt:lpstr>
      <vt:lpstr>Pathophysiology </vt:lpstr>
      <vt:lpstr>Clinical Manifestations </vt:lpstr>
      <vt:lpstr>Treatment </vt:lpstr>
      <vt:lpstr>Treatment</vt:lpstr>
      <vt:lpstr>Treatment</vt:lpstr>
      <vt:lpstr>Prognosis</vt:lpstr>
    </vt:vector>
  </TitlesOfParts>
  <Company>Ohio University College of Osteopathic Medicine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Transposition of the Great Vessels</dc:title>
  <dc:creator>Chris Yontz</dc:creator>
  <cp:lastModifiedBy>Chris Yontz</cp:lastModifiedBy>
  <cp:revision>3</cp:revision>
  <dcterms:created xsi:type="dcterms:W3CDTF">2011-09-25T02:56:54Z</dcterms:created>
  <dcterms:modified xsi:type="dcterms:W3CDTF">2011-09-25T03:01:48Z</dcterms:modified>
</cp:coreProperties>
</file>