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61FF24-8F8C-4F5E-8C51-C63D551AA5E9}" type="datetimeFigureOut">
              <a:rPr lang="en-US" smtClean="0"/>
              <a:t>10/14/2012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395D35-B42A-4792-917B-D9041A80A6F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95D35-B42A-4792-917B-D9041A80A6FF}"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FDBFDF5-E8E2-4501-8E7B-4944A92A362A}" type="datetimeFigureOut">
              <a:rPr lang="en-US" smtClean="0"/>
              <a:t>10/14/2012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4556-4BE0-404C-97A6-47CD6E11926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DBFDF5-E8E2-4501-8E7B-4944A92A362A}" type="datetimeFigureOut">
              <a:rPr lang="en-US" smtClean="0"/>
              <a:t>10/14/2012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4556-4BE0-404C-97A6-47CD6E11926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DBFDF5-E8E2-4501-8E7B-4944A92A362A}" type="datetimeFigureOut">
              <a:rPr lang="en-US" smtClean="0"/>
              <a:t>10/14/2012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4556-4BE0-404C-97A6-47CD6E11926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DBFDF5-E8E2-4501-8E7B-4944A92A362A}" type="datetimeFigureOut">
              <a:rPr lang="en-US" smtClean="0"/>
              <a:t>10/14/2012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4556-4BE0-404C-97A6-47CD6E11926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DBFDF5-E8E2-4501-8E7B-4944A92A362A}" type="datetimeFigureOut">
              <a:rPr lang="en-US" smtClean="0"/>
              <a:t>10/14/2012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4556-4BE0-404C-97A6-47CD6E11926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DBFDF5-E8E2-4501-8E7B-4944A92A362A}" type="datetimeFigureOut">
              <a:rPr lang="en-US" smtClean="0"/>
              <a:t>10/14/2012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4556-4BE0-404C-97A6-47CD6E11926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DBFDF5-E8E2-4501-8E7B-4944A92A362A}" type="datetimeFigureOut">
              <a:rPr lang="en-US" smtClean="0"/>
              <a:t>10/14/2012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AC4556-4BE0-404C-97A6-47CD6E11926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DBFDF5-E8E2-4501-8E7B-4944A92A362A}" type="datetimeFigureOut">
              <a:rPr lang="en-US" smtClean="0"/>
              <a:t>10/14/2012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AC4556-4BE0-404C-97A6-47CD6E11926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DBFDF5-E8E2-4501-8E7B-4944A92A362A}" type="datetimeFigureOut">
              <a:rPr lang="en-US" smtClean="0"/>
              <a:t>10/14/2012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AC4556-4BE0-404C-97A6-47CD6E11926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DBFDF5-E8E2-4501-8E7B-4944A92A362A}" type="datetimeFigureOut">
              <a:rPr lang="en-US" smtClean="0"/>
              <a:t>10/14/2012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4556-4BE0-404C-97A6-47CD6E11926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DBFDF5-E8E2-4501-8E7B-4944A92A362A}" type="datetimeFigureOut">
              <a:rPr lang="en-US" smtClean="0"/>
              <a:t>10/14/2012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4556-4BE0-404C-97A6-47CD6E11926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DBFDF5-E8E2-4501-8E7B-4944A92A362A}" type="datetimeFigureOut">
              <a:rPr lang="en-US" smtClean="0"/>
              <a:t>10/14/2012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AC4556-4BE0-404C-97A6-47CD6E11926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nurseweek.com/news/features/04-06/triage.as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ross 3"/>
          <p:cNvSpPr/>
          <p:nvPr/>
        </p:nvSpPr>
        <p:spPr>
          <a:xfrm>
            <a:off x="2971800" y="1524000"/>
            <a:ext cx="3505200" cy="3124200"/>
          </a:xfrm>
          <a:prstGeom prst="plus">
            <a:avLst/>
          </a:prstGeom>
          <a:solidFill>
            <a:schemeClr val="accent1">
              <a:alpha val="14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June Baker</a:t>
            </a:r>
            <a:endParaRPr lang="en-US" dirty="0"/>
          </a:p>
        </p:txBody>
      </p:sp>
      <p:sp>
        <p:nvSpPr>
          <p:cNvPr id="3" name="Subtitle 2"/>
          <p:cNvSpPr>
            <a:spLocks noGrp="1"/>
          </p:cNvSpPr>
          <p:nvPr>
            <p:ph type="subTitle" idx="1"/>
          </p:nvPr>
        </p:nvSpPr>
        <p:spPr>
          <a:xfrm>
            <a:off x="1295400" y="4419600"/>
            <a:ext cx="6400800" cy="1752600"/>
          </a:xfrm>
        </p:spPr>
        <p:txBody>
          <a:bodyPr>
            <a:normAutofit/>
          </a:bodyPr>
          <a:lstStyle/>
          <a:p>
            <a:endParaRPr lang="en-US" sz="4400" dirty="0" smtClean="0"/>
          </a:p>
          <a:p>
            <a:r>
              <a:rPr lang="en-US" sz="4400" dirty="0" smtClean="0"/>
              <a:t>    First Aid</a:t>
            </a:r>
            <a:endParaRPr lang="en-US"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Sprains and Strains</a:t>
            </a:r>
            <a:endParaRPr lang="en-US" sz="5400" b="1" dirty="0">
              <a:solidFill>
                <a:schemeClr val="bg1"/>
              </a:solidFill>
            </a:endParaRPr>
          </a:p>
        </p:txBody>
      </p:sp>
      <p:sp>
        <p:nvSpPr>
          <p:cNvPr id="3" name="Content Placeholder 2"/>
          <p:cNvSpPr>
            <a:spLocks noGrp="1"/>
          </p:cNvSpPr>
          <p:nvPr>
            <p:ph idx="1"/>
          </p:nvPr>
        </p:nvSpPr>
        <p:spPr>
          <a:xfrm>
            <a:off x="533400" y="1295400"/>
            <a:ext cx="8229600" cy="5029200"/>
          </a:xfrm>
        </p:spPr>
        <p:txBody>
          <a:bodyPr>
            <a:normAutofit fontScale="77500" lnSpcReduction="20000"/>
          </a:bodyPr>
          <a:lstStyle/>
          <a:p>
            <a:r>
              <a:rPr lang="en-US" sz="4000" dirty="0"/>
              <a:t>Follow the instructions for R.I.C.E</a:t>
            </a:r>
            <a:r>
              <a:rPr lang="en-US" sz="4000" dirty="0" smtClean="0"/>
              <a:t>.</a:t>
            </a:r>
          </a:p>
          <a:p>
            <a:pPr>
              <a:buNone/>
            </a:pPr>
            <a:endParaRPr lang="en-US" sz="4000" dirty="0"/>
          </a:p>
          <a:p>
            <a:pPr lvl="0"/>
            <a:r>
              <a:rPr lang="en-US" dirty="0"/>
              <a:t>Rest the injured limb. Your doctor may recommend not putting any weight on the injured area for 48 hours</a:t>
            </a:r>
            <a:r>
              <a:rPr lang="en-US" dirty="0" smtClean="0"/>
              <a:t>.</a:t>
            </a:r>
            <a:endParaRPr lang="en-US" dirty="0"/>
          </a:p>
          <a:p>
            <a:pPr lvl="0"/>
            <a:r>
              <a:rPr lang="en-US" dirty="0"/>
              <a:t>Ice the area. Use a cold pack, a slush bath or a compression sleeve filled with cold water to help limit swelling after an injury. Try to ice the area as soon as possible after the injury and continue to ice it for 15 to 20 minutes, four to eight times a day, for the first 48 hours or until swelling improves. If you use ice, be careful not to use it too long, as this could cause tissue damage.</a:t>
            </a:r>
          </a:p>
          <a:p>
            <a:pPr lvl="0"/>
            <a:r>
              <a:rPr lang="en-US" dirty="0"/>
              <a:t>Compress the area with an elastic wrap or bandage. Compressive wraps or sleeves made from elastic or neoprene are best.</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Sprains and Strains</a:t>
            </a:r>
            <a:endParaRPr lang="en-US" sz="5400" b="1" dirty="0">
              <a:solidFill>
                <a:schemeClr val="bg1"/>
              </a:solidFill>
            </a:endParaRPr>
          </a:p>
        </p:txBody>
      </p:sp>
      <p:sp>
        <p:nvSpPr>
          <p:cNvPr id="3" name="Content Placeholder 2"/>
          <p:cNvSpPr>
            <a:spLocks noGrp="1"/>
          </p:cNvSpPr>
          <p:nvPr>
            <p:ph idx="1"/>
          </p:nvPr>
        </p:nvSpPr>
        <p:spPr/>
        <p:txBody>
          <a:bodyPr>
            <a:normAutofit fontScale="92500" lnSpcReduction="20000"/>
          </a:bodyPr>
          <a:lstStyle/>
          <a:p>
            <a:pPr lvl="0"/>
            <a:r>
              <a:rPr lang="en-US" dirty="0" smtClean="0"/>
              <a:t>Elevate the injured limb above your heart whenever possible to help prevent or limit swelling.</a:t>
            </a:r>
          </a:p>
          <a:p>
            <a:r>
              <a:rPr lang="en-US" dirty="0" smtClean="0"/>
              <a:t>After </a:t>
            </a:r>
            <a:r>
              <a:rPr lang="en-US" dirty="0"/>
              <a:t>two days, gently begin using the injured area. You should feel a gradual, progressive improvement. Over-the-counter pain relievers, such as ibuprofen (Advil, Motrin, others) and acetaminophen (Tylenol, others), may be helpful to manage pain during the healing process. </a:t>
            </a:r>
          </a:p>
          <a:p>
            <a:r>
              <a:rPr lang="en-US" dirty="0"/>
              <a:t>See your doctor if your sprain isn't improving after two or three days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Burns</a:t>
            </a:r>
            <a:endParaRPr lang="en-US" sz="5400" b="1" dirty="0">
              <a:solidFill>
                <a:schemeClr val="bg1"/>
              </a:solidFill>
            </a:endParaRPr>
          </a:p>
        </p:txBody>
      </p:sp>
      <p:sp>
        <p:nvSpPr>
          <p:cNvPr id="3" name="Content Placeholder 2"/>
          <p:cNvSpPr>
            <a:spLocks noGrp="1"/>
          </p:cNvSpPr>
          <p:nvPr>
            <p:ph idx="1"/>
          </p:nvPr>
        </p:nvSpPr>
        <p:spPr>
          <a:xfrm>
            <a:off x="457200" y="1600201"/>
            <a:ext cx="8229600" cy="4343400"/>
          </a:xfrm>
        </p:spPr>
        <p:txBody>
          <a:bodyPr/>
          <a:lstStyle/>
          <a:p>
            <a:r>
              <a:rPr lang="en-US" b="1" dirty="0"/>
              <a:t>Minor (thermal/heat) burns or scalds (superficial, or 1</a:t>
            </a:r>
            <a:r>
              <a:rPr lang="en-US" b="1" baseline="30000" dirty="0"/>
              <a:t>st</a:t>
            </a:r>
            <a:r>
              <a:rPr lang="en-US" b="1" dirty="0"/>
              <a:t> </a:t>
            </a:r>
            <a:r>
              <a:rPr lang="en-US" b="1" dirty="0" smtClean="0"/>
              <a:t>degree, 2</a:t>
            </a:r>
            <a:r>
              <a:rPr lang="en-US" b="1" baseline="30000" dirty="0" smtClean="0"/>
              <a:t>nd</a:t>
            </a:r>
            <a:r>
              <a:rPr lang="en-US" b="1" dirty="0" smtClean="0"/>
              <a:t>  degree, major)</a:t>
            </a:r>
            <a:endParaRPr lang="en-US" dirty="0"/>
          </a:p>
          <a:p>
            <a:r>
              <a:rPr lang="en-US" dirty="0"/>
              <a:t>To distinguish a minor burn from a serious burn, the first step is to determine the extent of damage to body tissues. The three burn classifications of first-degree burn, second-degree burn and third-degree burn will help you determine emergency care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smtClean="0">
                <a:solidFill>
                  <a:schemeClr val="bg1"/>
                </a:solidFill>
              </a:rPr>
              <a:t>Burns</a:t>
            </a:r>
            <a:r>
              <a:rPr lang="en-US" dirty="0" smtClean="0">
                <a:solidFill>
                  <a:schemeClr val="bg1"/>
                </a:solidFill>
              </a:rPr>
              <a:t>-1</a:t>
            </a:r>
            <a:r>
              <a:rPr lang="en-US" baseline="30000" dirty="0" smtClean="0">
                <a:solidFill>
                  <a:schemeClr val="bg1"/>
                </a:solidFill>
              </a:rPr>
              <a:t>st</a:t>
            </a:r>
            <a:r>
              <a:rPr lang="en-US" dirty="0" smtClean="0">
                <a:solidFill>
                  <a:schemeClr val="bg1"/>
                </a:solidFill>
              </a:rPr>
              <a:t> degree</a:t>
            </a:r>
            <a:endParaRPr lang="en-US" dirty="0">
              <a:solidFill>
                <a:schemeClr val="bg1"/>
              </a:solidFill>
            </a:endParaRPr>
          </a:p>
        </p:txBody>
      </p:sp>
      <p:sp>
        <p:nvSpPr>
          <p:cNvPr id="3" name="Content Placeholder 2"/>
          <p:cNvSpPr>
            <a:spLocks noGrp="1"/>
          </p:cNvSpPr>
          <p:nvPr>
            <p:ph idx="1"/>
          </p:nvPr>
        </p:nvSpPr>
        <p:spPr>
          <a:xfrm>
            <a:off x="457200" y="1600200"/>
            <a:ext cx="6172200" cy="4724400"/>
          </a:xfrm>
        </p:spPr>
        <p:txBody>
          <a:bodyPr>
            <a:normAutofit fontScale="85000" lnSpcReduction="20000"/>
          </a:bodyPr>
          <a:lstStyle/>
          <a:p>
            <a:r>
              <a:rPr lang="en-US" b="1" dirty="0"/>
              <a:t>1st-degree burn</a:t>
            </a:r>
            <a:r>
              <a:rPr lang="en-US" dirty="0"/>
              <a:t/>
            </a:r>
            <a:br>
              <a:rPr lang="en-US" dirty="0"/>
            </a:br>
            <a:r>
              <a:rPr lang="en-US" dirty="0"/>
              <a:t>The least serious burns are those in which only the outer layer of skin is burned, but not all the way through. </a:t>
            </a:r>
          </a:p>
          <a:p>
            <a:pPr lvl="0"/>
            <a:r>
              <a:rPr lang="en-US" dirty="0"/>
              <a:t>The skin is usually red</a:t>
            </a:r>
          </a:p>
          <a:p>
            <a:pPr lvl="0"/>
            <a:r>
              <a:rPr lang="en-US" dirty="0"/>
              <a:t>Often there is swelling</a:t>
            </a:r>
          </a:p>
          <a:p>
            <a:pPr lvl="0"/>
            <a:r>
              <a:rPr lang="en-US" dirty="0"/>
              <a:t>Pain sometimes is present</a:t>
            </a:r>
          </a:p>
          <a:p>
            <a:r>
              <a:rPr lang="en-US" dirty="0"/>
              <a:t>Treat a first-degree burn as a minor burn unless it involves substantial portions of the hands, feet, face, groin or buttocks, or a major joint, which requires emergency medical attention. </a:t>
            </a:r>
          </a:p>
          <a:p>
            <a:endParaRPr lang="en-US" dirty="0"/>
          </a:p>
        </p:txBody>
      </p:sp>
      <p:pic>
        <p:nvPicPr>
          <p:cNvPr id="5" name="Picture 4" descr="http://health.bwmc.umms.org/graphics/images/en/8600.jpg"/>
          <p:cNvPicPr/>
          <p:nvPr/>
        </p:nvPicPr>
        <p:blipFill>
          <a:blip r:embed="rId3" cstate="print"/>
          <a:srcRect l="26400" t="18000" r="26400" b="6000"/>
          <a:stretch>
            <a:fillRect/>
          </a:stretch>
        </p:blipFill>
        <p:spPr bwMode="auto">
          <a:xfrm>
            <a:off x="6096000" y="1371600"/>
            <a:ext cx="2819400" cy="2788920"/>
          </a:xfrm>
          <a:prstGeom prst="rect">
            <a:avLst/>
          </a:prstGeom>
          <a:noFill/>
          <a:ln w="9525">
            <a:noFill/>
            <a:miter lim="800000"/>
            <a:headEnd/>
            <a:tailEnd/>
          </a:ln>
          <a:effectLst>
            <a:outerShdw blurRad="50800" dist="50800" dir="5400000" algn="ctr" rotWithShape="0">
              <a:srgbClr val="000000">
                <a:alpha val="26000"/>
              </a:srgbClr>
            </a:outerShdw>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Burns</a:t>
            </a:r>
            <a:endParaRPr lang="en-US" sz="5400" b="1" dirty="0">
              <a:solidFill>
                <a:schemeClr val="bg1"/>
              </a:solidFill>
            </a:endParaRPr>
          </a:p>
        </p:txBody>
      </p:sp>
      <p:sp>
        <p:nvSpPr>
          <p:cNvPr id="3" name="Content Placeholder 2"/>
          <p:cNvSpPr>
            <a:spLocks noGrp="1"/>
          </p:cNvSpPr>
          <p:nvPr>
            <p:ph idx="1"/>
          </p:nvPr>
        </p:nvSpPr>
        <p:spPr>
          <a:xfrm>
            <a:off x="304800" y="1524000"/>
            <a:ext cx="6096000" cy="5105400"/>
          </a:xfrm>
        </p:spPr>
        <p:txBody>
          <a:bodyPr>
            <a:normAutofit fontScale="70000" lnSpcReduction="20000"/>
          </a:bodyPr>
          <a:lstStyle/>
          <a:p>
            <a:r>
              <a:rPr lang="en-US" b="1" dirty="0"/>
              <a:t>Serious burns (partial-thickness, or 2</a:t>
            </a:r>
            <a:r>
              <a:rPr lang="en-US" b="1" baseline="30000" dirty="0"/>
              <a:t>nd</a:t>
            </a:r>
            <a:r>
              <a:rPr lang="en-US" b="1" dirty="0"/>
              <a:t> degree)</a:t>
            </a:r>
            <a:endParaRPr lang="en-US" dirty="0"/>
          </a:p>
          <a:p>
            <a:r>
              <a:rPr lang="en-US" b="1" dirty="0"/>
              <a:t>2nd-degree burn</a:t>
            </a:r>
            <a:br>
              <a:rPr lang="en-US" b="1" dirty="0"/>
            </a:br>
            <a:r>
              <a:rPr lang="en-US" dirty="0"/>
              <a:t>When the first layer of skin has been burned through and the second layer of skin (dermis) also is burned, the injury is called a second-degree burn. </a:t>
            </a:r>
          </a:p>
          <a:p>
            <a:pPr lvl="0"/>
            <a:r>
              <a:rPr lang="en-US" dirty="0"/>
              <a:t>Blisters develop</a:t>
            </a:r>
          </a:p>
          <a:p>
            <a:pPr lvl="0"/>
            <a:r>
              <a:rPr lang="en-US" dirty="0"/>
              <a:t>Skin takes on an intensely reddened, splotchy appearance</a:t>
            </a:r>
          </a:p>
          <a:p>
            <a:pPr lvl="0"/>
            <a:r>
              <a:rPr lang="en-US" dirty="0"/>
              <a:t>There is severe pain and swelling.</a:t>
            </a:r>
          </a:p>
          <a:p>
            <a:r>
              <a:rPr lang="en-US" dirty="0"/>
              <a:t>If the second-degree burn is no larger than 3 inches (7.6 centimeters) in diameter, treat it as a minor burn. If the burned area is larger or if the burn is on the hands, feet, face, groin or buttocks, or over a major joint, treat it as a major burn and get medical help immediately. </a:t>
            </a:r>
          </a:p>
          <a:p>
            <a:endParaRPr lang="en-US" dirty="0"/>
          </a:p>
        </p:txBody>
      </p:sp>
      <p:pic>
        <p:nvPicPr>
          <p:cNvPr id="4" name="Picture 3" descr="http://health.bwmc.umms.org/graphics/images/en/8601.jpg"/>
          <p:cNvPicPr/>
          <p:nvPr/>
        </p:nvPicPr>
        <p:blipFill>
          <a:blip r:embed="rId3" cstate="print"/>
          <a:srcRect l="24000" t="9000" r="26400" b="6000"/>
          <a:stretch>
            <a:fillRect/>
          </a:stretch>
        </p:blipFill>
        <p:spPr bwMode="auto">
          <a:xfrm>
            <a:off x="6248400" y="1905000"/>
            <a:ext cx="2590800" cy="302994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Burns-</a:t>
            </a:r>
            <a:r>
              <a:rPr lang="en-US" sz="5400" dirty="0" smtClean="0">
                <a:solidFill>
                  <a:schemeClr val="bg1"/>
                </a:solidFill>
              </a:rPr>
              <a:t>2</a:t>
            </a:r>
            <a:r>
              <a:rPr lang="en-US" sz="5400" baseline="30000" dirty="0" smtClean="0">
                <a:solidFill>
                  <a:schemeClr val="bg1"/>
                </a:solidFill>
              </a:rPr>
              <a:t>nd</a:t>
            </a:r>
            <a:r>
              <a:rPr lang="en-US" sz="5400" b="1" dirty="0" smtClean="0">
                <a:solidFill>
                  <a:schemeClr val="bg1"/>
                </a:solidFill>
              </a:rPr>
              <a:t> </a:t>
            </a:r>
            <a:r>
              <a:rPr lang="en-US" sz="5400" dirty="0" smtClean="0">
                <a:solidFill>
                  <a:schemeClr val="bg1"/>
                </a:solidFill>
              </a:rPr>
              <a:t>degree</a:t>
            </a:r>
            <a:endParaRPr lang="en-US" sz="5400" dirty="0">
              <a:solidFill>
                <a:schemeClr val="bg1"/>
              </a:solidFill>
            </a:endParaRPr>
          </a:p>
        </p:txBody>
      </p:sp>
      <p:sp>
        <p:nvSpPr>
          <p:cNvPr id="3" name="Content Placeholder 2"/>
          <p:cNvSpPr>
            <a:spLocks noGrp="1"/>
          </p:cNvSpPr>
          <p:nvPr>
            <p:ph idx="1"/>
          </p:nvPr>
        </p:nvSpPr>
        <p:spPr/>
        <p:txBody>
          <a:bodyPr>
            <a:normAutofit fontScale="85000" lnSpcReduction="10000"/>
          </a:bodyPr>
          <a:lstStyle/>
          <a:p>
            <a:pPr lvl="0"/>
            <a:r>
              <a:rPr lang="en-US" b="1" dirty="0"/>
              <a:t>Cool the burn.</a:t>
            </a:r>
            <a:r>
              <a:rPr lang="en-US" dirty="0"/>
              <a:t> Hold the burned area under cool (not cold) running water for 10 or 15 minutes or until the pain subsides. If this is impractical, immerse the burn in cool water or cool it with cold compresses. Cooling the burn reduces swelling by conducting heat away from the skin. Don't put ice on the burn.</a:t>
            </a:r>
          </a:p>
          <a:p>
            <a:pPr lvl="0"/>
            <a:r>
              <a:rPr lang="en-US" b="1" dirty="0"/>
              <a:t>Cover the burn with a sterile gauze bandage.</a:t>
            </a:r>
            <a:r>
              <a:rPr lang="en-US" dirty="0"/>
              <a:t> Don't use</a:t>
            </a:r>
            <a:r>
              <a:rPr lang="en-US" b="1" dirty="0"/>
              <a:t> </a:t>
            </a:r>
            <a:r>
              <a:rPr lang="en-US" dirty="0"/>
              <a:t>fluffy cotton, or other material that may get lint in the wound. Wrap the gauze loosely to avoid putting pressure on burned skin. Bandaging keeps air off the burn, reduces pain and protects blistered skin.</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Burns</a:t>
            </a:r>
            <a:endParaRPr lang="en-US" sz="5400" b="1" dirty="0">
              <a:solidFill>
                <a:schemeClr val="bg1"/>
              </a:solidFill>
            </a:endParaRPr>
          </a:p>
        </p:txBody>
      </p:sp>
      <p:sp>
        <p:nvSpPr>
          <p:cNvPr id="3" name="Content Placeholder 2"/>
          <p:cNvSpPr>
            <a:spLocks noGrp="1"/>
          </p:cNvSpPr>
          <p:nvPr>
            <p:ph idx="1"/>
          </p:nvPr>
        </p:nvSpPr>
        <p:spPr/>
        <p:txBody>
          <a:bodyPr>
            <a:normAutofit fontScale="92500" lnSpcReduction="10000"/>
          </a:bodyPr>
          <a:lstStyle/>
          <a:p>
            <a:pPr lvl="0"/>
            <a:r>
              <a:rPr lang="en-US" b="1" dirty="0"/>
              <a:t>Take an over-the-counter pain reliever.</a:t>
            </a:r>
            <a:r>
              <a:rPr lang="en-US" dirty="0"/>
              <a:t> </a:t>
            </a:r>
            <a:endParaRPr lang="en-US" dirty="0" smtClean="0"/>
          </a:p>
          <a:p>
            <a:pPr lvl="0"/>
            <a:r>
              <a:rPr lang="en-US" dirty="0" smtClean="0"/>
              <a:t>These </a:t>
            </a:r>
            <a:r>
              <a:rPr lang="en-US" dirty="0"/>
              <a:t>include aspirin, ibuprofen (Advil, Motrin, others), naproxen (Aleve) or acetaminophen (Tylenol, others). Use caution when giving aspirin to children or teenagers. Though aspirin is approved for use in children older than age 2, children and teenagers recovering from chickenpox or flu-like symptoms should never take aspirin. Talk to your doctor if you have concerns.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Burns</a:t>
            </a:r>
            <a:endParaRPr lang="en-US" sz="5400" b="1" dirty="0">
              <a:solidFill>
                <a:schemeClr val="bg1"/>
              </a:solidFill>
            </a:endParaRPr>
          </a:p>
        </p:txBody>
      </p:sp>
      <p:sp>
        <p:nvSpPr>
          <p:cNvPr id="3" name="Content Placeholder 2"/>
          <p:cNvSpPr>
            <a:spLocks noGrp="1"/>
          </p:cNvSpPr>
          <p:nvPr>
            <p:ph idx="1"/>
          </p:nvPr>
        </p:nvSpPr>
        <p:spPr/>
        <p:txBody>
          <a:bodyPr/>
          <a:lstStyle/>
          <a:p>
            <a:r>
              <a:rPr lang="en-US" b="1" dirty="0"/>
              <a:t>Caution</a:t>
            </a:r>
            <a:r>
              <a:rPr lang="en-US" dirty="0"/>
              <a:t> </a:t>
            </a:r>
          </a:p>
          <a:p>
            <a:pPr lvl="0"/>
            <a:r>
              <a:rPr lang="en-US" b="1" dirty="0"/>
              <a:t>Don't use ice.</a:t>
            </a:r>
            <a:r>
              <a:rPr lang="en-US" dirty="0"/>
              <a:t> Putting ice directly on a burn can cause a person's body to become too cold and cause further damage to the wound.</a:t>
            </a:r>
          </a:p>
          <a:p>
            <a:pPr lvl="0"/>
            <a:r>
              <a:rPr lang="en-US" b="1" dirty="0"/>
              <a:t>Don't apply egg whites, butter or ointments to the burn.</a:t>
            </a:r>
            <a:r>
              <a:rPr lang="en-US" dirty="0"/>
              <a:t> This could cause infection.</a:t>
            </a:r>
          </a:p>
          <a:p>
            <a:pPr lvl="0"/>
            <a:r>
              <a:rPr lang="en-US" b="1" dirty="0"/>
              <a:t>Don't break blisters.</a:t>
            </a:r>
            <a:r>
              <a:rPr lang="en-US" dirty="0"/>
              <a:t> Broken blisters are more vulnerable to infection.</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Burns</a:t>
            </a:r>
            <a:endParaRPr lang="en-US" sz="5400" b="1" dirty="0">
              <a:solidFill>
                <a:schemeClr val="bg1"/>
              </a:solidFill>
            </a:endParaRPr>
          </a:p>
        </p:txBody>
      </p:sp>
      <p:sp>
        <p:nvSpPr>
          <p:cNvPr id="3" name="Content Placeholder 2"/>
          <p:cNvSpPr>
            <a:spLocks noGrp="1"/>
          </p:cNvSpPr>
          <p:nvPr>
            <p:ph idx="1"/>
          </p:nvPr>
        </p:nvSpPr>
        <p:spPr/>
        <p:txBody>
          <a:bodyPr>
            <a:normAutofit fontScale="92500" lnSpcReduction="10000"/>
          </a:bodyPr>
          <a:lstStyle/>
          <a:p>
            <a:r>
              <a:rPr lang="en-US" dirty="0"/>
              <a:t>Minor burns usually heal without further treatment. They may heal with pigment changes, meaning the healed area may be a different color from the surrounding skin. Watch for signs of infection, such as increased pain, redness, fever, swelling or oozing. If infection develops, seek medical help. Avoid re-injuring or tanning if the burns are less than a year old — doing so may cause more extensive pigmentation changes. Use sunscreen on the area for at least a year.</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Burns</a:t>
            </a:r>
            <a:endParaRPr lang="en-US" sz="5400" b="1" dirty="0">
              <a:solidFill>
                <a:schemeClr val="bg1"/>
              </a:solidFill>
            </a:endParaRPr>
          </a:p>
        </p:txBody>
      </p:sp>
      <p:sp>
        <p:nvSpPr>
          <p:cNvPr id="3" name="Content Placeholder 2"/>
          <p:cNvSpPr>
            <a:spLocks noGrp="1"/>
          </p:cNvSpPr>
          <p:nvPr>
            <p:ph idx="1"/>
          </p:nvPr>
        </p:nvSpPr>
        <p:spPr>
          <a:xfrm>
            <a:off x="457200" y="1295400"/>
            <a:ext cx="6096000" cy="5029200"/>
          </a:xfrm>
        </p:spPr>
        <p:txBody>
          <a:bodyPr>
            <a:normAutofit fontScale="85000" lnSpcReduction="20000"/>
          </a:bodyPr>
          <a:lstStyle/>
          <a:p>
            <a:r>
              <a:rPr lang="en-US" b="1" dirty="0"/>
              <a:t>For major burns</a:t>
            </a:r>
            <a:endParaRPr lang="en-US" dirty="0"/>
          </a:p>
          <a:p>
            <a:r>
              <a:rPr lang="en-US" dirty="0"/>
              <a:t>Call 911 or emergency medical help. Until an emergency unit arrives, follow these steps: </a:t>
            </a:r>
          </a:p>
          <a:p>
            <a:pPr lvl="0"/>
            <a:r>
              <a:rPr lang="en-US" b="1" dirty="0"/>
              <a:t>Don't remove burned clothing.</a:t>
            </a:r>
            <a:r>
              <a:rPr lang="en-US" dirty="0"/>
              <a:t> However, do make sure the victim is no longer in contact with smoldering materials or exposed to smoke or heat.</a:t>
            </a:r>
          </a:p>
          <a:p>
            <a:pPr lvl="0"/>
            <a:r>
              <a:rPr lang="en-US" b="1" dirty="0"/>
              <a:t>Don't immerse large severe burns in cold water.</a:t>
            </a:r>
            <a:r>
              <a:rPr lang="en-US" dirty="0"/>
              <a:t> Doing so could cause a drop in body temperature (hypothermia) and deterioration of blood pressure and circulation (shock).</a:t>
            </a:r>
          </a:p>
          <a:p>
            <a:endParaRPr lang="en-US" dirty="0"/>
          </a:p>
        </p:txBody>
      </p:sp>
      <p:pic>
        <p:nvPicPr>
          <p:cNvPr id="4" name="Picture 3" descr="http://www.adventisthealthcare.com/adam/graphics/images/en/8602.jpg"/>
          <p:cNvPicPr/>
          <p:nvPr/>
        </p:nvPicPr>
        <p:blipFill>
          <a:blip r:embed="rId3" cstate="print"/>
          <a:srcRect l="24000" t="9000" r="24000" b="6000"/>
          <a:stretch>
            <a:fillRect/>
          </a:stretch>
        </p:blipFill>
        <p:spPr bwMode="auto">
          <a:xfrm>
            <a:off x="6553200" y="2133600"/>
            <a:ext cx="2362200" cy="310614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solidFill>
                  <a:schemeClr val="bg1"/>
                </a:solidFill>
              </a:rPr>
              <a:t>Triage</a:t>
            </a:r>
            <a:r>
              <a:rPr lang="en-US" dirty="0" smtClean="0">
                <a:solidFill>
                  <a:schemeClr val="bg2"/>
                </a:solidFill>
              </a:rPr>
              <a:t> </a:t>
            </a:r>
            <a:endParaRPr lang="en-US" dirty="0">
              <a:solidFill>
                <a:schemeClr val="bg2"/>
              </a:solidFill>
            </a:endParaRPr>
          </a:p>
        </p:txBody>
      </p:sp>
      <p:sp>
        <p:nvSpPr>
          <p:cNvPr id="7" name="Content Placeholder 6"/>
          <p:cNvSpPr>
            <a:spLocks noGrp="1"/>
          </p:cNvSpPr>
          <p:nvPr>
            <p:ph idx="1"/>
          </p:nvPr>
        </p:nvSpPr>
        <p:spPr>
          <a:xfrm>
            <a:off x="457200" y="1600201"/>
            <a:ext cx="4953000" cy="4495799"/>
          </a:xfrm>
        </p:spPr>
        <p:txBody>
          <a:bodyPr>
            <a:normAutofit fontScale="92500" lnSpcReduction="10000"/>
          </a:bodyPr>
          <a:lstStyle/>
          <a:p>
            <a:r>
              <a:rPr lang="en-US" dirty="0"/>
              <a:t>A process for sorting injured people into groups based on their need for or likely benefit from immediate medical treatment. Triage is used in hospital emergency rooms, on battlefields, and at disaster sites when limited medical resources must be allocated.</a:t>
            </a:r>
          </a:p>
          <a:p>
            <a:endParaRPr lang="en-US" dirty="0"/>
          </a:p>
        </p:txBody>
      </p:sp>
      <p:pic>
        <p:nvPicPr>
          <p:cNvPr id="8" name="Picture 7" descr="Click to show &quot;Triage&quot; result 22">
            <a:hlinkClick r:id="rId3" tgtFrame="&quot;_top&quot;"/>
          </p:cNvPr>
          <p:cNvPicPr/>
          <p:nvPr/>
        </p:nvPicPr>
        <p:blipFill>
          <a:blip r:embed="rId4" cstate="print"/>
          <a:srcRect/>
          <a:stretch>
            <a:fillRect/>
          </a:stretch>
        </p:blipFill>
        <p:spPr bwMode="auto">
          <a:xfrm>
            <a:off x="5562600" y="2286000"/>
            <a:ext cx="3200400" cy="31242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Burns</a:t>
            </a:r>
            <a:endParaRPr lang="en-US" sz="5400" b="1" dirty="0">
              <a:solidFill>
                <a:schemeClr val="bg1"/>
              </a:solidFill>
            </a:endParaRPr>
          </a:p>
        </p:txBody>
      </p:sp>
      <p:sp>
        <p:nvSpPr>
          <p:cNvPr id="3" name="Content Placeholder 2"/>
          <p:cNvSpPr>
            <a:spLocks noGrp="1"/>
          </p:cNvSpPr>
          <p:nvPr>
            <p:ph idx="1"/>
          </p:nvPr>
        </p:nvSpPr>
        <p:spPr/>
        <p:txBody>
          <a:bodyPr>
            <a:normAutofit fontScale="85000" lnSpcReduction="10000"/>
          </a:bodyPr>
          <a:lstStyle/>
          <a:p>
            <a:pPr lvl="0"/>
            <a:r>
              <a:rPr lang="en-US" b="1" dirty="0" smtClean="0"/>
              <a:t>Check </a:t>
            </a:r>
            <a:r>
              <a:rPr lang="en-US" b="1" dirty="0"/>
              <a:t>for signs of circulation (breathing, coughing or movement).</a:t>
            </a:r>
            <a:r>
              <a:rPr lang="en-US" dirty="0"/>
              <a:t> If there is no breathing or other sign of circulation, begin CPR.</a:t>
            </a:r>
          </a:p>
          <a:p>
            <a:pPr lvl="0"/>
            <a:r>
              <a:rPr lang="en-US" b="1" dirty="0"/>
              <a:t>Elevate the burned body part or parts.</a:t>
            </a:r>
            <a:r>
              <a:rPr lang="en-US" dirty="0"/>
              <a:t> Raise above heart level, when possible.</a:t>
            </a:r>
          </a:p>
          <a:p>
            <a:pPr lvl="0"/>
            <a:r>
              <a:rPr lang="en-US" b="1" dirty="0"/>
              <a:t>Cover the area of the burn.</a:t>
            </a:r>
            <a:r>
              <a:rPr lang="en-US" dirty="0"/>
              <a:t> Use a cool, moist, sterile bandage; clean, moist cloth; or moist cloth towels.</a:t>
            </a:r>
          </a:p>
          <a:p>
            <a:r>
              <a:rPr lang="en-US" b="1" dirty="0"/>
              <a:t>Get a tetanus shot.</a:t>
            </a:r>
            <a:r>
              <a:rPr lang="en-US" dirty="0"/>
              <a:t> Burns are susceptible to tetanus. Doctors recommend you get a tetanus shot every 10 years. If your last shot was more than five years ago, your doctor may recommend a tetanus shot booster.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Burns</a:t>
            </a:r>
            <a:endParaRPr lang="en-US" sz="5400" b="1" dirty="0">
              <a:solidFill>
                <a:schemeClr val="bg1"/>
              </a:solidFill>
            </a:endParaRPr>
          </a:p>
        </p:txBody>
      </p:sp>
      <p:sp>
        <p:nvSpPr>
          <p:cNvPr id="3" name="Content Placeholder 2"/>
          <p:cNvSpPr>
            <a:spLocks noGrp="1"/>
          </p:cNvSpPr>
          <p:nvPr>
            <p:ph idx="1"/>
          </p:nvPr>
        </p:nvSpPr>
        <p:spPr/>
        <p:txBody>
          <a:bodyPr>
            <a:normAutofit fontScale="85000" lnSpcReduction="20000"/>
          </a:bodyPr>
          <a:lstStyle/>
          <a:p>
            <a:r>
              <a:rPr lang="en-US" b="1" dirty="0"/>
              <a:t>Prevention</a:t>
            </a:r>
            <a:r>
              <a:rPr lang="en-US" dirty="0"/>
              <a:t>: </a:t>
            </a:r>
          </a:p>
          <a:p>
            <a:r>
              <a:rPr lang="en-US" dirty="0"/>
              <a:t>Be careful when using candles, space heaters, and curling irons</a:t>
            </a:r>
          </a:p>
          <a:p>
            <a:r>
              <a:rPr lang="en-US" dirty="0"/>
              <a:t>Keep children away from radiators</a:t>
            </a:r>
          </a:p>
          <a:p>
            <a:r>
              <a:rPr lang="en-US" dirty="0"/>
              <a:t>Be alert around hot drinks</a:t>
            </a:r>
          </a:p>
          <a:p>
            <a:r>
              <a:rPr lang="en-US" dirty="0"/>
              <a:t>Check the temperature of bath water before putting a child in the tub</a:t>
            </a:r>
          </a:p>
          <a:p>
            <a:r>
              <a:rPr lang="en-US" dirty="0"/>
              <a:t>Check smoke alarms at least once a month</a:t>
            </a:r>
          </a:p>
          <a:p>
            <a:r>
              <a:rPr lang="en-US" dirty="0"/>
              <a:t>Keep a fire extinguisher in the kitchen</a:t>
            </a:r>
          </a:p>
          <a:p>
            <a:r>
              <a:rPr lang="en-US" dirty="0"/>
              <a:t>Do not allow children to play in kitchen when something is cooking</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Burns</a:t>
            </a:r>
            <a:endParaRPr lang="en-US" sz="5400" b="1" dirty="0">
              <a:solidFill>
                <a:schemeClr val="bg1"/>
              </a:solidFill>
            </a:endParaRPr>
          </a:p>
        </p:txBody>
      </p:sp>
      <p:sp>
        <p:nvSpPr>
          <p:cNvPr id="5" name="Content Placeholder 4"/>
          <p:cNvSpPr>
            <a:spLocks noGrp="1"/>
          </p:cNvSpPr>
          <p:nvPr>
            <p:ph idx="1"/>
          </p:nvPr>
        </p:nvSpPr>
        <p:spPr>
          <a:xfrm>
            <a:off x="457200" y="1600200"/>
            <a:ext cx="4572000" cy="4876800"/>
          </a:xfrm>
        </p:spPr>
        <p:txBody>
          <a:bodyPr/>
          <a:lstStyle/>
          <a:p>
            <a:r>
              <a:rPr lang="en-US" b="1" dirty="0"/>
              <a:t>Supplies:</a:t>
            </a:r>
            <a:endParaRPr lang="en-US" dirty="0"/>
          </a:p>
          <a:p>
            <a:r>
              <a:rPr lang="en-US" dirty="0"/>
              <a:t>Ice pack</a:t>
            </a:r>
          </a:p>
          <a:p>
            <a:r>
              <a:rPr lang="en-US" dirty="0"/>
              <a:t>Ace wrap, Band-Aids</a:t>
            </a:r>
          </a:p>
          <a:p>
            <a:r>
              <a:rPr lang="en-US" dirty="0"/>
              <a:t>Sterile gauze</a:t>
            </a:r>
          </a:p>
          <a:p>
            <a:r>
              <a:rPr lang="en-US" dirty="0"/>
              <a:t>Pain reliever (Aspirin, Ibuprofen, Aleve, Tylenol)</a:t>
            </a:r>
          </a:p>
          <a:p>
            <a:endParaRPr lang="en-US" dirty="0"/>
          </a:p>
        </p:txBody>
      </p:sp>
      <p:pic>
        <p:nvPicPr>
          <p:cNvPr id="6" name="pp-altimg-init-main" descr="Product Image"/>
          <p:cNvPicPr/>
          <p:nvPr/>
        </p:nvPicPr>
        <p:blipFill>
          <a:blip r:embed="rId3" cstate="print"/>
          <a:srcRect t="8727" b="8727"/>
          <a:stretch>
            <a:fillRect/>
          </a:stretch>
        </p:blipFill>
        <p:spPr bwMode="auto">
          <a:xfrm>
            <a:off x="4648200" y="1752600"/>
            <a:ext cx="4191000" cy="38862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chemeClr val="bg1"/>
                </a:solidFill>
              </a:rPr>
              <a:t>Bruises</a:t>
            </a:r>
            <a:endParaRPr lang="en-US" sz="5400" dirty="0">
              <a:solidFill>
                <a:schemeClr val="bg1"/>
              </a:solidFill>
            </a:endParaRPr>
          </a:p>
        </p:txBody>
      </p:sp>
      <p:sp>
        <p:nvSpPr>
          <p:cNvPr id="3" name="Content Placeholder 2"/>
          <p:cNvSpPr>
            <a:spLocks noGrp="1"/>
          </p:cNvSpPr>
          <p:nvPr>
            <p:ph idx="1"/>
          </p:nvPr>
        </p:nvSpPr>
        <p:spPr>
          <a:xfrm>
            <a:off x="457200" y="1600200"/>
            <a:ext cx="4419600" cy="4525963"/>
          </a:xfrm>
        </p:spPr>
        <p:txBody>
          <a:bodyPr>
            <a:normAutofit lnSpcReduction="10000"/>
          </a:bodyPr>
          <a:lstStyle/>
          <a:p>
            <a:pPr>
              <a:buNone/>
            </a:pPr>
            <a:r>
              <a:rPr lang="en-US" dirty="0" smtClean="0"/>
              <a:t>	A </a:t>
            </a:r>
            <a:r>
              <a:rPr lang="en-US" dirty="0"/>
              <a:t>bruise forms when a blow breaks blood vessels near your skin's surface, allowing a small amount of blood to leak into the tissues under your skin. The trapped blood appears as a black-and-blue mark.</a:t>
            </a:r>
          </a:p>
          <a:p>
            <a:endParaRPr lang="en-US" dirty="0"/>
          </a:p>
        </p:txBody>
      </p:sp>
      <p:pic>
        <p:nvPicPr>
          <p:cNvPr id="4" name="Picture 3" descr="http://img.webmd.com/dtmcms/live/webmd/consumer_assets/site_images/media/medical/hw/n5550698.jpg"/>
          <p:cNvPicPr/>
          <p:nvPr/>
        </p:nvPicPr>
        <p:blipFill>
          <a:blip r:embed="rId3" cstate="print"/>
          <a:srcRect/>
          <a:stretch>
            <a:fillRect/>
          </a:stretch>
        </p:blipFill>
        <p:spPr bwMode="auto">
          <a:xfrm>
            <a:off x="4953000" y="2133600"/>
            <a:ext cx="3962400" cy="34290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chemeClr val="bg1"/>
                </a:solidFill>
              </a:rPr>
              <a:t>Bruises</a:t>
            </a:r>
            <a:endParaRPr lang="en-US" sz="5400" dirty="0">
              <a:solidFill>
                <a:schemeClr val="bg1"/>
              </a:solidFill>
            </a:endParaRPr>
          </a:p>
        </p:txBody>
      </p:sp>
      <p:sp>
        <p:nvSpPr>
          <p:cNvPr id="3" name="Content Placeholder 2"/>
          <p:cNvSpPr>
            <a:spLocks noGrp="1"/>
          </p:cNvSpPr>
          <p:nvPr>
            <p:ph idx="1"/>
          </p:nvPr>
        </p:nvSpPr>
        <p:spPr>
          <a:xfrm>
            <a:off x="457200" y="1371600"/>
            <a:ext cx="8229600" cy="4953000"/>
          </a:xfrm>
        </p:spPr>
        <p:txBody>
          <a:bodyPr>
            <a:normAutofit fontScale="77500" lnSpcReduction="20000"/>
          </a:bodyPr>
          <a:lstStyle/>
          <a:p>
            <a:r>
              <a:rPr lang="en-US" dirty="0"/>
              <a:t>If your skin isn't broken, you don't need a bandage, but you enhance bruise healing with these simple techniques: </a:t>
            </a:r>
          </a:p>
          <a:p>
            <a:pPr lvl="0"/>
            <a:r>
              <a:rPr lang="en-US" sz="3100" dirty="0"/>
              <a:t>Elevate the injured area.</a:t>
            </a:r>
          </a:p>
          <a:p>
            <a:pPr lvl="0"/>
            <a:r>
              <a:rPr lang="en-US" sz="3100" dirty="0"/>
              <a:t>Apply ice or a cold pack several times a day for a day or two after the injury.</a:t>
            </a:r>
          </a:p>
          <a:p>
            <a:pPr lvl="0"/>
            <a:r>
              <a:rPr lang="en-US" sz="3100" dirty="0"/>
              <a:t>Rest the bruised area, if possible.</a:t>
            </a:r>
          </a:p>
          <a:p>
            <a:pPr lvl="0"/>
            <a:r>
              <a:rPr lang="en-US" sz="3100" dirty="0"/>
              <a:t>Consider acetaminophen (Tylenol, others) for pain relief, or ibuprofen (Advil, Motrin, others) for pain relief and to reduce swelling.</a:t>
            </a:r>
          </a:p>
          <a:p>
            <a:r>
              <a:rPr lang="en-US" sz="3600" dirty="0"/>
              <a:t>SEEK MEDICAL ASSISTANCE IF: </a:t>
            </a:r>
          </a:p>
          <a:p>
            <a:r>
              <a:rPr lang="en-US" sz="3100" dirty="0"/>
              <a:t>You have unusually large or painful bruises — particularly if your bruises seem to develop for no known reasons.</a:t>
            </a:r>
          </a:p>
          <a:p>
            <a:r>
              <a:rPr lang="en-US" sz="3100" dirty="0"/>
              <a:t>You begin to bruise easily.</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Bruises</a:t>
            </a:r>
            <a:endParaRPr lang="en-US" sz="5400" b="1" dirty="0">
              <a:solidFill>
                <a:schemeClr val="bg1"/>
              </a:solidFill>
            </a:endParaRPr>
          </a:p>
        </p:txBody>
      </p:sp>
      <p:sp>
        <p:nvSpPr>
          <p:cNvPr id="3" name="Content Placeholder 2"/>
          <p:cNvSpPr>
            <a:spLocks noGrp="1"/>
          </p:cNvSpPr>
          <p:nvPr>
            <p:ph idx="1"/>
          </p:nvPr>
        </p:nvSpPr>
        <p:spPr>
          <a:xfrm>
            <a:off x="457200" y="1295400"/>
            <a:ext cx="8229600" cy="4525963"/>
          </a:xfrm>
        </p:spPr>
        <p:txBody>
          <a:bodyPr>
            <a:normAutofit/>
          </a:bodyPr>
          <a:lstStyle/>
          <a:p>
            <a:pPr marL="0" marR="0" algn="ctr">
              <a:lnSpc>
                <a:spcPct val="70000"/>
              </a:lnSpc>
              <a:spcBef>
                <a:spcPts val="0"/>
              </a:spcBef>
              <a:spcAft>
                <a:spcPts val="935"/>
              </a:spcAft>
              <a:buNone/>
            </a:pPr>
            <a:r>
              <a:rPr lang="en-US" dirty="0">
                <a:solidFill>
                  <a:schemeClr val="bg1"/>
                </a:solidFill>
                <a:ea typeface="Times New Roman"/>
                <a:cs typeface="Helvetica"/>
              </a:rPr>
              <a:t>Determining the Age of a Bruise by Its Color</a:t>
            </a:r>
            <a:endParaRPr lang="en-US" sz="2800" dirty="0">
              <a:solidFill>
                <a:schemeClr val="bg1"/>
              </a:solidFill>
              <a:ea typeface="Calibri"/>
              <a:cs typeface="Times New Roman"/>
            </a:endParaRPr>
          </a:p>
          <a:p>
            <a:pPr marL="0" marR="0">
              <a:lnSpc>
                <a:spcPct val="70000"/>
              </a:lnSpc>
              <a:spcBef>
                <a:spcPts val="0"/>
              </a:spcBef>
              <a:spcAft>
                <a:spcPts val="935"/>
              </a:spcAft>
              <a:buNone/>
            </a:pPr>
            <a:r>
              <a:rPr lang="en-US" dirty="0" smtClean="0">
                <a:ea typeface="Times New Roman"/>
                <a:cs typeface="Helvetica"/>
              </a:rPr>
              <a:t> </a:t>
            </a:r>
            <a:r>
              <a:rPr lang="en-US" dirty="0" smtClean="0">
                <a:solidFill>
                  <a:schemeClr val="bg1"/>
                </a:solidFill>
                <a:ea typeface="Times New Roman"/>
                <a:cs typeface="Helvetica"/>
              </a:rPr>
              <a:t>Color </a:t>
            </a:r>
            <a:r>
              <a:rPr lang="en-US" dirty="0">
                <a:solidFill>
                  <a:schemeClr val="bg1"/>
                </a:solidFill>
                <a:ea typeface="Times New Roman"/>
                <a:cs typeface="Helvetica"/>
              </a:rPr>
              <a:t>of </a:t>
            </a:r>
            <a:r>
              <a:rPr lang="en-US" dirty="0" smtClean="0">
                <a:solidFill>
                  <a:schemeClr val="bg1"/>
                </a:solidFill>
                <a:ea typeface="Times New Roman"/>
                <a:cs typeface="Helvetica"/>
              </a:rPr>
              <a:t>Bruise                                   Age </a:t>
            </a:r>
            <a:r>
              <a:rPr lang="en-US" dirty="0">
                <a:solidFill>
                  <a:schemeClr val="bg1"/>
                </a:solidFill>
                <a:ea typeface="Times New Roman"/>
                <a:cs typeface="Helvetica"/>
              </a:rPr>
              <a:t>of Bruise</a:t>
            </a:r>
            <a:endParaRPr lang="en-US" sz="2800" dirty="0">
              <a:solidFill>
                <a:schemeClr val="bg1"/>
              </a:solidFill>
              <a:ea typeface="Calibri"/>
              <a:cs typeface="Times New Roman"/>
            </a:endParaRPr>
          </a:p>
          <a:p>
            <a:pPr marL="0" marR="0">
              <a:lnSpc>
                <a:spcPct val="70000"/>
              </a:lnSpc>
              <a:spcBef>
                <a:spcPts val="0"/>
              </a:spcBef>
              <a:spcAft>
                <a:spcPts val="935"/>
              </a:spcAft>
            </a:pPr>
            <a:r>
              <a:rPr lang="en-US" dirty="0">
                <a:solidFill>
                  <a:srgbClr val="FF0000"/>
                </a:solidFill>
                <a:ea typeface="Times New Roman"/>
                <a:cs typeface="Helvetica"/>
              </a:rPr>
              <a:t>Red (swollen, </a:t>
            </a:r>
            <a:r>
              <a:rPr lang="en-US" dirty="0" smtClean="0">
                <a:solidFill>
                  <a:srgbClr val="FF0000"/>
                </a:solidFill>
                <a:ea typeface="Times New Roman"/>
                <a:cs typeface="Helvetica"/>
              </a:rPr>
              <a:t>tender)                         0-2 </a:t>
            </a:r>
            <a:r>
              <a:rPr lang="en-US" dirty="0">
                <a:solidFill>
                  <a:srgbClr val="FF0000"/>
                </a:solidFill>
                <a:ea typeface="Times New Roman"/>
                <a:cs typeface="Helvetica"/>
              </a:rPr>
              <a:t>days</a:t>
            </a:r>
            <a:endParaRPr lang="en-US" sz="2800" dirty="0">
              <a:ea typeface="Calibri"/>
              <a:cs typeface="Times New Roman"/>
            </a:endParaRPr>
          </a:p>
          <a:p>
            <a:pPr marL="0" marR="0">
              <a:lnSpc>
                <a:spcPct val="70000"/>
              </a:lnSpc>
              <a:spcBef>
                <a:spcPts val="0"/>
              </a:spcBef>
              <a:spcAft>
                <a:spcPts val="935"/>
              </a:spcAft>
            </a:pPr>
            <a:r>
              <a:rPr lang="en-US" dirty="0">
                <a:solidFill>
                  <a:srgbClr val="002060"/>
                </a:solidFill>
                <a:ea typeface="Times New Roman"/>
                <a:cs typeface="Helvetica"/>
              </a:rPr>
              <a:t>Blue, </a:t>
            </a:r>
            <a:r>
              <a:rPr lang="en-US" dirty="0" smtClean="0">
                <a:solidFill>
                  <a:srgbClr val="7030A0"/>
                </a:solidFill>
                <a:ea typeface="Times New Roman"/>
                <a:cs typeface="Helvetica"/>
              </a:rPr>
              <a:t>purple</a:t>
            </a:r>
            <a:r>
              <a:rPr lang="en-US" dirty="0" smtClean="0">
                <a:solidFill>
                  <a:srgbClr val="002060"/>
                </a:solidFill>
                <a:ea typeface="Times New Roman"/>
                <a:cs typeface="Helvetica"/>
              </a:rPr>
              <a:t>                                          2-5 </a:t>
            </a:r>
            <a:r>
              <a:rPr lang="en-US" dirty="0">
                <a:solidFill>
                  <a:srgbClr val="002060"/>
                </a:solidFill>
                <a:ea typeface="Times New Roman"/>
                <a:cs typeface="Helvetica"/>
              </a:rPr>
              <a:t>days</a:t>
            </a:r>
            <a:endParaRPr lang="en-US" sz="2800" dirty="0">
              <a:ea typeface="Calibri"/>
              <a:cs typeface="Times New Roman"/>
            </a:endParaRPr>
          </a:p>
          <a:p>
            <a:pPr marL="0" marR="0">
              <a:lnSpc>
                <a:spcPct val="70000"/>
              </a:lnSpc>
              <a:spcBef>
                <a:spcPts val="0"/>
              </a:spcBef>
              <a:spcAft>
                <a:spcPts val="935"/>
              </a:spcAft>
            </a:pPr>
            <a:r>
              <a:rPr lang="en-US" dirty="0" smtClean="0">
                <a:solidFill>
                  <a:srgbClr val="008000"/>
                </a:solidFill>
                <a:ea typeface="Times New Roman"/>
                <a:cs typeface="Helvetica"/>
              </a:rPr>
              <a:t>Green                                                     5-7 </a:t>
            </a:r>
            <a:r>
              <a:rPr lang="en-US" dirty="0">
                <a:solidFill>
                  <a:srgbClr val="008000"/>
                </a:solidFill>
                <a:ea typeface="Times New Roman"/>
                <a:cs typeface="Helvetica"/>
              </a:rPr>
              <a:t>days</a:t>
            </a:r>
            <a:endParaRPr lang="en-US" sz="2800" dirty="0">
              <a:ea typeface="Calibri"/>
              <a:cs typeface="Times New Roman"/>
            </a:endParaRPr>
          </a:p>
          <a:p>
            <a:pPr marL="0" marR="0">
              <a:lnSpc>
                <a:spcPct val="70000"/>
              </a:lnSpc>
              <a:spcBef>
                <a:spcPts val="0"/>
              </a:spcBef>
              <a:spcAft>
                <a:spcPts val="935"/>
              </a:spcAft>
            </a:pPr>
            <a:r>
              <a:rPr lang="en-US" dirty="0" smtClean="0">
                <a:solidFill>
                  <a:srgbClr val="FFCC00"/>
                </a:solidFill>
                <a:ea typeface="Times New Roman"/>
                <a:cs typeface="Helvetica"/>
              </a:rPr>
              <a:t>Yellow                                                    7-10 </a:t>
            </a:r>
            <a:r>
              <a:rPr lang="en-US" dirty="0">
                <a:solidFill>
                  <a:srgbClr val="FFCC00"/>
                </a:solidFill>
                <a:ea typeface="Times New Roman"/>
                <a:cs typeface="Helvetica"/>
              </a:rPr>
              <a:t>days</a:t>
            </a:r>
            <a:endParaRPr lang="en-US" sz="2800" dirty="0">
              <a:ea typeface="Calibri"/>
              <a:cs typeface="Times New Roman"/>
            </a:endParaRPr>
          </a:p>
          <a:p>
            <a:pPr marL="0" marR="0">
              <a:lnSpc>
                <a:spcPct val="70000"/>
              </a:lnSpc>
              <a:spcBef>
                <a:spcPts val="0"/>
              </a:spcBef>
              <a:spcAft>
                <a:spcPts val="935"/>
              </a:spcAft>
            </a:pPr>
            <a:r>
              <a:rPr lang="en-US" dirty="0" smtClean="0">
                <a:solidFill>
                  <a:srgbClr val="663300"/>
                </a:solidFill>
                <a:ea typeface="Times New Roman"/>
                <a:cs typeface="Helvetica"/>
              </a:rPr>
              <a:t>Brown                                                    10-14 </a:t>
            </a:r>
            <a:r>
              <a:rPr lang="en-US" dirty="0">
                <a:solidFill>
                  <a:srgbClr val="663300"/>
                </a:solidFill>
                <a:ea typeface="Times New Roman"/>
                <a:cs typeface="Helvetica"/>
              </a:rPr>
              <a:t>days</a:t>
            </a:r>
            <a:endParaRPr lang="en-US" sz="2800" dirty="0">
              <a:ea typeface="Calibri"/>
              <a:cs typeface="Times New Roman"/>
            </a:endParaRPr>
          </a:p>
          <a:p>
            <a:pPr marL="0" marR="0">
              <a:lnSpc>
                <a:spcPct val="70000"/>
              </a:lnSpc>
              <a:spcBef>
                <a:spcPts val="0"/>
              </a:spcBef>
              <a:spcAft>
                <a:spcPts val="935"/>
              </a:spcAft>
            </a:pPr>
            <a:r>
              <a:rPr lang="en-US" dirty="0">
                <a:ea typeface="Times New Roman"/>
                <a:cs typeface="Helvetica"/>
              </a:rPr>
              <a:t>No further evidence of bruising </a:t>
            </a:r>
            <a:r>
              <a:rPr lang="en-US" dirty="0" smtClean="0">
                <a:ea typeface="Times New Roman"/>
                <a:cs typeface="Helvetica"/>
              </a:rPr>
              <a:t>       2-4 </a:t>
            </a:r>
            <a:r>
              <a:rPr lang="en-US" dirty="0">
                <a:ea typeface="Times New Roman"/>
                <a:cs typeface="Helvetica"/>
              </a:rPr>
              <a:t>weeks</a:t>
            </a:r>
            <a:endParaRPr lang="en-US" sz="2800" dirty="0">
              <a:ea typeface="Calibri"/>
              <a:cs typeface="Times New Roman"/>
            </a:endParaRPr>
          </a:p>
          <a:p>
            <a:endParaRPr lang="en-US" dirty="0"/>
          </a:p>
        </p:txBody>
      </p:sp>
      <p:pic>
        <p:nvPicPr>
          <p:cNvPr id="4" name="t58475813" descr="http://cdn7.fotosearch.com/bthumb/CSP/CSP667/k6679187.jpg"/>
          <p:cNvPicPr/>
          <p:nvPr/>
        </p:nvPicPr>
        <p:blipFill>
          <a:blip r:embed="rId3" cstate="print"/>
          <a:srcRect/>
          <a:stretch>
            <a:fillRect/>
          </a:stretch>
        </p:blipFill>
        <p:spPr bwMode="auto">
          <a:xfrm>
            <a:off x="1447800" y="5029200"/>
            <a:ext cx="1828800" cy="1614805"/>
          </a:xfrm>
          <a:prstGeom prst="rect">
            <a:avLst/>
          </a:prstGeom>
          <a:noFill/>
          <a:ln w="9525">
            <a:noFill/>
            <a:miter lim="800000"/>
            <a:headEnd/>
            <a:tailEnd/>
          </a:ln>
        </p:spPr>
      </p:pic>
      <p:pic>
        <p:nvPicPr>
          <p:cNvPr id="5" name="t56861347" descr="http://cdn7.fotosearch.com/bthumb/FSP/FSP030/926003.jpg"/>
          <p:cNvPicPr/>
          <p:nvPr/>
        </p:nvPicPr>
        <p:blipFill>
          <a:blip r:embed="rId4" cstate="print"/>
          <a:srcRect/>
          <a:stretch>
            <a:fillRect/>
          </a:stretch>
        </p:blipFill>
        <p:spPr bwMode="auto">
          <a:xfrm>
            <a:off x="4800600" y="5105400"/>
            <a:ext cx="2271131" cy="1520041"/>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a:bodyPr>
          <a:lstStyle/>
          <a:p>
            <a:r>
              <a:rPr lang="en-US" sz="5400" b="1" dirty="0" smtClean="0">
                <a:solidFill>
                  <a:schemeClr val="bg1"/>
                </a:solidFill>
              </a:rPr>
              <a:t>Bruises</a:t>
            </a:r>
            <a:endParaRPr lang="en-US" sz="5400" b="1" dirty="0">
              <a:solidFill>
                <a:schemeClr val="bg1"/>
              </a:solidFill>
            </a:endParaRPr>
          </a:p>
        </p:txBody>
      </p:sp>
      <p:sp>
        <p:nvSpPr>
          <p:cNvPr id="3" name="Content Placeholder 2"/>
          <p:cNvSpPr>
            <a:spLocks noGrp="1"/>
          </p:cNvSpPr>
          <p:nvPr>
            <p:ph idx="1"/>
          </p:nvPr>
        </p:nvSpPr>
        <p:spPr>
          <a:xfrm>
            <a:off x="457200" y="1600200"/>
            <a:ext cx="8229600" cy="4724400"/>
          </a:xfrm>
        </p:spPr>
        <p:txBody>
          <a:bodyPr>
            <a:normAutofit fontScale="85000" lnSpcReduction="10000"/>
          </a:bodyPr>
          <a:lstStyle/>
          <a:p>
            <a:r>
              <a:rPr lang="en-US" sz="3800" dirty="0" smtClean="0"/>
              <a:t>Seek Medical Attention if:</a:t>
            </a:r>
          </a:p>
          <a:p>
            <a:r>
              <a:rPr lang="en-US" dirty="0" smtClean="0"/>
              <a:t>You're </a:t>
            </a:r>
            <a:r>
              <a:rPr lang="en-US" dirty="0"/>
              <a:t>experiencing abnormal bleeding elsewhere, such as from your nose or gums, or you notice blood in your eyes, stool or urine.</a:t>
            </a:r>
          </a:p>
          <a:p>
            <a:r>
              <a:rPr lang="en-US" dirty="0"/>
              <a:t>You have no history of bruising, but suddenly experience bruises.</a:t>
            </a:r>
          </a:p>
          <a:p>
            <a:r>
              <a:rPr lang="en-US" dirty="0"/>
              <a:t>These signs and symptoms may indicate a more serious problem, such as a blood-clotting problem or blood-related disease. Bruises accompanied by persistent pain or headache also may indicate a more serious underlying illness and require medical attention.</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Sprains and Strains</a:t>
            </a:r>
            <a:endParaRPr lang="en-US" sz="5400" b="1" dirty="0">
              <a:solidFill>
                <a:schemeClr val="bg1"/>
              </a:solidFill>
            </a:endParaRPr>
          </a:p>
        </p:txBody>
      </p:sp>
      <p:sp>
        <p:nvSpPr>
          <p:cNvPr id="8" name="Content Placeholder 7"/>
          <p:cNvSpPr>
            <a:spLocks noGrp="1"/>
          </p:cNvSpPr>
          <p:nvPr>
            <p:ph idx="1"/>
          </p:nvPr>
        </p:nvSpPr>
        <p:spPr>
          <a:xfrm>
            <a:off x="457200" y="1600200"/>
            <a:ext cx="4267200" cy="4525963"/>
          </a:xfrm>
        </p:spPr>
        <p:txBody>
          <a:bodyPr>
            <a:normAutofit fontScale="92500" lnSpcReduction="20000"/>
          </a:bodyPr>
          <a:lstStyle/>
          <a:p>
            <a:r>
              <a:rPr lang="en-US" dirty="0"/>
              <a:t>Your ligaments are tough, elastic-like bands that connect bone to bone and hold your joints in place. A sprain is an injury to a ligament caused by tearing of the fibers of the ligament. The ligament can have a partial tear, or it can be completely torn apart. </a:t>
            </a:r>
          </a:p>
          <a:p>
            <a:endParaRPr lang="en-US" dirty="0"/>
          </a:p>
        </p:txBody>
      </p:sp>
      <p:pic>
        <p:nvPicPr>
          <p:cNvPr id="9" name="Picture 8" descr="Ankle sprain - series : Type II ankle sprain"/>
          <p:cNvPicPr/>
          <p:nvPr/>
        </p:nvPicPr>
        <p:blipFill>
          <a:blip r:embed="rId3" cstate="print"/>
          <a:srcRect/>
          <a:stretch>
            <a:fillRect/>
          </a:stretch>
        </p:blipFill>
        <p:spPr bwMode="auto">
          <a:xfrm>
            <a:off x="4724400" y="1828800"/>
            <a:ext cx="4114800" cy="36576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Sprains and Strains</a:t>
            </a:r>
            <a:endParaRPr lang="en-US" sz="5400" b="1" dirty="0">
              <a:solidFill>
                <a:schemeClr val="bg1"/>
              </a:solidFill>
            </a:endParaRPr>
          </a:p>
        </p:txBody>
      </p:sp>
      <p:sp>
        <p:nvSpPr>
          <p:cNvPr id="3" name="Content Placeholder 2"/>
          <p:cNvSpPr>
            <a:spLocks noGrp="1"/>
          </p:cNvSpPr>
          <p:nvPr>
            <p:ph idx="1"/>
          </p:nvPr>
        </p:nvSpPr>
        <p:spPr/>
        <p:txBody>
          <a:bodyPr/>
          <a:lstStyle/>
          <a:p>
            <a:r>
              <a:rPr lang="en-US" dirty="0"/>
              <a:t>Of all sprains, ankle and knee sprains occur most often. Sprained ligaments swell rapidly and are painful. Generally, the greater the pain and swelling, the more severe the injury is. For most minor sprains, you probably can treat the injury yourself.</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bg1"/>
                </a:solidFill>
              </a:rPr>
              <a:t>Sprains and Strains</a:t>
            </a:r>
            <a:endParaRPr lang="en-US" sz="5400" b="1" dirty="0">
              <a:solidFill>
                <a:schemeClr val="bg1"/>
              </a:solidFill>
            </a:endParaRPr>
          </a:p>
        </p:txBody>
      </p:sp>
      <p:pic>
        <p:nvPicPr>
          <p:cNvPr id="4" name="Content Placeholder 3" descr="Early treatment of injury"/>
          <p:cNvPicPr>
            <a:picLocks noGrp="1"/>
          </p:cNvPicPr>
          <p:nvPr>
            <p:ph idx="1"/>
          </p:nvPr>
        </p:nvPicPr>
        <p:blipFill>
          <a:blip r:embed="rId3" cstate="print"/>
          <a:srcRect/>
          <a:stretch>
            <a:fillRect/>
          </a:stretch>
        </p:blipFill>
        <p:spPr bwMode="auto">
          <a:xfrm>
            <a:off x="1371600" y="1524000"/>
            <a:ext cx="6477000" cy="4572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FF0000"/>
      </a:dk2>
      <a:lt2>
        <a:srgbClr val="BF0000"/>
      </a:lt2>
      <a:accent1>
        <a:srgbClr val="FFFFFF"/>
      </a:accent1>
      <a:accent2>
        <a:srgbClr val="000000"/>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1352</Words>
  <Application>Microsoft Office PowerPoint</Application>
  <PresentationFormat>On-screen Show (4:3)</PresentationFormat>
  <Paragraphs>121</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Triage </vt:lpstr>
      <vt:lpstr>Bruises</vt:lpstr>
      <vt:lpstr>Bruises</vt:lpstr>
      <vt:lpstr>Bruises</vt:lpstr>
      <vt:lpstr>Bruises</vt:lpstr>
      <vt:lpstr>Sprains and Strains</vt:lpstr>
      <vt:lpstr>Sprains and Strains</vt:lpstr>
      <vt:lpstr>Sprains and Strains</vt:lpstr>
      <vt:lpstr>Sprains and Strains</vt:lpstr>
      <vt:lpstr>Sprains and Strains</vt:lpstr>
      <vt:lpstr>Burns</vt:lpstr>
      <vt:lpstr>Burns-1st degree</vt:lpstr>
      <vt:lpstr>Burns</vt:lpstr>
      <vt:lpstr>Burns-2nd degree</vt:lpstr>
      <vt:lpstr>Burns</vt:lpstr>
      <vt:lpstr>Burns</vt:lpstr>
      <vt:lpstr>Burns</vt:lpstr>
      <vt:lpstr>Burns</vt:lpstr>
      <vt:lpstr>Burns</vt:lpstr>
      <vt:lpstr>Burns</vt:lpstr>
      <vt:lpstr>Burns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June</dc:creator>
  <cp:lastModifiedBy>June</cp:lastModifiedBy>
  <cp:revision>7</cp:revision>
  <dcterms:created xsi:type="dcterms:W3CDTF">2012-10-14T23:29:07Z</dcterms:created>
  <dcterms:modified xsi:type="dcterms:W3CDTF">2012-10-15T00:25:31Z</dcterms:modified>
</cp:coreProperties>
</file>