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70" r:id="rId5"/>
    <p:sldId id="258" r:id="rId6"/>
    <p:sldId id="259" r:id="rId7"/>
    <p:sldId id="271" r:id="rId8"/>
    <p:sldId id="260" r:id="rId9"/>
    <p:sldId id="261" r:id="rId10"/>
    <p:sldId id="272" r:id="rId11"/>
    <p:sldId id="262" r:id="rId12"/>
    <p:sldId id="263" r:id="rId13"/>
    <p:sldId id="273" r:id="rId14"/>
    <p:sldId id="264" r:id="rId15"/>
    <p:sldId id="267" r:id="rId16"/>
    <p:sldId id="274" r:id="rId17"/>
    <p:sldId id="266" r:id="rId18"/>
    <p:sldId id="269"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B1B33D0-36E5-4F7B-8793-0468A1BD7D58}" type="datetimeFigureOut">
              <a:rPr lang="en-US" smtClean="0"/>
              <a:t>11/26/2012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35DC823-2464-458E-A818-649666CA07E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1B33D0-36E5-4F7B-8793-0468A1BD7D58}"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DC823-2464-458E-A818-649666CA07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1B33D0-36E5-4F7B-8793-0468A1BD7D58}"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35DC823-2464-458E-A818-649666CA07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1B33D0-36E5-4F7B-8793-0468A1BD7D58}"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DC823-2464-458E-A818-649666CA07E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B1B33D0-36E5-4F7B-8793-0468A1BD7D58}" type="datetimeFigureOut">
              <a:rPr lang="en-US" smtClean="0"/>
              <a:t>11/26/2012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35DC823-2464-458E-A818-649666CA07E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1B33D0-36E5-4F7B-8793-0468A1BD7D58}"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DC823-2464-458E-A818-649666CA07E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1B33D0-36E5-4F7B-8793-0468A1BD7D58}" type="datetimeFigureOut">
              <a:rPr lang="en-US" smtClean="0"/>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DC823-2464-458E-A818-649666CA07E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1B33D0-36E5-4F7B-8793-0468A1BD7D58}" type="datetimeFigureOut">
              <a:rPr lang="en-US" smtClean="0"/>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DC823-2464-458E-A818-649666CA07E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B1B33D0-36E5-4F7B-8793-0468A1BD7D58}" type="datetimeFigureOut">
              <a:rPr lang="en-US" smtClean="0"/>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DC823-2464-458E-A818-649666CA07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33D0-36E5-4F7B-8793-0468A1BD7D58}"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35DC823-2464-458E-A818-649666CA07E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1B33D0-36E5-4F7B-8793-0468A1BD7D58}"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DC823-2464-458E-A818-649666CA07E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B1B33D0-36E5-4F7B-8793-0468A1BD7D58}" type="datetimeFigureOut">
              <a:rPr lang="en-US" smtClean="0"/>
              <a:t>11/26/2012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35DC823-2464-458E-A818-649666CA07E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 Baker </a:t>
            </a:r>
          </a:p>
          <a:p>
            <a:r>
              <a:rPr lang="en-US" dirty="0" smtClean="0"/>
              <a:t>R. Buie</a:t>
            </a:r>
          </a:p>
          <a:p>
            <a:r>
              <a:rPr lang="en-US" dirty="0" smtClean="0"/>
              <a:t>M. Quiggle</a:t>
            </a:r>
          </a:p>
          <a:p>
            <a:r>
              <a:rPr lang="en-US" dirty="0" smtClean="0"/>
              <a:t>C. Johnson</a:t>
            </a:r>
            <a:endParaRPr lang="en-US" dirty="0"/>
          </a:p>
        </p:txBody>
      </p:sp>
      <p:sp>
        <p:nvSpPr>
          <p:cNvPr id="2" name="Title 1"/>
          <p:cNvSpPr>
            <a:spLocks noGrp="1"/>
          </p:cNvSpPr>
          <p:nvPr>
            <p:ph type="title"/>
          </p:nvPr>
        </p:nvSpPr>
        <p:spPr/>
        <p:txBody>
          <a:bodyPr/>
          <a:lstStyle/>
          <a:p>
            <a:r>
              <a:rPr lang="en-US" dirty="0" smtClean="0"/>
              <a:t>Breastfeeding presentation</a:t>
            </a:r>
            <a:endParaRPr lang="en-US" dirty="0"/>
          </a:p>
        </p:txBody>
      </p:sp>
    </p:spTree>
    <p:extLst>
      <p:ext uri="{BB962C8B-B14F-4D97-AF65-F5344CB8AC3E}">
        <p14:creationId xmlns:p14="http://schemas.microsoft.com/office/powerpoint/2010/main" val="409339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Skim milk, water, reduced minerals whey, oleo oil, lactose, coconut, soybean and high oleic (safflower or sunflower) oils, soy lecithin, potassium bicarbonate, calcium chloride, ascorbic acid, sodium bicarbonate, sodium citrate, ferrous sulfate, taurine, calcium citrate, cytidine-5'-monophosphate, zinc sulfate, calcium carrageenan, alpha tocopheryl acetate, disodium uridine-5'-monophosphate, adenosne-5'-monophosphate, niacinamide, potassium chloride, disodium inosine-5'-monophosphate, disodium guanosine-5'-monophosphate, cupric sulfate, vitamin A palmitate, calcium pantomanganese, sulfate, beta carotene, folic acid, phytonadione, potassium iodide, biotin, cholecalciferol, cyanocobalamin. </a:t>
            </a:r>
          </a:p>
        </p:txBody>
      </p:sp>
      <p:sp>
        <p:nvSpPr>
          <p:cNvPr id="3" name="Title 2"/>
          <p:cNvSpPr>
            <a:spLocks noGrp="1"/>
          </p:cNvSpPr>
          <p:nvPr>
            <p:ph type="title"/>
          </p:nvPr>
        </p:nvSpPr>
        <p:spPr/>
        <p:txBody>
          <a:bodyPr/>
          <a:lstStyle/>
          <a:p>
            <a:r>
              <a:rPr lang="en-US" dirty="0" smtClean="0"/>
              <a:t>Ingredients</a:t>
            </a:r>
            <a:endParaRPr lang="en-US" dirty="0"/>
          </a:p>
        </p:txBody>
      </p:sp>
    </p:spTree>
    <p:extLst>
      <p:ext uri="{BB962C8B-B14F-4D97-AF65-F5344CB8AC3E}">
        <p14:creationId xmlns:p14="http://schemas.microsoft.com/office/powerpoint/2010/main" val="3025699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23.2 ounce can powdered formula $13.27-15.98</a:t>
            </a:r>
          </a:p>
          <a:p>
            <a:r>
              <a:rPr lang="en-US" dirty="0" smtClean="0"/>
              <a:t>Pack of 4 8-ounce ready-to-feed bottles $4.67</a:t>
            </a:r>
            <a:endParaRPr lang="en-US" dirty="0"/>
          </a:p>
        </p:txBody>
      </p:sp>
      <p:sp>
        <p:nvSpPr>
          <p:cNvPr id="3" name="Title 2"/>
          <p:cNvSpPr>
            <a:spLocks noGrp="1"/>
          </p:cNvSpPr>
          <p:nvPr>
            <p:ph type="title"/>
          </p:nvPr>
        </p:nvSpPr>
        <p:spPr/>
        <p:txBody>
          <a:bodyPr/>
          <a:lstStyle/>
          <a:p>
            <a:r>
              <a:rPr lang="en-US" dirty="0" smtClean="0"/>
              <a:t>Costs of Parent’s Choice Products</a:t>
            </a:r>
            <a:endParaRPr lang="en-US" dirty="0"/>
          </a:p>
        </p:txBody>
      </p:sp>
    </p:spTree>
    <p:extLst>
      <p:ext uri="{BB962C8B-B14F-4D97-AF65-F5344CB8AC3E}">
        <p14:creationId xmlns:p14="http://schemas.microsoft.com/office/powerpoint/2010/main" val="1874650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GERBER® GOOD START® Gentle </a:t>
            </a:r>
            <a:r>
              <a:rPr lang="en-US" dirty="0" smtClean="0"/>
              <a:t>Formula</a:t>
            </a:r>
          </a:p>
          <a:p>
            <a:r>
              <a:rPr lang="en-US" dirty="0"/>
              <a:t>GERBER® GOOD START® </a:t>
            </a:r>
            <a:r>
              <a:rPr lang="en-US" dirty="0" smtClean="0"/>
              <a:t>Nourish</a:t>
            </a:r>
          </a:p>
          <a:p>
            <a:r>
              <a:rPr lang="en-US" dirty="0"/>
              <a:t>GERBER® GOOD START® </a:t>
            </a:r>
            <a:r>
              <a:rPr lang="en-US" dirty="0" smtClean="0"/>
              <a:t>Premature 24</a:t>
            </a:r>
          </a:p>
          <a:p>
            <a:r>
              <a:rPr lang="en-US" dirty="0"/>
              <a:t>GERBER® </a:t>
            </a:r>
            <a:r>
              <a:rPr lang="en-US" dirty="0" smtClean="0"/>
              <a:t>GOOD </a:t>
            </a:r>
            <a:r>
              <a:rPr lang="en-US" dirty="0"/>
              <a:t>START® Premature 24 High </a:t>
            </a:r>
            <a:r>
              <a:rPr lang="en-US" dirty="0" smtClean="0"/>
              <a:t>Protein</a:t>
            </a:r>
          </a:p>
          <a:p>
            <a:r>
              <a:rPr lang="en-US" dirty="0"/>
              <a:t>GERBER® GOOD START® Protect Formula </a:t>
            </a:r>
            <a:endParaRPr lang="en-US" dirty="0" smtClean="0"/>
          </a:p>
          <a:p>
            <a:r>
              <a:rPr lang="en-US" dirty="0"/>
              <a:t>GERBER® GOOD START® Soothe Formula </a:t>
            </a:r>
            <a:endParaRPr lang="en-US" dirty="0" smtClean="0"/>
          </a:p>
          <a:p>
            <a:r>
              <a:rPr lang="en-US" dirty="0"/>
              <a:t>GERBER® GOOD START® Soy Formula</a:t>
            </a:r>
          </a:p>
        </p:txBody>
      </p:sp>
      <p:sp>
        <p:nvSpPr>
          <p:cNvPr id="3" name="Title 2"/>
          <p:cNvSpPr>
            <a:spLocks noGrp="1"/>
          </p:cNvSpPr>
          <p:nvPr>
            <p:ph type="title"/>
          </p:nvPr>
        </p:nvSpPr>
        <p:spPr/>
        <p:txBody>
          <a:bodyPr/>
          <a:lstStyle/>
          <a:p>
            <a:r>
              <a:rPr lang="en-US" dirty="0" smtClean="0"/>
              <a:t>Gerber good start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0"/>
            <a:ext cx="1238250" cy="685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5" y="5666509"/>
            <a:ext cx="1238250" cy="685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7475" y="4572000"/>
            <a:ext cx="1238250" cy="685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7782" y="5666509"/>
            <a:ext cx="1238250" cy="685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0293" y="4572000"/>
            <a:ext cx="1238250" cy="6858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0293" y="5666509"/>
            <a:ext cx="1238250" cy="685800"/>
          </a:xfrm>
          <a:prstGeom prst="rect">
            <a:avLst/>
          </a:prstGeom>
        </p:spPr>
      </p:pic>
    </p:spTree>
    <p:extLst>
      <p:ext uri="{BB962C8B-B14F-4D97-AF65-F5344CB8AC3E}">
        <p14:creationId xmlns:p14="http://schemas.microsoft.com/office/powerpoint/2010/main" val="2480012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Whey Protein Concentrate (from Cow's Milk, Enzymatically Hydrolyzed, Reduced In Minerals), Vegetable Oils (Palm </a:t>
            </a:r>
            <a:r>
              <a:rPr lang="en-US" dirty="0" err="1"/>
              <a:t>Olein</a:t>
            </a:r>
            <a:r>
              <a:rPr lang="en-US" dirty="0"/>
              <a:t>, Soy, Coconut, And High-Oleic Safflower Or High-Oleic Sunflower), Lactose, Corn </a:t>
            </a:r>
            <a:r>
              <a:rPr lang="en-US" dirty="0" err="1"/>
              <a:t>Maltodextrin</a:t>
            </a:r>
            <a:r>
              <a:rPr lang="en-US" dirty="0"/>
              <a:t>, And Less Than 2% of: Potassium Citrate, Potassium Phosphate, Calcium Chloride, Calcium Phosphate, Sodium Citrate, Magnesium Chloride, Ferrous Sulfate, Zinc Sulfate, Sodium Chloride, Copper Sulfate, Potassium Iodide, Manganese Sulfate, Sodium </a:t>
            </a:r>
            <a:r>
              <a:rPr lang="en-US" dirty="0" err="1"/>
              <a:t>Selenate</a:t>
            </a:r>
            <a:r>
              <a:rPr lang="en-US" dirty="0"/>
              <a:t>, M. </a:t>
            </a:r>
            <a:r>
              <a:rPr lang="en-US" dirty="0" err="1"/>
              <a:t>Alpina</a:t>
            </a:r>
            <a:r>
              <a:rPr lang="en-US" dirty="0"/>
              <a:t> Oil*, C. </a:t>
            </a:r>
            <a:r>
              <a:rPr lang="en-US" dirty="0" err="1"/>
              <a:t>Cohnii</a:t>
            </a:r>
            <a:r>
              <a:rPr lang="en-US" dirty="0"/>
              <a:t> Oil**, Sodium </a:t>
            </a:r>
            <a:r>
              <a:rPr lang="en-US" dirty="0" err="1"/>
              <a:t>Ascorbate</a:t>
            </a:r>
            <a:r>
              <a:rPr lang="en-US" dirty="0"/>
              <a:t>, Inositol, Choline </a:t>
            </a:r>
            <a:r>
              <a:rPr lang="en-US" dirty="0" err="1"/>
              <a:t>Bitartrate</a:t>
            </a:r>
            <a:r>
              <a:rPr lang="en-US" dirty="0"/>
              <a:t>, Alpha-Tocopheryl Acetate, Niacinamide, Calcium </a:t>
            </a:r>
            <a:r>
              <a:rPr lang="en-US" dirty="0" err="1"/>
              <a:t>Pantothenate</a:t>
            </a:r>
            <a:r>
              <a:rPr lang="en-US" dirty="0"/>
              <a:t>, Riboflavin, Vitamin A Palmitate, Pyridoxine Hydrochloride, Thiamine </a:t>
            </a:r>
            <a:r>
              <a:rPr lang="en-US" dirty="0" err="1"/>
              <a:t>Mononitrate</a:t>
            </a:r>
            <a:r>
              <a:rPr lang="en-US" dirty="0"/>
              <a:t>, Folic Acid, </a:t>
            </a:r>
            <a:r>
              <a:rPr lang="en-US" dirty="0" err="1"/>
              <a:t>Phylloquinone</a:t>
            </a:r>
            <a:r>
              <a:rPr lang="en-US" dirty="0"/>
              <a:t>, Biotin, Vitamin D3, Vitamin B12, Taurine, Nucleotides (</a:t>
            </a:r>
            <a:r>
              <a:rPr lang="en-US" dirty="0" err="1"/>
              <a:t>Cytidine</a:t>
            </a:r>
            <a:r>
              <a:rPr lang="en-US" dirty="0"/>
              <a:t> 5'-Monophosphate, Disodium </a:t>
            </a:r>
            <a:r>
              <a:rPr lang="en-US" dirty="0" err="1"/>
              <a:t>Uridine</a:t>
            </a:r>
            <a:r>
              <a:rPr lang="en-US" dirty="0"/>
              <a:t> 5'-Monophosphate, Adenosine 5'-Monophosphate, Disodium </a:t>
            </a:r>
            <a:r>
              <a:rPr lang="en-US" dirty="0" err="1"/>
              <a:t>Guanosine</a:t>
            </a:r>
            <a:r>
              <a:rPr lang="en-US" dirty="0"/>
              <a:t> 5'-Monophosphate), </a:t>
            </a:r>
            <a:r>
              <a:rPr lang="en-US" dirty="0" err="1"/>
              <a:t>Ascorbyl</a:t>
            </a:r>
            <a:r>
              <a:rPr lang="en-US" dirty="0"/>
              <a:t> Palmitate, Mixed </a:t>
            </a:r>
            <a:r>
              <a:rPr lang="en-US" dirty="0" err="1"/>
              <a:t>Tocopherols</a:t>
            </a:r>
            <a:r>
              <a:rPr lang="en-US" dirty="0"/>
              <a:t>, L-</a:t>
            </a:r>
            <a:r>
              <a:rPr lang="en-US" dirty="0" err="1"/>
              <a:t>Carnitine</a:t>
            </a:r>
            <a:r>
              <a:rPr lang="en-US" dirty="0"/>
              <a:t>, B. </a:t>
            </a:r>
            <a:r>
              <a:rPr lang="en-US" dirty="0" err="1"/>
              <a:t>Lactis</a:t>
            </a:r>
            <a:r>
              <a:rPr lang="en-US" dirty="0"/>
              <a:t> Cultures, Soy Lecithin. *A Source of </a:t>
            </a:r>
            <a:r>
              <a:rPr lang="en-US" dirty="0" err="1"/>
              <a:t>Arachidonic</a:t>
            </a:r>
            <a:r>
              <a:rPr lang="en-US" dirty="0"/>
              <a:t> Acid (</a:t>
            </a:r>
            <a:r>
              <a:rPr lang="en-US" dirty="0" err="1"/>
              <a:t>Ara</a:t>
            </a:r>
            <a:r>
              <a:rPr lang="en-US" dirty="0"/>
              <a:t>). **A Source of </a:t>
            </a:r>
            <a:r>
              <a:rPr lang="en-US" dirty="0" err="1"/>
              <a:t>Docosahexaenoic</a:t>
            </a:r>
            <a:r>
              <a:rPr lang="en-US" dirty="0"/>
              <a:t> Acid (DHA)</a:t>
            </a:r>
          </a:p>
        </p:txBody>
      </p:sp>
      <p:sp>
        <p:nvSpPr>
          <p:cNvPr id="3" name="Title 2"/>
          <p:cNvSpPr>
            <a:spLocks noGrp="1"/>
          </p:cNvSpPr>
          <p:nvPr>
            <p:ph type="title"/>
          </p:nvPr>
        </p:nvSpPr>
        <p:spPr/>
        <p:txBody>
          <a:bodyPr/>
          <a:lstStyle/>
          <a:p>
            <a:r>
              <a:rPr lang="en-US" dirty="0" smtClean="0"/>
              <a:t>Ingredients</a:t>
            </a:r>
            <a:endParaRPr lang="en-US" dirty="0"/>
          </a:p>
        </p:txBody>
      </p:sp>
    </p:spTree>
    <p:extLst>
      <p:ext uri="{BB962C8B-B14F-4D97-AF65-F5344CB8AC3E}">
        <p14:creationId xmlns:p14="http://schemas.microsoft.com/office/powerpoint/2010/main" val="177923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 ounce can of powdered formula $12.97-14.77</a:t>
            </a:r>
          </a:p>
          <a:p>
            <a:r>
              <a:rPr lang="en-US" dirty="0" smtClean="0"/>
              <a:t>22 ounce tub of powdered formula $19.00-$20.19</a:t>
            </a:r>
          </a:p>
          <a:p>
            <a:r>
              <a:rPr lang="en-US" dirty="0" smtClean="0"/>
              <a:t>Pack of 8 3-ounce ready to feed bottles $8.99-$12.49</a:t>
            </a:r>
          </a:p>
          <a:p>
            <a:endParaRPr lang="en-US" dirty="0"/>
          </a:p>
        </p:txBody>
      </p:sp>
      <p:sp>
        <p:nvSpPr>
          <p:cNvPr id="3" name="Title 2"/>
          <p:cNvSpPr>
            <a:spLocks noGrp="1"/>
          </p:cNvSpPr>
          <p:nvPr>
            <p:ph type="title"/>
          </p:nvPr>
        </p:nvSpPr>
        <p:spPr/>
        <p:txBody>
          <a:bodyPr/>
          <a:lstStyle/>
          <a:p>
            <a:r>
              <a:rPr lang="en-US" dirty="0" smtClean="0"/>
              <a:t>Costs of Gerber good start products</a:t>
            </a:r>
            <a:endParaRPr lang="en-US" dirty="0"/>
          </a:p>
        </p:txBody>
      </p:sp>
    </p:spTree>
    <p:extLst>
      <p:ext uri="{BB962C8B-B14F-4D97-AF65-F5344CB8AC3E}">
        <p14:creationId xmlns:p14="http://schemas.microsoft.com/office/powerpoint/2010/main" val="3581964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Infant formula with Iron</a:t>
            </a:r>
          </a:p>
          <a:p>
            <a:r>
              <a:rPr lang="en-US" dirty="0" smtClean="0"/>
              <a:t>Sensitivity Infant Formula with Iron</a:t>
            </a:r>
          </a:p>
          <a:p>
            <a:r>
              <a:rPr lang="en-US" dirty="0" smtClean="0"/>
              <a:t>Soy Infant Formula with Iron</a:t>
            </a:r>
            <a:endParaRPr lang="en-US" dirty="0"/>
          </a:p>
        </p:txBody>
      </p:sp>
      <p:sp>
        <p:nvSpPr>
          <p:cNvPr id="3" name="Title 2"/>
          <p:cNvSpPr>
            <a:spLocks noGrp="1"/>
          </p:cNvSpPr>
          <p:nvPr>
            <p:ph type="title"/>
          </p:nvPr>
        </p:nvSpPr>
        <p:spPr/>
        <p:txBody>
          <a:bodyPr/>
          <a:lstStyle/>
          <a:p>
            <a:r>
              <a:rPr lang="en-US" dirty="0" smtClean="0"/>
              <a:t>Earth’s Best Organic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287838"/>
            <a:ext cx="1905000" cy="17145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287838"/>
            <a:ext cx="1908175"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723" y="4287838"/>
            <a:ext cx="19081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345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 Organic Reduced Minerals Whey, Organic Non-Fat Milk, Organic Lactose, Organic Glucose Syrup Solids, Organic Palm Oil Or Organic Palm </a:t>
            </a:r>
            <a:r>
              <a:rPr lang="en-US" dirty="0" err="1"/>
              <a:t>Olein</a:t>
            </a:r>
            <a:r>
              <a:rPr lang="en-US" dirty="0"/>
              <a:t>, Organic Coconut Oil, Organic High Oleic (Safflower Or Sunflower Oil), Organic Soy Oil, Organic Whey Protein Concentrate And Less Than 1%: </a:t>
            </a:r>
            <a:r>
              <a:rPr lang="en-US" dirty="0" err="1"/>
              <a:t>Crypthecodinium</a:t>
            </a:r>
            <a:r>
              <a:rPr lang="en-US" dirty="0"/>
              <a:t> </a:t>
            </a:r>
            <a:r>
              <a:rPr lang="en-US" dirty="0" err="1"/>
              <a:t>Cohnii</a:t>
            </a:r>
            <a:r>
              <a:rPr lang="en-US" dirty="0"/>
              <a:t> Oil (</a:t>
            </a:r>
            <a:r>
              <a:rPr lang="en-US" dirty="0" err="1"/>
              <a:t>Docosahexaenoic</a:t>
            </a:r>
            <a:r>
              <a:rPr lang="en-US" dirty="0"/>
              <a:t> Acid), </a:t>
            </a:r>
            <a:r>
              <a:rPr lang="en-US" dirty="0" err="1"/>
              <a:t>Mortierella</a:t>
            </a:r>
            <a:r>
              <a:rPr lang="en-US" dirty="0"/>
              <a:t> </a:t>
            </a:r>
            <a:r>
              <a:rPr lang="en-US" dirty="0" err="1"/>
              <a:t>Alpina</a:t>
            </a:r>
            <a:r>
              <a:rPr lang="en-US" dirty="0"/>
              <a:t> Oil (</a:t>
            </a:r>
            <a:r>
              <a:rPr lang="en-US" dirty="0" err="1"/>
              <a:t>Arachidonic</a:t>
            </a:r>
            <a:r>
              <a:rPr lang="en-US" dirty="0"/>
              <a:t> Acid), Soy Lecithin, Minerals: (Calcium Chloride, Calcium Hydroxide, Cupric Sulfate, Ferrous Sulfate, Manganese Sulfate, Potassium Bicarbonate, Potassium Chloride, Potassium Hydroxide, Potassium Iodide, Sodium Citrate, Sodium Selenite, Zinc Sulfate), Taurine, Vitamins: Ascorbic Acid, </a:t>
            </a:r>
            <a:r>
              <a:rPr lang="en-US" dirty="0" err="1"/>
              <a:t>Ascorbyl</a:t>
            </a:r>
            <a:r>
              <a:rPr lang="en-US" dirty="0"/>
              <a:t> Palmitate, Beta-Carotene, Biotin, Calcium </a:t>
            </a:r>
            <a:r>
              <a:rPr lang="en-US" dirty="0" err="1"/>
              <a:t>Pantothenate</a:t>
            </a:r>
            <a:r>
              <a:rPr lang="en-US" dirty="0"/>
              <a:t>, Choline Chloride, Cyanocobalamin, Folic Acid, Inositol, Mixed </a:t>
            </a:r>
            <a:r>
              <a:rPr lang="en-US" dirty="0" err="1"/>
              <a:t>Tocopherol</a:t>
            </a:r>
            <a:r>
              <a:rPr lang="en-US" dirty="0"/>
              <a:t> Concentrate, Niacinamide, Pyridoxine Hydrochloride, Riboflavin, Thiamin Hydrochloride, Vitamin A Palmitate, Vitamin D (Cholecalciferol), Vitamin E (Dl-Alpha Tocopheryl Acetate), Vitamin K (Phytonadione), Nucleotides: Adenosine-5'-Monophosphate, Cytidine-5'-Monophosphate, Disodium Guanosine-5'-Monophosphate, Disodium Inosine-5'-Monophosphate, Disodium Uridine-5'-Monophosphate.</a:t>
            </a:r>
          </a:p>
        </p:txBody>
      </p:sp>
      <p:sp>
        <p:nvSpPr>
          <p:cNvPr id="3" name="Title 2"/>
          <p:cNvSpPr>
            <a:spLocks noGrp="1"/>
          </p:cNvSpPr>
          <p:nvPr>
            <p:ph type="title"/>
          </p:nvPr>
        </p:nvSpPr>
        <p:spPr/>
        <p:txBody>
          <a:bodyPr/>
          <a:lstStyle/>
          <a:p>
            <a:r>
              <a:rPr lang="en-US" dirty="0" smtClean="0"/>
              <a:t>Ingredients</a:t>
            </a:r>
            <a:endParaRPr lang="en-US" dirty="0"/>
          </a:p>
        </p:txBody>
      </p:sp>
    </p:spTree>
    <p:extLst>
      <p:ext uri="{BB962C8B-B14F-4D97-AF65-F5344CB8AC3E}">
        <p14:creationId xmlns:p14="http://schemas.microsoft.com/office/powerpoint/2010/main" val="1494112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Cost of earth’s best organic </a:t>
            </a:r>
            <a:r>
              <a:rPr lang="en-US" dirty="0" smtClean="0"/>
              <a:t>products</a:t>
            </a:r>
            <a:endParaRPr lang="en-US" dirty="0"/>
          </a:p>
        </p:txBody>
      </p:sp>
      <p:sp>
        <p:nvSpPr>
          <p:cNvPr id="5" name="Content Placeholder 4"/>
          <p:cNvSpPr>
            <a:spLocks noGrp="1"/>
          </p:cNvSpPr>
          <p:nvPr>
            <p:ph idx="1"/>
          </p:nvPr>
        </p:nvSpPr>
        <p:spPr/>
        <p:txBody>
          <a:bodyPr/>
          <a:lstStyle/>
          <a:p>
            <a:r>
              <a:rPr lang="en-US" dirty="0" smtClean="0"/>
              <a:t>23.20 ounce can powdered formula $28.15</a:t>
            </a:r>
            <a:endParaRPr lang="en-US" dirty="0"/>
          </a:p>
        </p:txBody>
      </p:sp>
    </p:spTree>
    <p:extLst>
      <p:ext uri="{BB962C8B-B14F-4D97-AF65-F5344CB8AC3E}">
        <p14:creationId xmlns:p14="http://schemas.microsoft.com/office/powerpoint/2010/main" val="3546742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ready-to-feed formulas had the easiest directions to follow:</a:t>
            </a:r>
          </a:p>
          <a:p>
            <a:pPr lvl="1"/>
            <a:r>
              <a:rPr lang="en-US" dirty="0"/>
              <a:t>Shake bottle well before opening, and then just twist off the </a:t>
            </a:r>
            <a:r>
              <a:rPr lang="en-US" dirty="0" smtClean="0"/>
              <a:t>cap and add nipple. </a:t>
            </a:r>
          </a:p>
          <a:p>
            <a:pPr lvl="1"/>
            <a:r>
              <a:rPr lang="en-US" dirty="0" smtClean="0"/>
              <a:t>Formula stored at room temperature does not need to be warmed. </a:t>
            </a:r>
            <a:r>
              <a:rPr lang="en-US" dirty="0"/>
              <a:t>If you choose to feed warmed formula, do not microwave it. It can cause "hot spots" that could burn your baby. Instead, set the filled bottle in a bowl of warm (not boiling) water or hold the bottle under warm tap water. Sprinkle a few drops of formula on the inside of your wrist to make sure it’s not too hot.</a:t>
            </a:r>
          </a:p>
        </p:txBody>
      </p:sp>
      <p:sp>
        <p:nvSpPr>
          <p:cNvPr id="3" name="Title 2"/>
          <p:cNvSpPr>
            <a:spLocks noGrp="1"/>
          </p:cNvSpPr>
          <p:nvPr>
            <p:ph type="title"/>
          </p:nvPr>
        </p:nvSpPr>
        <p:spPr/>
        <p:txBody>
          <a:bodyPr/>
          <a:lstStyle/>
          <a:p>
            <a:r>
              <a:rPr lang="en-US" dirty="0" smtClean="0"/>
              <a:t>Easiest directions to follow</a:t>
            </a:r>
            <a:endParaRPr lang="en-US" dirty="0"/>
          </a:p>
        </p:txBody>
      </p:sp>
    </p:spTree>
    <p:extLst>
      <p:ext uri="{BB962C8B-B14F-4D97-AF65-F5344CB8AC3E}">
        <p14:creationId xmlns:p14="http://schemas.microsoft.com/office/powerpoint/2010/main" val="3025066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p:txBody>
      </p:sp>
      <p:sp>
        <p:nvSpPr>
          <p:cNvPr id="3" name="Title 2"/>
          <p:cNvSpPr>
            <a:spLocks noGrp="1"/>
          </p:cNvSpPr>
          <p:nvPr>
            <p:ph type="title"/>
          </p:nvPr>
        </p:nvSpPr>
        <p:spPr/>
        <p:txBody>
          <a:bodyPr/>
          <a:lstStyle/>
          <a:p>
            <a:r>
              <a:rPr lang="en-US" dirty="0" smtClean="0"/>
              <a:t>Best choice for limited income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26501797"/>
              </p:ext>
            </p:extLst>
          </p:nvPr>
        </p:nvGraphicFramePr>
        <p:xfrm>
          <a:off x="152400" y="1600202"/>
          <a:ext cx="8839200" cy="4571998"/>
        </p:xfrm>
        <a:graphic>
          <a:graphicData uri="http://schemas.openxmlformats.org/drawingml/2006/table">
            <a:tbl>
              <a:tblPr firstRow="1" bandRow="1">
                <a:tableStyleId>{5C22544A-7EE6-4342-B048-85BDC9FD1C3A}</a:tableStyleId>
              </a:tblPr>
              <a:tblGrid>
                <a:gridCol w="3073400"/>
                <a:gridCol w="2768600"/>
                <a:gridCol w="2997200"/>
              </a:tblGrid>
              <a:tr h="891153">
                <a:tc>
                  <a:txBody>
                    <a:bodyPr/>
                    <a:lstStyle/>
                    <a:p>
                      <a:endParaRPr lang="en-US" dirty="0"/>
                    </a:p>
                  </a:txBody>
                  <a:tcPr/>
                </a:tc>
                <a:tc>
                  <a:txBody>
                    <a:bodyPr/>
                    <a:lstStyle/>
                    <a:p>
                      <a:r>
                        <a:rPr lang="en-US" dirty="0" smtClean="0"/>
                        <a:t>Ready –to-Feed</a:t>
                      </a:r>
                      <a:endParaRPr lang="en-US" dirty="0"/>
                    </a:p>
                  </a:txBody>
                  <a:tcPr/>
                </a:tc>
                <a:tc>
                  <a:txBody>
                    <a:bodyPr/>
                    <a:lstStyle/>
                    <a:p>
                      <a:r>
                        <a:rPr lang="en-US" dirty="0" smtClean="0"/>
                        <a:t>Powdered</a:t>
                      </a:r>
                      <a:endParaRPr lang="en-US" dirty="0"/>
                    </a:p>
                  </a:txBody>
                  <a:tcPr/>
                </a:tc>
              </a:tr>
              <a:tr h="736169">
                <a:tc>
                  <a:txBody>
                    <a:bodyPr/>
                    <a:lstStyle/>
                    <a:p>
                      <a:r>
                        <a:rPr lang="en-US" dirty="0" smtClean="0"/>
                        <a:t>Similac</a:t>
                      </a:r>
                      <a:endParaRPr lang="en-US" dirty="0"/>
                    </a:p>
                  </a:txBody>
                  <a:tcPr/>
                </a:tc>
                <a:tc>
                  <a:txBody>
                    <a:bodyPr/>
                    <a:lstStyle/>
                    <a:p>
                      <a:r>
                        <a:rPr lang="en-US" dirty="0" smtClean="0"/>
                        <a:t>32 oz</a:t>
                      </a:r>
                      <a:r>
                        <a:rPr lang="en-US" baseline="0" dirty="0" smtClean="0"/>
                        <a:t> for $6.78-$7.98</a:t>
                      </a:r>
                      <a:endParaRPr lang="en-US" dirty="0"/>
                    </a:p>
                  </a:txBody>
                  <a:tcPr/>
                </a:tc>
                <a:tc>
                  <a:txBody>
                    <a:bodyPr/>
                    <a:lstStyle/>
                    <a:p>
                      <a:r>
                        <a:rPr lang="en-US" dirty="0" smtClean="0"/>
                        <a:t>23.2 oz for $23.98</a:t>
                      </a:r>
                      <a:endParaRPr lang="en-US" dirty="0"/>
                    </a:p>
                  </a:txBody>
                  <a:tcPr/>
                </a:tc>
              </a:tr>
              <a:tr h="736169">
                <a:tc>
                  <a:txBody>
                    <a:bodyPr/>
                    <a:lstStyle/>
                    <a:p>
                      <a:r>
                        <a:rPr lang="en-US" dirty="0" smtClean="0"/>
                        <a:t>Enfamil</a:t>
                      </a:r>
                    </a:p>
                  </a:txBody>
                  <a:tcPr/>
                </a:tc>
                <a:tc>
                  <a:txBody>
                    <a:bodyPr/>
                    <a:lstStyle/>
                    <a:p>
                      <a:r>
                        <a:rPr lang="en-US" dirty="0" smtClean="0"/>
                        <a:t>48 oz for $9.97</a:t>
                      </a:r>
                      <a:endParaRPr lang="en-US" dirty="0"/>
                    </a:p>
                  </a:txBody>
                  <a:tcPr/>
                </a:tc>
                <a:tc>
                  <a:txBody>
                    <a:bodyPr/>
                    <a:lstStyle/>
                    <a:p>
                      <a:r>
                        <a:rPr lang="en-US" dirty="0" smtClean="0"/>
                        <a:t>23.4 oz for $23.98-$32.57</a:t>
                      </a:r>
                      <a:endParaRPr lang="en-US" dirty="0"/>
                    </a:p>
                  </a:txBody>
                  <a:tcPr/>
                </a:tc>
              </a:tr>
              <a:tr h="736169">
                <a:tc>
                  <a:txBody>
                    <a:bodyPr/>
                    <a:lstStyle/>
                    <a:p>
                      <a:r>
                        <a:rPr lang="en-US" b="1" dirty="0" smtClean="0"/>
                        <a:t>Parent’s Choice</a:t>
                      </a:r>
                      <a:endParaRPr lang="en-US" b="1" dirty="0"/>
                    </a:p>
                  </a:txBody>
                  <a:tcPr/>
                </a:tc>
                <a:tc>
                  <a:txBody>
                    <a:bodyPr/>
                    <a:lstStyle/>
                    <a:p>
                      <a:r>
                        <a:rPr lang="en-US" b="1" dirty="0" smtClean="0"/>
                        <a:t>32 oz for 4.67</a:t>
                      </a:r>
                      <a:endParaRPr lang="en-US" b="1" dirty="0"/>
                    </a:p>
                  </a:txBody>
                  <a:tcPr/>
                </a:tc>
                <a:tc>
                  <a:txBody>
                    <a:bodyPr/>
                    <a:lstStyle/>
                    <a:p>
                      <a:r>
                        <a:rPr lang="en-US" b="1" dirty="0" smtClean="0"/>
                        <a:t>23.2 oz for $13.27-$15.98</a:t>
                      </a:r>
                      <a:endParaRPr lang="en-US" b="1" dirty="0"/>
                    </a:p>
                  </a:txBody>
                  <a:tcPr/>
                </a:tc>
              </a:tr>
              <a:tr h="736169">
                <a:tc>
                  <a:txBody>
                    <a:bodyPr/>
                    <a:lstStyle/>
                    <a:p>
                      <a:r>
                        <a:rPr lang="en-US" dirty="0" smtClean="0"/>
                        <a:t>Gerber</a:t>
                      </a:r>
                      <a:endParaRPr lang="en-US" dirty="0"/>
                    </a:p>
                  </a:txBody>
                  <a:tcPr/>
                </a:tc>
                <a:tc>
                  <a:txBody>
                    <a:bodyPr/>
                    <a:lstStyle/>
                    <a:p>
                      <a:r>
                        <a:rPr lang="en-US" dirty="0" smtClean="0"/>
                        <a:t>24 oz for $8.99-$12.99</a:t>
                      </a:r>
                      <a:endParaRPr lang="en-US" dirty="0"/>
                    </a:p>
                  </a:txBody>
                  <a:tcPr/>
                </a:tc>
                <a:tc>
                  <a:txBody>
                    <a:bodyPr/>
                    <a:lstStyle/>
                    <a:p>
                      <a:r>
                        <a:rPr lang="en-US" dirty="0" smtClean="0"/>
                        <a:t>22 oz for $19-$20.19</a:t>
                      </a:r>
                      <a:endParaRPr lang="en-US" dirty="0"/>
                    </a:p>
                  </a:txBody>
                  <a:tcPr/>
                </a:tc>
              </a:tr>
              <a:tr h="736169">
                <a:tc>
                  <a:txBody>
                    <a:bodyPr/>
                    <a:lstStyle/>
                    <a:p>
                      <a:r>
                        <a:rPr lang="en-US" dirty="0" smtClean="0"/>
                        <a:t>Earth’s Best</a:t>
                      </a:r>
                      <a:endParaRPr lang="en-US" dirty="0"/>
                    </a:p>
                  </a:txBody>
                  <a:tcPr/>
                </a:tc>
                <a:tc>
                  <a:txBody>
                    <a:bodyPr/>
                    <a:lstStyle/>
                    <a:p>
                      <a:r>
                        <a:rPr lang="en-US" dirty="0" smtClean="0"/>
                        <a:t>NA</a:t>
                      </a:r>
                      <a:endParaRPr lang="en-US" dirty="0"/>
                    </a:p>
                  </a:txBody>
                  <a:tcPr/>
                </a:tc>
                <a:tc>
                  <a:txBody>
                    <a:bodyPr/>
                    <a:lstStyle/>
                    <a:p>
                      <a:r>
                        <a:rPr lang="en-US" dirty="0" smtClean="0"/>
                        <a:t>23.2 oz for 28.15</a:t>
                      </a:r>
                      <a:endParaRPr lang="en-US" dirty="0"/>
                    </a:p>
                  </a:txBody>
                  <a:tcPr/>
                </a:tc>
              </a:tr>
            </a:tbl>
          </a:graphicData>
        </a:graphic>
      </p:graphicFrame>
    </p:spTree>
    <p:extLst>
      <p:ext uri="{BB962C8B-B14F-4D97-AF65-F5344CB8AC3E}">
        <p14:creationId xmlns:p14="http://schemas.microsoft.com/office/powerpoint/2010/main" val="2616886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Similac</a:t>
            </a:r>
          </a:p>
          <a:p>
            <a:r>
              <a:rPr lang="en-US" dirty="0" smtClean="0"/>
              <a:t>Enfamil</a:t>
            </a:r>
          </a:p>
          <a:p>
            <a:r>
              <a:rPr lang="en-US" dirty="0" smtClean="0"/>
              <a:t>Parent’s Choice</a:t>
            </a:r>
          </a:p>
          <a:p>
            <a:r>
              <a:rPr lang="en-US" dirty="0" smtClean="0"/>
              <a:t>Gerber Good Start</a:t>
            </a:r>
          </a:p>
          <a:p>
            <a:r>
              <a:rPr lang="en-US" dirty="0" smtClean="0"/>
              <a:t>Earth’s Best Organic</a:t>
            </a:r>
            <a:endParaRPr lang="en-US" dirty="0"/>
          </a:p>
        </p:txBody>
      </p:sp>
      <p:sp>
        <p:nvSpPr>
          <p:cNvPr id="3" name="Title 2"/>
          <p:cNvSpPr>
            <a:spLocks noGrp="1"/>
          </p:cNvSpPr>
          <p:nvPr>
            <p:ph type="title"/>
          </p:nvPr>
        </p:nvSpPr>
        <p:spPr/>
        <p:txBody>
          <a:bodyPr/>
          <a:lstStyle/>
          <a:p>
            <a:r>
              <a:rPr lang="en-US" dirty="0" smtClean="0"/>
              <a:t>Brands of Formula available at the Norwalk Wal-Mart</a:t>
            </a:r>
            <a:endParaRPr lang="en-US" dirty="0"/>
          </a:p>
        </p:txBody>
      </p:sp>
    </p:spTree>
    <p:extLst>
      <p:ext uri="{BB962C8B-B14F-4D97-AF65-F5344CB8AC3E}">
        <p14:creationId xmlns:p14="http://schemas.microsoft.com/office/powerpoint/2010/main" val="3643118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Similac® Advance</a:t>
            </a:r>
            <a:r>
              <a:rPr lang="en-US" dirty="0" smtClean="0"/>
              <a:t>®</a:t>
            </a:r>
          </a:p>
          <a:p>
            <a:r>
              <a:rPr lang="en-US" dirty="0" smtClean="0"/>
              <a:t>Similac</a:t>
            </a:r>
            <a:r>
              <a:rPr lang="en-US" dirty="0"/>
              <a:t>® Advance® </a:t>
            </a:r>
            <a:endParaRPr lang="en-US" dirty="0" smtClean="0"/>
          </a:p>
          <a:p>
            <a:r>
              <a:rPr lang="en-US" dirty="0" smtClean="0"/>
              <a:t>Organic </a:t>
            </a:r>
            <a:r>
              <a:rPr lang="en-US" dirty="0"/>
              <a:t>Similac Sensitive</a:t>
            </a:r>
            <a:r>
              <a:rPr lang="en-US" dirty="0" smtClean="0"/>
              <a:t>®</a:t>
            </a:r>
          </a:p>
          <a:p>
            <a:r>
              <a:rPr lang="en-US" dirty="0" smtClean="0"/>
              <a:t>Similac</a:t>
            </a:r>
            <a:r>
              <a:rPr lang="en-US" dirty="0"/>
              <a:t>® Soy Isomil</a:t>
            </a:r>
            <a:r>
              <a:rPr lang="en-US" dirty="0" smtClean="0"/>
              <a:t>®</a:t>
            </a:r>
          </a:p>
          <a:p>
            <a:r>
              <a:rPr lang="en-US" dirty="0" smtClean="0"/>
              <a:t>Similac</a:t>
            </a:r>
            <a:r>
              <a:rPr lang="en-US" dirty="0"/>
              <a:t>® For Spit-Up </a:t>
            </a:r>
            <a:endParaRPr lang="en-US" dirty="0" smtClean="0"/>
          </a:p>
          <a:p>
            <a:r>
              <a:rPr lang="en-US" dirty="0" smtClean="0"/>
              <a:t>Similac </a:t>
            </a:r>
            <a:r>
              <a:rPr lang="en-US" dirty="0"/>
              <a:t>Expert Care® Alimentum</a:t>
            </a:r>
            <a:r>
              <a:rPr lang="en-US" dirty="0" smtClean="0"/>
              <a:t>®</a:t>
            </a:r>
          </a:p>
          <a:p>
            <a:r>
              <a:rPr lang="en-US" dirty="0" smtClean="0"/>
              <a:t>Similac </a:t>
            </a:r>
            <a:r>
              <a:rPr lang="en-US" dirty="0"/>
              <a:t>Expert Care® NeoSure®</a:t>
            </a:r>
          </a:p>
        </p:txBody>
      </p:sp>
      <p:sp>
        <p:nvSpPr>
          <p:cNvPr id="3" name="Title 2"/>
          <p:cNvSpPr>
            <a:spLocks noGrp="1"/>
          </p:cNvSpPr>
          <p:nvPr>
            <p:ph type="title"/>
          </p:nvPr>
        </p:nvSpPr>
        <p:spPr/>
        <p:txBody>
          <a:bodyPr/>
          <a:lstStyle/>
          <a:p>
            <a:r>
              <a:rPr lang="en-US" dirty="0" smtClean="0"/>
              <a:t>Similac</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328" y="5549384"/>
            <a:ext cx="1263272" cy="12632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28" y="4388621"/>
            <a:ext cx="1263273" cy="12632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5291888"/>
            <a:ext cx="1214439" cy="14340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1837" y="5361715"/>
            <a:ext cx="1228725" cy="145094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4664" y="4372557"/>
            <a:ext cx="1295400" cy="12954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5549384"/>
            <a:ext cx="1219200" cy="12192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6791" y="5549383"/>
            <a:ext cx="1263273" cy="1263273"/>
          </a:xfrm>
          <a:prstGeom prst="rect">
            <a:avLst/>
          </a:prstGeom>
        </p:spPr>
      </p:pic>
    </p:spTree>
    <p:extLst>
      <p:ext uri="{BB962C8B-B14F-4D97-AF65-F5344CB8AC3E}">
        <p14:creationId xmlns:p14="http://schemas.microsoft.com/office/powerpoint/2010/main" val="3055318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Nonfat Milk, Lactose, High Oleic Safflower Oil, Soy Oil, Coconut Oil, </a:t>
            </a:r>
            <a:r>
              <a:rPr lang="en-US" dirty="0" err="1"/>
              <a:t>Galactooligosaccharides</a:t>
            </a:r>
            <a:r>
              <a:rPr lang="en-US" dirty="0"/>
              <a:t>*, Whey Protein Concentrate. Less than 2% of the Following: C. </a:t>
            </a:r>
            <a:r>
              <a:rPr lang="en-US" dirty="0" err="1"/>
              <a:t>Cohnii</a:t>
            </a:r>
            <a:r>
              <a:rPr lang="en-US" dirty="0"/>
              <a:t> Oil?, M. </a:t>
            </a:r>
            <a:r>
              <a:rPr lang="en-US" dirty="0" err="1"/>
              <a:t>Alpina</a:t>
            </a:r>
            <a:r>
              <a:rPr lang="en-US" dirty="0"/>
              <a:t> Oil?, Beta-Carotene, Lutein, Lycopene, Potassium Citrate, Calcium Carbonate, Ascorbic Acid, Soy Lecithin, Potassium Chloride, Magnesium Chloride, Ferrous Sulfate, Choline </a:t>
            </a:r>
            <a:r>
              <a:rPr lang="en-US" dirty="0" err="1"/>
              <a:t>Bitartrate</a:t>
            </a:r>
            <a:r>
              <a:rPr lang="en-US" dirty="0"/>
              <a:t>, Choline Chloride, </a:t>
            </a:r>
            <a:r>
              <a:rPr lang="en-US" dirty="0" err="1"/>
              <a:t>Ascorbyl</a:t>
            </a:r>
            <a:r>
              <a:rPr lang="en-US" dirty="0"/>
              <a:t> Palmitate, Sodium Chloride, Taurine, m-Inositol, Zinc Sulfate, Mixed </a:t>
            </a:r>
            <a:r>
              <a:rPr lang="en-US" dirty="0" err="1"/>
              <a:t>Tocopherols</a:t>
            </a:r>
            <a:r>
              <a:rPr lang="en-US" dirty="0"/>
              <a:t>, d-Alpha-Tocopheryl Acetate, Niacinamide, Calcium </a:t>
            </a:r>
            <a:r>
              <a:rPr lang="en-US" dirty="0" err="1"/>
              <a:t>Pantothenate</a:t>
            </a:r>
            <a:r>
              <a:rPr lang="en-US" dirty="0"/>
              <a:t>, L-</a:t>
            </a:r>
            <a:r>
              <a:rPr lang="en-US" dirty="0" err="1"/>
              <a:t>Carnitine</a:t>
            </a:r>
            <a:r>
              <a:rPr lang="en-US" dirty="0"/>
              <a:t>, Vitamin A Palmitate, Cupric Sulfate, Thiamine Chloride Hydrochloride, Riboflavin, Pyridoxine Hydrochloride, Folic Acid, Manganese Sulfate, </a:t>
            </a:r>
            <a:r>
              <a:rPr lang="en-US" dirty="0" err="1"/>
              <a:t>Phylloquinone</a:t>
            </a:r>
            <a:r>
              <a:rPr lang="en-US" dirty="0"/>
              <a:t>, Biotin, Sodium </a:t>
            </a:r>
            <a:r>
              <a:rPr lang="en-US" dirty="0" err="1"/>
              <a:t>Selenate</a:t>
            </a:r>
            <a:r>
              <a:rPr lang="en-US" dirty="0"/>
              <a:t>, Vitamin D3, Cyanocobalamin, Calcium Phosphate, Potassium Phosphate, Potassium Hydroxide, and Nucleotides (Adenosine 5?-Monophosphate, </a:t>
            </a:r>
            <a:r>
              <a:rPr lang="en-US" dirty="0" err="1"/>
              <a:t>Cytidine</a:t>
            </a:r>
            <a:r>
              <a:rPr lang="en-US" dirty="0"/>
              <a:t> 5?-Monophosphate, Disodium </a:t>
            </a:r>
            <a:r>
              <a:rPr lang="en-US" dirty="0" err="1"/>
              <a:t>Guanosine</a:t>
            </a:r>
            <a:r>
              <a:rPr lang="en-US" dirty="0"/>
              <a:t> 5?-Monophosphate, Disodium </a:t>
            </a:r>
            <a:r>
              <a:rPr lang="en-US" dirty="0" err="1"/>
              <a:t>Uridine</a:t>
            </a:r>
            <a:r>
              <a:rPr lang="en-US" dirty="0"/>
              <a:t> 5?-Monophosphate). * Sourced from milk (GOS) ? A source of </a:t>
            </a:r>
            <a:r>
              <a:rPr lang="en-US" dirty="0" err="1"/>
              <a:t>docosahexaenoic</a:t>
            </a:r>
            <a:r>
              <a:rPr lang="en-US" dirty="0"/>
              <a:t> acid ( HA). ? A source of </a:t>
            </a:r>
            <a:r>
              <a:rPr lang="en-US" dirty="0" err="1"/>
              <a:t>arachidonic</a:t>
            </a:r>
            <a:r>
              <a:rPr lang="en-US" dirty="0"/>
              <a:t> acid (ARA). Contains milk and soy ingredients.</a:t>
            </a:r>
          </a:p>
        </p:txBody>
      </p:sp>
      <p:sp>
        <p:nvSpPr>
          <p:cNvPr id="3" name="Title 2"/>
          <p:cNvSpPr>
            <a:spLocks noGrp="1"/>
          </p:cNvSpPr>
          <p:nvPr>
            <p:ph type="title"/>
          </p:nvPr>
        </p:nvSpPr>
        <p:spPr/>
        <p:txBody>
          <a:bodyPr/>
          <a:lstStyle/>
          <a:p>
            <a:r>
              <a:rPr lang="en-US" dirty="0" smtClean="0"/>
              <a:t>Ingredients</a:t>
            </a:r>
            <a:endParaRPr lang="en-US" dirty="0"/>
          </a:p>
        </p:txBody>
      </p:sp>
    </p:spTree>
    <p:extLst>
      <p:ext uri="{BB962C8B-B14F-4D97-AF65-F5344CB8AC3E}">
        <p14:creationId xmlns:p14="http://schemas.microsoft.com/office/powerpoint/2010/main" val="2540130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1.45 pound </a:t>
            </a:r>
            <a:r>
              <a:rPr lang="en-US" dirty="0" smtClean="0"/>
              <a:t>tub powdered formula </a:t>
            </a:r>
            <a:r>
              <a:rPr lang="en-US" dirty="0"/>
              <a:t>$23.98</a:t>
            </a:r>
          </a:p>
          <a:p>
            <a:r>
              <a:rPr lang="en-US" dirty="0"/>
              <a:t>1 quart </a:t>
            </a:r>
            <a:r>
              <a:rPr lang="en-US" dirty="0" smtClean="0"/>
              <a:t>ready-to-feed bottles </a:t>
            </a:r>
            <a:r>
              <a:rPr lang="en-US" dirty="0"/>
              <a:t>$6.78-$7.78</a:t>
            </a:r>
          </a:p>
          <a:p>
            <a:r>
              <a:rPr lang="en-US" dirty="0"/>
              <a:t>13 once can </a:t>
            </a:r>
            <a:r>
              <a:rPr lang="en-US" dirty="0" smtClean="0"/>
              <a:t>concentrated formula </a:t>
            </a:r>
            <a:r>
              <a:rPr lang="en-US" dirty="0"/>
              <a:t>$5.18-$</a:t>
            </a:r>
            <a:r>
              <a:rPr lang="en-US" dirty="0" smtClean="0"/>
              <a:t>7.34</a:t>
            </a:r>
            <a:endParaRPr lang="en-US" dirty="0"/>
          </a:p>
        </p:txBody>
      </p:sp>
      <p:sp>
        <p:nvSpPr>
          <p:cNvPr id="3" name="Title 2"/>
          <p:cNvSpPr>
            <a:spLocks noGrp="1"/>
          </p:cNvSpPr>
          <p:nvPr>
            <p:ph type="title"/>
          </p:nvPr>
        </p:nvSpPr>
        <p:spPr/>
        <p:txBody>
          <a:bodyPr/>
          <a:lstStyle/>
          <a:p>
            <a:r>
              <a:rPr lang="en-US" dirty="0" smtClean="0"/>
              <a:t>Costs of Similac Products</a:t>
            </a:r>
            <a:endParaRPr lang="en-US" dirty="0"/>
          </a:p>
        </p:txBody>
      </p:sp>
    </p:spTree>
    <p:extLst>
      <p:ext uri="{BB962C8B-B14F-4D97-AF65-F5344CB8AC3E}">
        <p14:creationId xmlns:p14="http://schemas.microsoft.com/office/powerpoint/2010/main" val="1437725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
            </a:pPr>
            <a:r>
              <a:rPr lang="en-US" dirty="0" smtClean="0"/>
              <a:t>Enfamil </a:t>
            </a:r>
            <a:r>
              <a:rPr lang="en-US" dirty="0"/>
              <a:t>PREMIUM® </a:t>
            </a:r>
            <a:r>
              <a:rPr lang="en-US" dirty="0" smtClean="0"/>
              <a:t>Infant</a:t>
            </a:r>
            <a:endParaRPr lang="en-US" dirty="0"/>
          </a:p>
          <a:p>
            <a:pPr>
              <a:buFont typeface="Wingdings" pitchFamily="2" charset="2"/>
              <a:buChar char="§"/>
            </a:pPr>
            <a:r>
              <a:rPr lang="en-US" dirty="0" smtClean="0"/>
              <a:t>Enfamil</a:t>
            </a:r>
            <a:r>
              <a:rPr lang="en-US" dirty="0"/>
              <a:t>® Gentlease®</a:t>
            </a:r>
          </a:p>
          <a:p>
            <a:pPr>
              <a:buFont typeface="Wingdings" pitchFamily="2" charset="2"/>
              <a:buChar char="§"/>
            </a:pPr>
            <a:r>
              <a:rPr lang="en-US" dirty="0" smtClean="0"/>
              <a:t>Enfamil </a:t>
            </a:r>
            <a:r>
              <a:rPr lang="en-US" dirty="0"/>
              <a:t>A.R.®</a:t>
            </a:r>
          </a:p>
          <a:p>
            <a:pPr>
              <a:buFont typeface="Wingdings" pitchFamily="2" charset="2"/>
              <a:buChar char="§"/>
            </a:pPr>
            <a:r>
              <a:rPr lang="en-US" dirty="0"/>
              <a:t>Enfamil® ProSobee®</a:t>
            </a:r>
          </a:p>
          <a:p>
            <a:pPr>
              <a:buFont typeface="Wingdings" pitchFamily="2" charset="2"/>
              <a:buChar char="§"/>
            </a:pPr>
            <a:r>
              <a:rPr lang="en-US" dirty="0" smtClean="0"/>
              <a:t>Nutramigen</a:t>
            </a:r>
            <a:r>
              <a:rPr lang="en-US" dirty="0"/>
              <a:t>® with Enflora™ LGG®</a:t>
            </a:r>
          </a:p>
          <a:p>
            <a:pPr>
              <a:buFont typeface="Wingdings" pitchFamily="2" charset="2"/>
              <a:buChar char="§"/>
            </a:pPr>
            <a:r>
              <a:rPr lang="en-US" dirty="0" smtClean="0"/>
              <a:t>Nutramigen</a:t>
            </a:r>
            <a:r>
              <a:rPr lang="en-US" dirty="0"/>
              <a:t>®</a:t>
            </a:r>
          </a:p>
          <a:p>
            <a:pPr>
              <a:buFont typeface="Wingdings" pitchFamily="2" charset="2"/>
              <a:buChar char="§"/>
            </a:pPr>
            <a:r>
              <a:rPr lang="en-US" dirty="0" smtClean="0"/>
              <a:t>Enfamil</a:t>
            </a:r>
            <a:r>
              <a:rPr lang="en-US" dirty="0"/>
              <a:t>® EnfaCare®</a:t>
            </a:r>
          </a:p>
          <a:p>
            <a:pPr>
              <a:buFont typeface="Wingdings" pitchFamily="2" charset="2"/>
              <a:buChar char="§"/>
            </a:pPr>
            <a:r>
              <a:rPr lang="en-US" dirty="0" smtClean="0"/>
              <a:t>Pregestimil</a:t>
            </a:r>
            <a:r>
              <a:rPr lang="en-US" dirty="0"/>
              <a:t>®</a:t>
            </a:r>
          </a:p>
        </p:txBody>
      </p:sp>
      <p:sp>
        <p:nvSpPr>
          <p:cNvPr id="3" name="Title 2"/>
          <p:cNvSpPr>
            <a:spLocks noGrp="1"/>
          </p:cNvSpPr>
          <p:nvPr>
            <p:ph type="title"/>
          </p:nvPr>
        </p:nvSpPr>
        <p:spPr/>
        <p:txBody>
          <a:bodyPr/>
          <a:lstStyle/>
          <a:p>
            <a:r>
              <a:rPr lang="en-US" dirty="0" smtClean="0"/>
              <a:t>Enfamil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5382491"/>
            <a:ext cx="857250" cy="952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916632"/>
            <a:ext cx="857250" cy="952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562600"/>
            <a:ext cx="857250" cy="952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3657600"/>
            <a:ext cx="857250" cy="952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800" y="4610100"/>
            <a:ext cx="857250" cy="9525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2800" y="5382491"/>
            <a:ext cx="857250" cy="9525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5382491"/>
            <a:ext cx="857250" cy="9525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5382491"/>
            <a:ext cx="857250" cy="9525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6350" y="4916632"/>
            <a:ext cx="857250" cy="952500"/>
          </a:xfrm>
          <a:prstGeom prst="rect">
            <a:avLst/>
          </a:prstGeom>
        </p:spPr>
      </p:pic>
    </p:spTree>
    <p:extLst>
      <p:ext uri="{BB962C8B-B14F-4D97-AF65-F5344CB8AC3E}">
        <p14:creationId xmlns:p14="http://schemas.microsoft.com/office/powerpoint/2010/main" val="1732898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NONFAT MILK, LACTOSE, VEGETABLE OIL (PALM OLEIN, COCONUT, SOY, AND HIGH OLEIC SUNFLOWER OILS), WHEY PROTEIN CONCENTRATE, GALACTOOLIGOSACCHARIDES*, POLYDEXTROSE*, AND LESS THAN 1%: MORTIERELLA ALPINA OIL**, CRYPTHECODINIUM COHNII OIL+, CALCIUM CARBONATE, POTASSIUM CITRATE, FERROUS SULFATE, POTASSIUM CHLORIDE, MAGNESIUM OXIDE, SODIUM CHLORIDE, ZINC SULFATE, CUPRIC SULFATE, MANGANESE SULFATE, SODIUM SELENITE, SOY LECITHIN, CHOLINE CHLORIDE, ASCORBIC ACID, NIACINAMIDE, CALCIUM PANTOTHENATE, VITAMIN A PALMITATE</a:t>
            </a:r>
          </a:p>
        </p:txBody>
      </p:sp>
      <p:sp>
        <p:nvSpPr>
          <p:cNvPr id="3" name="Title 2"/>
          <p:cNvSpPr>
            <a:spLocks noGrp="1"/>
          </p:cNvSpPr>
          <p:nvPr>
            <p:ph type="title"/>
          </p:nvPr>
        </p:nvSpPr>
        <p:spPr/>
        <p:txBody>
          <a:bodyPr/>
          <a:lstStyle/>
          <a:p>
            <a:r>
              <a:rPr lang="en-US" dirty="0" smtClean="0"/>
              <a:t>Ingredients</a:t>
            </a:r>
            <a:endParaRPr lang="en-US" dirty="0"/>
          </a:p>
        </p:txBody>
      </p:sp>
    </p:spTree>
    <p:extLst>
      <p:ext uri="{BB962C8B-B14F-4D97-AF65-F5344CB8AC3E}">
        <p14:creationId xmlns:p14="http://schemas.microsoft.com/office/powerpoint/2010/main" val="3046507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smtClean="0"/>
              <a:t>1.46 pound tub powdered formula $24.00-$32.57</a:t>
            </a:r>
          </a:p>
          <a:p>
            <a:r>
              <a:rPr lang="en-US" dirty="0" smtClean="0"/>
              <a:t>Pack of 6 8-ounce ready-to feed bottles $9.97</a:t>
            </a:r>
          </a:p>
          <a:p>
            <a:endParaRPr lang="en-US" dirty="0"/>
          </a:p>
        </p:txBody>
      </p:sp>
      <p:sp>
        <p:nvSpPr>
          <p:cNvPr id="3" name="Title 2"/>
          <p:cNvSpPr>
            <a:spLocks noGrp="1"/>
          </p:cNvSpPr>
          <p:nvPr>
            <p:ph type="title"/>
          </p:nvPr>
        </p:nvSpPr>
        <p:spPr/>
        <p:txBody>
          <a:bodyPr/>
          <a:lstStyle/>
          <a:p>
            <a:r>
              <a:rPr lang="en-US" dirty="0" smtClean="0"/>
              <a:t>Costs of Enfamil Products</a:t>
            </a:r>
            <a:endParaRPr lang="en-US" dirty="0"/>
          </a:p>
        </p:txBody>
      </p:sp>
    </p:spTree>
    <p:extLst>
      <p:ext uri="{BB962C8B-B14F-4D97-AF65-F5344CB8AC3E}">
        <p14:creationId xmlns:p14="http://schemas.microsoft.com/office/powerpoint/2010/main" val="1761841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Newborn</a:t>
            </a:r>
          </a:p>
          <a:p>
            <a:r>
              <a:rPr lang="en-US" dirty="0" smtClean="0"/>
              <a:t>Gentle</a:t>
            </a:r>
          </a:p>
          <a:p>
            <a:r>
              <a:rPr lang="en-US" dirty="0" smtClean="0"/>
              <a:t>Sensitivity</a:t>
            </a:r>
          </a:p>
          <a:p>
            <a:r>
              <a:rPr lang="en-US" dirty="0" smtClean="0"/>
              <a:t>Soy-Based</a:t>
            </a:r>
          </a:p>
          <a:p>
            <a:r>
              <a:rPr lang="en-US" dirty="0" smtClean="0"/>
              <a:t>Advantage</a:t>
            </a:r>
          </a:p>
          <a:p>
            <a:r>
              <a:rPr lang="en-US" dirty="0" smtClean="0"/>
              <a:t>Premium</a:t>
            </a:r>
          </a:p>
          <a:p>
            <a:r>
              <a:rPr lang="en-US" dirty="0" smtClean="0"/>
              <a:t>Added Rice Starch</a:t>
            </a:r>
            <a:endParaRPr lang="en-US" dirty="0"/>
          </a:p>
        </p:txBody>
      </p:sp>
      <p:sp>
        <p:nvSpPr>
          <p:cNvPr id="3" name="Title 2"/>
          <p:cNvSpPr>
            <a:spLocks noGrp="1"/>
          </p:cNvSpPr>
          <p:nvPr>
            <p:ph type="title"/>
          </p:nvPr>
        </p:nvSpPr>
        <p:spPr/>
        <p:txBody>
          <a:bodyPr/>
          <a:lstStyle/>
          <a:p>
            <a:r>
              <a:rPr lang="en-US" dirty="0" smtClean="0"/>
              <a:t>Parent’s Choice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5059074"/>
            <a:ext cx="1251634" cy="12516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5059074"/>
            <a:ext cx="1252203" cy="12522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5064740"/>
            <a:ext cx="1271550" cy="12715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2586" y="5064740"/>
            <a:ext cx="1245968" cy="124596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5049116"/>
            <a:ext cx="1271550" cy="127155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5016409"/>
            <a:ext cx="1271550" cy="1271550"/>
          </a:xfrm>
          <a:prstGeom prst="rect">
            <a:avLst/>
          </a:prstGeom>
        </p:spPr>
      </p:pic>
    </p:spTree>
    <p:extLst>
      <p:ext uri="{BB962C8B-B14F-4D97-AF65-F5344CB8AC3E}">
        <p14:creationId xmlns:p14="http://schemas.microsoft.com/office/powerpoint/2010/main" val="1934257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206</TotalTime>
  <Words>1282</Words>
  <Application>Microsoft Office PowerPoint</Application>
  <PresentationFormat>On-screen Show (4:3)</PresentationFormat>
  <Paragraphs>97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Grid</vt:lpstr>
      <vt:lpstr>Breastfeeding presentation</vt:lpstr>
      <vt:lpstr>Brands of Formula available at the Norwalk Wal-Mart</vt:lpstr>
      <vt:lpstr>Similac</vt:lpstr>
      <vt:lpstr>Ingredients</vt:lpstr>
      <vt:lpstr>Costs of Similac Products</vt:lpstr>
      <vt:lpstr>Enfamil</vt:lpstr>
      <vt:lpstr>Ingredients</vt:lpstr>
      <vt:lpstr>Costs of Enfamil Products</vt:lpstr>
      <vt:lpstr>Parent’s Choice</vt:lpstr>
      <vt:lpstr>Ingredients</vt:lpstr>
      <vt:lpstr>Costs of Parent’s Choice Products</vt:lpstr>
      <vt:lpstr>Gerber good start</vt:lpstr>
      <vt:lpstr>Ingredients</vt:lpstr>
      <vt:lpstr>Costs of Gerber good start products</vt:lpstr>
      <vt:lpstr>Earth’s Best Organic</vt:lpstr>
      <vt:lpstr>Ingredients</vt:lpstr>
      <vt:lpstr>Cost of earth’s best organic products</vt:lpstr>
      <vt:lpstr>Easiest directions to follow</vt:lpstr>
      <vt:lpstr>Best choice for limited income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presentation</dc:title>
  <dc:creator>Rachel</dc:creator>
  <cp:lastModifiedBy>Rachel</cp:lastModifiedBy>
  <cp:revision>19</cp:revision>
  <dcterms:created xsi:type="dcterms:W3CDTF">2012-11-26T01:15:35Z</dcterms:created>
  <dcterms:modified xsi:type="dcterms:W3CDTF">2012-11-26T07:19:50Z</dcterms:modified>
</cp:coreProperties>
</file>