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68" r:id="rId2"/>
    <p:sldId id="256" r:id="rId3"/>
    <p:sldId id="267" r:id="rId4"/>
    <p:sldId id="263" r:id="rId5"/>
    <p:sldId id="272" r:id="rId6"/>
    <p:sldId id="257" r:id="rId7"/>
    <p:sldId id="262" r:id="rId8"/>
    <p:sldId id="261" r:id="rId9"/>
    <p:sldId id="273" r:id="rId10"/>
    <p:sldId id="269" r:id="rId11"/>
    <p:sldId id="271" r:id="rId12"/>
    <p:sldId id="264" r:id="rId13"/>
    <p:sldId id="265" r:id="rId14"/>
    <p:sldId id="266" r:id="rId15"/>
    <p:sldId id="270" r:id="rId16"/>
    <p:sldId id="274" r:id="rId17"/>
    <p:sldId id="275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35046-A25B-4C3B-B2BF-B7E54AD3976B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F9393-B077-40F7-9B3A-17C11F2AB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F9393-B077-40F7-9B3A-17C11F2AB8C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472FBC5-59E6-4E39-8A54-4C0BEC549A36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0E93726-4868-4C29-AD7A-49FA7648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FBC5-59E6-4E39-8A54-4C0BEC549A36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3726-4868-4C29-AD7A-49FA7648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FBC5-59E6-4E39-8A54-4C0BEC549A36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3726-4868-4C29-AD7A-49FA7648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472FBC5-59E6-4E39-8A54-4C0BEC549A36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3726-4868-4C29-AD7A-49FA7648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472FBC5-59E6-4E39-8A54-4C0BEC549A36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0E93726-4868-4C29-AD7A-49FA764849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72FBC5-59E6-4E39-8A54-4C0BEC549A36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E93726-4868-4C29-AD7A-49FA7648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472FBC5-59E6-4E39-8A54-4C0BEC549A36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0E93726-4868-4C29-AD7A-49FA7648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FBC5-59E6-4E39-8A54-4C0BEC549A36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3726-4868-4C29-AD7A-49FA7648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72FBC5-59E6-4E39-8A54-4C0BEC549A36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E93726-4868-4C29-AD7A-49FA7648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472FBC5-59E6-4E39-8A54-4C0BEC549A36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0E93726-4868-4C29-AD7A-49FA7648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472FBC5-59E6-4E39-8A54-4C0BEC549A36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0E93726-4868-4C29-AD7A-49FA7648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472FBC5-59E6-4E39-8A54-4C0BEC549A36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0E93726-4868-4C29-AD7A-49FA7648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ancersymptomsandtreatments.info/wp-content/uploads/2012/02/Prostate-Cancer-Symptoms-and-Treatments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0/Digital_rectal_exam_nci-vol-7136-300.jp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r.com.fr/breast-factsheets.pdf" TargetMode="External"/><Relationship Id="rId2" Type="http://schemas.openxmlformats.org/officeDocument/2006/relationships/hyperlink" Target="http://www.urosource.com/fileadmin/user_upload/european_urology/PIIS156990560600147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nch-property.com/guides/france/public-services/health/system-overview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doiserbia.nb.rs/img/doi/0354-7310/2011/0354-73101104059R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2456" cy="21336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Breast Cancer and Prostate Cancer </a:t>
            </a:r>
            <a:br>
              <a:rPr lang="en-US" sz="4800" b="1" dirty="0" smtClean="0"/>
            </a:br>
            <a:r>
              <a:rPr lang="en-US" sz="4800" b="1" dirty="0" smtClean="0"/>
              <a:t>in France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8062912" cy="1752600"/>
          </a:xfrm>
        </p:spPr>
        <p:txBody>
          <a:bodyPr/>
          <a:lstStyle/>
          <a:p>
            <a:r>
              <a:rPr lang="en-US" dirty="0" smtClean="0"/>
              <a:t>By Megan Cuevas 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Demi</a:t>
            </a:r>
            <a:r>
              <a:rPr lang="en-US" dirty="0" smtClean="0"/>
              <a:t> Fox</a:t>
            </a:r>
            <a:endParaRPr lang="en-US" dirty="0"/>
          </a:p>
        </p:txBody>
      </p:sp>
      <p:pic>
        <p:nvPicPr>
          <p:cNvPr id="123908" name="Picture 4" descr="http://www.bitsaa.org/resource/resmgr/Chapter-Homepage-Images/f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9686">
            <a:off x="424780" y="2154233"/>
            <a:ext cx="4800600" cy="3103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3910" name="Picture 6" descr="France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483647" y="-1408113"/>
            <a:ext cx="2800350" cy="2847976"/>
          </a:xfrm>
          <a:prstGeom prst="rect">
            <a:avLst/>
          </a:prstGeom>
          <a:noFill/>
        </p:spPr>
      </p:pic>
      <p:pic>
        <p:nvPicPr>
          <p:cNvPr id="123912" name="Picture 8" descr="France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483647" y="-1408113"/>
            <a:ext cx="2800350" cy="2847976"/>
          </a:xfrm>
          <a:prstGeom prst="rect">
            <a:avLst/>
          </a:prstGeom>
          <a:noFill/>
        </p:spPr>
      </p:pic>
      <p:pic>
        <p:nvPicPr>
          <p:cNvPr id="123914" name="Picture 10" descr="France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483647" y="-1408113"/>
            <a:ext cx="2800350" cy="2847976"/>
          </a:xfrm>
          <a:prstGeom prst="rect">
            <a:avLst/>
          </a:prstGeom>
          <a:noFill/>
        </p:spPr>
      </p:pic>
      <p:pic>
        <p:nvPicPr>
          <p:cNvPr id="123916" name="Picture 12" descr="France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483647" y="-1408113"/>
            <a:ext cx="2800350" cy="28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6324600" cy="1399032"/>
          </a:xfrm>
        </p:spPr>
        <p:txBody>
          <a:bodyPr/>
          <a:lstStyle/>
          <a:p>
            <a:r>
              <a:rPr lang="en-US" b="1" dirty="0" smtClean="0"/>
              <a:t>Prostate Cancer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953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Slow growing  versus Aggressive</a:t>
            </a:r>
          </a:p>
          <a:p>
            <a:r>
              <a:rPr lang="en-US" dirty="0" smtClean="0"/>
              <a:t>S&amp;S: pain, difficulty with urination including frequency, hesitancy, intermittence, difficult or painful erections, </a:t>
            </a:r>
            <a:r>
              <a:rPr lang="en-US" dirty="0" err="1" smtClean="0"/>
              <a:t>hematuria</a:t>
            </a:r>
            <a:r>
              <a:rPr lang="en-US" dirty="0" smtClean="0"/>
              <a:t>, bloody semen, pain or stiffness in lower back, hips or upper thighs  </a:t>
            </a:r>
            <a:endParaRPr lang="en-US" dirty="0"/>
          </a:p>
        </p:txBody>
      </p:sp>
      <p:pic>
        <p:nvPicPr>
          <p:cNvPr id="124930" name="Picture 2" descr="http://cancersymptomsandtreatments.info/wp-content/uploads/2012/02/Prostate-Cancer-Symptoms-and-Treatments-300x18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"/>
            <a:ext cx="3982278" cy="2442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Etiology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Race- African Americans</a:t>
            </a:r>
          </a:p>
          <a:p>
            <a:r>
              <a:rPr lang="en-US" dirty="0" smtClean="0"/>
              <a:t>Genetics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smtClean="0"/>
              <a:t> Exposure to chemicals</a:t>
            </a:r>
          </a:p>
          <a:p>
            <a:r>
              <a:rPr lang="en-US" dirty="0" smtClean="0"/>
              <a:t> Hormones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Prostate cancer incidence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2005 prostate cancer was the most reported of all cancers in France, with 62,245 new cases and 9,202 deaths</a:t>
            </a:r>
            <a:r>
              <a:rPr lang="en-US" dirty="0" smtClean="0"/>
              <a:t>.</a:t>
            </a:r>
          </a:p>
          <a:p>
            <a:r>
              <a:rPr lang="en-US" dirty="0" smtClean="0"/>
              <a:t>118 out of every 100,000 people are affected</a:t>
            </a:r>
            <a:endParaRPr lang="en-US" dirty="0" smtClean="0"/>
          </a:p>
          <a:p>
            <a:r>
              <a:rPr lang="en-US" dirty="0" smtClean="0"/>
              <a:t>Highest incidence &gt;65 y/o</a:t>
            </a:r>
          </a:p>
          <a:p>
            <a:r>
              <a:rPr lang="en-US" dirty="0" smtClean="0"/>
              <a:t>Metropolitan France ranked 4</a:t>
            </a:r>
            <a:r>
              <a:rPr lang="en-US" baseline="30000" dirty="0" smtClean="0"/>
              <a:t>th </a:t>
            </a:r>
            <a:endParaRPr lang="en-US" dirty="0" smtClean="0"/>
          </a:p>
          <a:p>
            <a:r>
              <a:rPr lang="en-US" dirty="0" smtClean="0"/>
              <a:t>Martinique, France ranked #</a:t>
            </a:r>
            <a:r>
              <a:rPr lang="en-US" dirty="0" smtClean="0"/>
              <a:t>1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399032"/>
          </a:xfrm>
        </p:spPr>
        <p:txBody>
          <a:bodyPr/>
          <a:lstStyle/>
          <a:p>
            <a:r>
              <a:rPr lang="en-US" b="1" dirty="0" smtClean="0"/>
              <a:t>Treatment of PC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72000"/>
          </a:xfrm>
        </p:spPr>
        <p:txBody>
          <a:bodyPr/>
          <a:lstStyle/>
          <a:p>
            <a:r>
              <a:rPr lang="en-US" dirty="0" smtClean="0"/>
              <a:t>Surgery: radical prostatectomy (inguinal hernia), nerve-sparing, </a:t>
            </a:r>
            <a:r>
              <a:rPr lang="en-US" dirty="0" err="1" smtClean="0"/>
              <a:t>cryotherapy</a:t>
            </a:r>
            <a:endParaRPr lang="en-US" dirty="0" smtClean="0"/>
          </a:p>
          <a:p>
            <a:r>
              <a:rPr lang="en-US" dirty="0" smtClean="0"/>
              <a:t>Chemotherapy- </a:t>
            </a:r>
            <a:r>
              <a:rPr lang="en-US" dirty="0" err="1" smtClean="0"/>
              <a:t>Taxotere</a:t>
            </a:r>
            <a:endParaRPr lang="en-US" dirty="0" smtClean="0"/>
          </a:p>
          <a:p>
            <a:r>
              <a:rPr lang="en-US" dirty="0" smtClean="0"/>
              <a:t>Radiation (external/internal)</a:t>
            </a:r>
          </a:p>
          <a:p>
            <a:r>
              <a:rPr lang="en-US" dirty="0" smtClean="0"/>
              <a:t>Immunotherapy- </a:t>
            </a:r>
            <a:r>
              <a:rPr lang="en-US" dirty="0" err="1" smtClean="0"/>
              <a:t>Sipuleucel</a:t>
            </a:r>
            <a:r>
              <a:rPr lang="en-US" dirty="0" smtClean="0"/>
              <a:t>-T(</a:t>
            </a:r>
            <a:r>
              <a:rPr lang="en-US" dirty="0" err="1" smtClean="0"/>
              <a:t>mets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Hormone </a:t>
            </a:r>
            <a:r>
              <a:rPr lang="en-US" dirty="0" smtClean="0"/>
              <a:t>therapy</a:t>
            </a:r>
          </a:p>
          <a:p>
            <a:r>
              <a:rPr lang="en-US" dirty="0" smtClean="0"/>
              <a:t>12,731 euro/ year </a:t>
            </a:r>
            <a:endParaRPr lang="en-US" dirty="0"/>
          </a:p>
        </p:txBody>
      </p:sp>
      <p:pic>
        <p:nvPicPr>
          <p:cNvPr id="102402" name="Picture 2" descr="http://www.prostatebrachytherapyinfo.net/i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740242"/>
            <a:ext cx="3429000" cy="2905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406" name="Picture 6" descr="drawing showing location of the cavernous nerves that control erect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419600"/>
            <a:ext cx="2143125" cy="2200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70432"/>
          </a:xfrm>
        </p:spPr>
        <p:txBody>
          <a:bodyPr/>
          <a:lstStyle/>
          <a:p>
            <a:pPr algn="ctr"/>
            <a:r>
              <a:rPr lang="en-US" b="1" dirty="0" smtClean="0"/>
              <a:t>Fighting for the prostate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495800" cy="4525963"/>
          </a:xfrm>
        </p:spPr>
        <p:txBody>
          <a:bodyPr/>
          <a:lstStyle/>
          <a:p>
            <a:r>
              <a:rPr lang="en-US" dirty="0" smtClean="0"/>
              <a:t>Digital Rectal exam</a:t>
            </a:r>
          </a:p>
          <a:p>
            <a:r>
              <a:rPr lang="en-US" dirty="0" smtClean="0"/>
              <a:t>Prostate biopsy</a:t>
            </a:r>
          </a:p>
          <a:p>
            <a:r>
              <a:rPr lang="en-US" dirty="0" smtClean="0"/>
              <a:t>Prostate specific antigen (PSA)- 4 or less</a:t>
            </a:r>
          </a:p>
          <a:p>
            <a:r>
              <a:rPr lang="en-US" dirty="0" smtClean="0"/>
              <a:t>Chemoprevention with </a:t>
            </a:r>
            <a:r>
              <a:rPr lang="en-US" dirty="0" err="1" smtClean="0"/>
              <a:t>finasteride</a:t>
            </a:r>
            <a:endParaRPr lang="en-US" dirty="0" smtClean="0"/>
          </a:p>
          <a:p>
            <a:r>
              <a:rPr lang="en-US" dirty="0" smtClean="0"/>
              <a:t>www.PROACTIVE-cme.org</a:t>
            </a:r>
          </a:p>
          <a:p>
            <a:endParaRPr lang="en-US" dirty="0"/>
          </a:p>
        </p:txBody>
      </p:sp>
      <p:pic>
        <p:nvPicPr>
          <p:cNvPr id="101377" name="Picture 1" descr="C:\Documents and Settings\df727811\Local Settings\Temporary Internet Files\Content.IE5\G0GHOC29\MC90043269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477" y="304800"/>
            <a:ext cx="1023523" cy="1023523"/>
          </a:xfrm>
          <a:prstGeom prst="rect">
            <a:avLst/>
          </a:prstGeom>
          <a:noFill/>
        </p:spPr>
      </p:pic>
      <p:pic>
        <p:nvPicPr>
          <p:cNvPr id="6" name="Picture 1" descr="C:\Documents and Settings\df727811\Local Settings\Temporary Internet Files\Content.IE5\G0GHOC29\MC90043269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1023523" cy="1023523"/>
          </a:xfrm>
          <a:prstGeom prst="rect">
            <a:avLst/>
          </a:prstGeom>
          <a:noFill/>
        </p:spPr>
      </p:pic>
      <p:pic>
        <p:nvPicPr>
          <p:cNvPr id="12" name="Picture 3" descr="File:Digital rectal exam nci-vol-7136-300.jpg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057400"/>
            <a:ext cx="4343400" cy="43289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8" name="Picture 2" descr="http://commonhealth.wbur.org/files/2010/11/prostate-cancer-screening-300x1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648200"/>
            <a:ext cx="2857500" cy="189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new in France?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2010 study shows dogs can</a:t>
            </a:r>
          </a:p>
          <a:p>
            <a:pPr>
              <a:buNone/>
            </a:pPr>
            <a:r>
              <a:rPr lang="en-US" dirty="0" smtClean="0"/>
              <a:t>sniff out prostate tumors, </a:t>
            </a:r>
          </a:p>
          <a:p>
            <a:pPr>
              <a:buNone/>
            </a:pPr>
            <a:r>
              <a:rPr lang="en-US" dirty="0" smtClean="0"/>
              <a:t>according to French </a:t>
            </a:r>
            <a:endParaRPr lang="en-US" dirty="0"/>
          </a:p>
        </p:txBody>
      </p:sp>
      <p:pic>
        <p:nvPicPr>
          <p:cNvPr id="128002" name="Picture 2" descr="http://www.petscareblog.com/wp-content/uploads/2011/03/Dog1-272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24000"/>
            <a:ext cx="2794708" cy="3087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66106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In conclusion, get yourself checked!</a:t>
            </a:r>
            <a:endParaRPr lang="en-US" sz="4800" b="1" dirty="0"/>
          </a:p>
        </p:txBody>
      </p:sp>
      <p:pic>
        <p:nvPicPr>
          <p:cNvPr id="31746" name="Picture 2" descr="http://1.bp.blogspot.com/-ZfAagnwiUrs/TlGDp-gOMeI/AAAAAAAAF6w/kYvz57niQ4U/s1600/FeelYourBoo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3581400" cy="3581400"/>
          </a:xfrm>
          <a:prstGeom prst="rect">
            <a:avLst/>
          </a:prstGeom>
          <a:noFill/>
        </p:spPr>
      </p:pic>
      <p:pic>
        <p:nvPicPr>
          <p:cNvPr id="31748" name="Picture 4" descr="http://t2.gstatic.com/images?q=tbn:ANd9GcQjgH07YCA5wCjB5MmbOeb4a1kpU5agyB3jSm2X_jSS2eNrZJb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590800"/>
            <a:ext cx="2962275" cy="3491765"/>
          </a:xfrm>
          <a:prstGeom prst="rect">
            <a:avLst/>
          </a:prstGeom>
          <a:noFill/>
        </p:spPr>
      </p:pic>
      <p:pic>
        <p:nvPicPr>
          <p:cNvPr id="31750" name="Picture 6" descr="http://mynewyorkminute.org/wp-content/uploads/2012/03/Ba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057400"/>
            <a:ext cx="2228850" cy="2047876"/>
          </a:xfrm>
          <a:prstGeom prst="rect">
            <a:avLst/>
          </a:prstGeom>
          <a:noFill/>
        </p:spPr>
      </p:pic>
      <p:pic>
        <p:nvPicPr>
          <p:cNvPr id="31752" name="Picture 8" descr="http://www.breastcancerplanner.com/wp-content/uploads/2011/09/GiveEmButto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57200"/>
            <a:ext cx="4495800" cy="4553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canyoncreekclinic.com/wp-content/uploads/prost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Citations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118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Index Mundi, (2011, July 12). </a:t>
            </a:r>
            <a:r>
              <a:rPr lang="en-US" i="1" dirty="0" smtClean="0"/>
              <a:t>France demographics profile 2011</a:t>
            </a:r>
            <a:r>
              <a:rPr lang="en-US" dirty="0" smtClean="0"/>
              <a:t>. Retrieved from http://www.indexmundi.com/france/demographics_profile.html </a:t>
            </a:r>
          </a:p>
          <a:p>
            <a:r>
              <a:rPr lang="en-US" dirty="0" err="1" smtClean="0"/>
              <a:t>BrunNordqvistner</a:t>
            </a:r>
            <a:r>
              <a:rPr lang="en-US" dirty="0" smtClean="0"/>
              <a:t>, C. (2009, June 8). </a:t>
            </a:r>
            <a:r>
              <a:rPr lang="en-US" i="1" dirty="0" smtClean="0"/>
              <a:t>Medical news today</a:t>
            </a:r>
            <a:r>
              <a:rPr lang="en-US" dirty="0" smtClean="0"/>
              <a:t>. Retrieved from http://www.medicalnewstoday.com/articles/9994.php </a:t>
            </a:r>
          </a:p>
          <a:p>
            <a:r>
              <a:rPr lang="en-US" dirty="0" smtClean="0">
                <a:hlinkClick r:id="rId2"/>
              </a:rPr>
              <a:t>http://www.urosource.com/fileadmin/user_upload/european_urology/PIIS1569905606001473.pdf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www.encr.com.fr/breast-factsheets.pdf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http://www.french-property.com/guides/france/public-services/health/system-overview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94232"/>
          </a:xfrm>
        </p:spPr>
        <p:txBody>
          <a:bodyPr/>
          <a:lstStyle/>
          <a:p>
            <a:r>
              <a:rPr lang="en-US" b="1" dirty="0" smtClean="0"/>
              <a:t>What’s it like?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59408"/>
          </a:xfrm>
        </p:spPr>
        <p:txBody>
          <a:bodyPr>
            <a:normAutofit/>
          </a:bodyPr>
          <a:lstStyle/>
          <a:p>
            <a:r>
              <a:rPr lang="en-US" dirty="0" smtClean="0"/>
              <a:t>Population : 65,312,249</a:t>
            </a:r>
          </a:p>
          <a:p>
            <a:r>
              <a:rPr lang="en-US" b="1" dirty="0" smtClean="0"/>
              <a:t>0-14 years: </a:t>
            </a:r>
            <a:r>
              <a:rPr lang="en-US" dirty="0" smtClean="0"/>
              <a:t>18.5% </a:t>
            </a:r>
            <a:br>
              <a:rPr lang="en-US" dirty="0" smtClean="0"/>
            </a:br>
            <a:r>
              <a:rPr lang="en-US" b="1" dirty="0" smtClean="0"/>
              <a:t>15-64 years:</a:t>
            </a:r>
            <a:r>
              <a:rPr lang="en-US" dirty="0" smtClean="0"/>
              <a:t> 64.7% </a:t>
            </a:r>
            <a:br>
              <a:rPr lang="en-US" dirty="0" smtClean="0"/>
            </a:br>
            <a:r>
              <a:rPr lang="en-US" b="1" dirty="0" smtClean="0"/>
              <a:t>65 years and over:</a:t>
            </a:r>
            <a:r>
              <a:rPr lang="en-US" dirty="0" smtClean="0"/>
              <a:t> 16.8%</a:t>
            </a:r>
          </a:p>
          <a:p>
            <a:r>
              <a:rPr lang="en-US" dirty="0" smtClean="0"/>
              <a:t>Birth rate:</a:t>
            </a:r>
            <a:r>
              <a:rPr lang="fr-FR" dirty="0" smtClean="0"/>
              <a:t>12 </a:t>
            </a:r>
            <a:r>
              <a:rPr lang="fr-FR" dirty="0" err="1" smtClean="0"/>
              <a:t>births</a:t>
            </a:r>
            <a:r>
              <a:rPr lang="fr-FR" dirty="0" smtClean="0"/>
              <a:t>/1,000 population </a:t>
            </a:r>
          </a:p>
          <a:p>
            <a:r>
              <a:rPr lang="fr-FR" dirty="0" err="1" smtClean="0"/>
              <a:t>Death</a:t>
            </a:r>
            <a:r>
              <a:rPr lang="fr-FR" dirty="0" smtClean="0"/>
              <a:t> rate:</a:t>
            </a:r>
            <a:r>
              <a:rPr lang="en-US" dirty="0" smtClean="0"/>
              <a:t>9deaths/1,000 population </a:t>
            </a:r>
          </a:p>
          <a:p>
            <a:r>
              <a:rPr lang="en-US" b="1" dirty="0" smtClean="0"/>
              <a:t>Life expectancy at birth: total population: </a:t>
            </a:r>
            <a:r>
              <a:rPr lang="en-US" dirty="0" smtClean="0"/>
              <a:t>81.19 years</a:t>
            </a:r>
          </a:p>
          <a:p>
            <a:pPr>
              <a:buNone/>
            </a:pPr>
            <a:r>
              <a:rPr lang="en-US" dirty="0" smtClean="0"/>
              <a:t>*Index Mundi</a:t>
            </a:r>
          </a:p>
          <a:p>
            <a:endParaRPr lang="fr-FR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9570" name="Picture 2" descr="Biarritz / Credits: Reu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029200"/>
            <a:ext cx="3451103" cy="15144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9576" name="Picture 8" descr="C:\Documents and Settings\df727811\Local Settings\Temporary Internet Files\Content.IE5\IM84WGOL\MP91021886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9688" y="457200"/>
            <a:ext cx="3647179" cy="2438400"/>
          </a:xfrm>
          <a:prstGeom prst="ellipse">
            <a:avLst/>
          </a:prstGeom>
          <a:ln w="63500" cap="rnd">
            <a:solidFill>
              <a:schemeClr val="bg1">
                <a:lumMod val="75000"/>
                <a:lumOff val="2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are they?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Roman Catholic 83%-88%</a:t>
            </a:r>
          </a:p>
          <a:p>
            <a:r>
              <a:rPr lang="en-US" dirty="0" smtClean="0"/>
              <a:t>Literacy: </a:t>
            </a:r>
            <a:r>
              <a:rPr lang="en-US" b="1" dirty="0" smtClean="0"/>
              <a:t>definition: </a:t>
            </a:r>
            <a:r>
              <a:rPr lang="en-US" dirty="0" smtClean="0"/>
              <a:t>age 15 and over can read and write </a:t>
            </a:r>
            <a:br>
              <a:rPr lang="en-US" dirty="0" smtClean="0"/>
            </a:br>
            <a:r>
              <a:rPr lang="en-US" b="1" dirty="0" smtClean="0"/>
              <a:t>total population:</a:t>
            </a:r>
            <a:r>
              <a:rPr lang="en-US" dirty="0" smtClean="0"/>
              <a:t> 99% </a:t>
            </a:r>
          </a:p>
          <a:p>
            <a:r>
              <a:rPr lang="en-US" dirty="0" smtClean="0"/>
              <a:t>16.9% Obesity rate</a:t>
            </a:r>
          </a:p>
          <a:p>
            <a:pPr>
              <a:buNone/>
            </a:pPr>
            <a:r>
              <a:rPr lang="en-US" dirty="0" smtClean="0"/>
              <a:t>*Index Mundi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5" descr="C:\Documents and Settings\df727811\Local Settings\Temporary Internet Files\Content.IE5\IM84WGOL\MC90035592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581400"/>
            <a:ext cx="1752600" cy="2603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get down to business…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/>
          <a:lstStyle/>
          <a:p>
            <a:r>
              <a:rPr lang="en-US" dirty="0" smtClean="0"/>
              <a:t>#1 Universal </a:t>
            </a:r>
            <a:r>
              <a:rPr lang="en-US" dirty="0" smtClean="0"/>
              <a:t>Health </a:t>
            </a:r>
            <a:r>
              <a:rPr lang="en-US" dirty="0" smtClean="0"/>
              <a:t>Care, </a:t>
            </a:r>
            <a:r>
              <a:rPr lang="en-US" dirty="0" err="1" smtClean="0"/>
              <a:t>L’assurance</a:t>
            </a:r>
            <a:r>
              <a:rPr lang="en-US" dirty="0" smtClean="0"/>
              <a:t> </a:t>
            </a:r>
            <a:r>
              <a:rPr lang="en-US" dirty="0" err="1" smtClean="0"/>
              <a:t>maladie</a:t>
            </a:r>
            <a:endParaRPr lang="en-US" dirty="0" smtClean="0"/>
          </a:p>
          <a:p>
            <a:r>
              <a:rPr lang="en-US" dirty="0" smtClean="0"/>
              <a:t>3.4 physicians/1000 patients</a:t>
            </a:r>
          </a:p>
          <a:p>
            <a:r>
              <a:rPr lang="en-US" dirty="0" smtClean="0"/>
              <a:t>Public versus private</a:t>
            </a:r>
          </a:p>
          <a:p>
            <a:r>
              <a:rPr lang="en-US" dirty="0" smtClean="0"/>
              <a:t>75% of total health expenditures are covered </a:t>
            </a:r>
            <a:r>
              <a:rPr lang="en-US" dirty="0" smtClean="0"/>
              <a:t>government</a:t>
            </a:r>
          </a:p>
          <a:p>
            <a:r>
              <a:rPr lang="en-US" dirty="0" smtClean="0"/>
              <a:t>10% of gross national income goes towards healthcare </a:t>
            </a:r>
          </a:p>
          <a:p>
            <a:pPr lvl="1"/>
            <a:r>
              <a:rPr lang="en-US" dirty="0" smtClean="0"/>
              <a:t>336 linear accelerators compared to 279 in UK </a:t>
            </a:r>
          </a:p>
          <a:p>
            <a:endParaRPr lang="en-US" dirty="0"/>
          </a:p>
        </p:txBody>
      </p:sp>
      <p:pic>
        <p:nvPicPr>
          <p:cNvPr id="107521" name="Picture 1" descr="C:\Documents and Settings\df727811\Local Settings\Temporary Internet Files\Content.IE5\W7B45KE1\MC90043959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495800"/>
            <a:ext cx="1919745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Breast cancers </a:t>
            </a:r>
            <a:r>
              <a:rPr lang="en-US" dirty="0" smtClean="0"/>
              <a:t>were previously </a:t>
            </a:r>
            <a:r>
              <a:rPr lang="en-US" dirty="0" smtClean="0"/>
              <a:t>classified either as </a:t>
            </a:r>
            <a:r>
              <a:rPr lang="en-US" dirty="0" err="1" smtClean="0"/>
              <a:t>ductal</a:t>
            </a:r>
            <a:r>
              <a:rPr lang="en-US" dirty="0" smtClean="0"/>
              <a:t> or lobular types, </a:t>
            </a:r>
            <a:r>
              <a:rPr lang="en-US" dirty="0" smtClean="0"/>
              <a:t>since it </a:t>
            </a:r>
            <a:r>
              <a:rPr lang="en-US" dirty="0" smtClean="0"/>
              <a:t>was believed that </a:t>
            </a:r>
            <a:r>
              <a:rPr lang="en-US" dirty="0" err="1" smtClean="0"/>
              <a:t>ductal</a:t>
            </a:r>
            <a:r>
              <a:rPr lang="en-US" dirty="0" smtClean="0"/>
              <a:t> carcinomas arose from </a:t>
            </a:r>
            <a:r>
              <a:rPr lang="en-US" dirty="0" smtClean="0"/>
              <a:t>ducts And lobular </a:t>
            </a:r>
            <a:r>
              <a:rPr lang="en-US" dirty="0" smtClean="0"/>
              <a:t>carcinomas from lobules. It is now known </a:t>
            </a:r>
            <a:r>
              <a:rPr lang="en-US" dirty="0" smtClean="0"/>
              <a:t>that both </a:t>
            </a:r>
            <a:r>
              <a:rPr lang="en-US" dirty="0" smtClean="0"/>
              <a:t>arise from the terminal duct lobular </a:t>
            </a:r>
            <a:r>
              <a:rPr lang="en-US" dirty="0" smtClean="0"/>
              <a:t>unit</a:t>
            </a:r>
          </a:p>
          <a:p>
            <a:r>
              <a:rPr lang="en-US" dirty="0" smtClean="0"/>
              <a:t>Incidence has increased by 60% in past 20 years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Breast cancer in </a:t>
            </a:r>
            <a:r>
              <a:rPr lang="en-US" b="1" dirty="0" err="1" smtClean="0"/>
              <a:t>france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Rank 3</a:t>
            </a:r>
            <a:r>
              <a:rPr lang="en-US" baseline="30000" dirty="0" smtClean="0"/>
              <a:t>rd</a:t>
            </a:r>
            <a:r>
              <a:rPr lang="en-US" dirty="0" smtClean="0"/>
              <a:t> for Breast cancer</a:t>
            </a:r>
          </a:p>
          <a:p>
            <a:r>
              <a:rPr lang="en-US" dirty="0" smtClean="0"/>
              <a:t>Every year, 100 out of every 100,000 are affected </a:t>
            </a:r>
          </a:p>
          <a:p>
            <a:r>
              <a:rPr lang="en-US" dirty="0" smtClean="0"/>
              <a:t>At least 52,000 new cases are estimated in 2010 </a:t>
            </a:r>
          </a:p>
          <a:p>
            <a:r>
              <a:rPr lang="en-US" dirty="0" smtClean="0"/>
              <a:t>Highest cancer among women </a:t>
            </a:r>
          </a:p>
          <a:p>
            <a:endParaRPr lang="en-US" dirty="0"/>
          </a:p>
        </p:txBody>
      </p:sp>
      <p:pic>
        <p:nvPicPr>
          <p:cNvPr id="106497" name="Picture 1" descr="C:\Documents and Settings\df727811\Local Settings\Temporary Internet Files\Content.IE5\W7B45KE1\MC90043269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100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534400" cy="1399032"/>
          </a:xfrm>
        </p:spPr>
        <p:txBody>
          <a:bodyPr/>
          <a:lstStyle/>
          <a:p>
            <a:r>
              <a:rPr lang="en-US" b="1" dirty="0" smtClean="0"/>
              <a:t>Prevention and Early detection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Mammograms</a:t>
            </a:r>
          </a:p>
          <a:p>
            <a:pPr lvl="1"/>
            <a:r>
              <a:rPr lang="en-US" dirty="0" smtClean="0"/>
              <a:t>50- 74 y/o can get one every 2 years and is completely covered my insurance through local health authority</a:t>
            </a:r>
          </a:p>
          <a:p>
            <a:pPr lvl="1"/>
            <a:r>
              <a:rPr lang="en-US" dirty="0" smtClean="0"/>
              <a:t>Under 50 with family history- free with GP referral </a:t>
            </a:r>
          </a:p>
          <a:p>
            <a:r>
              <a:rPr lang="en-US" dirty="0" smtClean="0"/>
              <a:t>Clinical or self breast exams</a:t>
            </a:r>
          </a:p>
          <a:p>
            <a:endParaRPr lang="en-US" dirty="0"/>
          </a:p>
        </p:txBody>
      </p:sp>
      <p:pic>
        <p:nvPicPr>
          <p:cNvPr id="10242" name="Picture 2" descr="http://frenchtribune.com/sites/default/files/imagecache/article/breast-cance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52400"/>
            <a:ext cx="3286125" cy="2314575"/>
          </a:xfrm>
          <a:prstGeom prst="rect">
            <a:avLst/>
          </a:prstGeom>
          <a:noFill/>
        </p:spPr>
      </p:pic>
      <p:pic>
        <p:nvPicPr>
          <p:cNvPr id="10246" name="Picture 6" descr="http://i.huffpost.com/gadgets/slideshows/206565/slide_206565_644159_original.jpg?1335203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0"/>
            <a:ext cx="398145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of BC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47,832 </a:t>
            </a:r>
            <a:r>
              <a:rPr lang="en-US" dirty="0" err="1" smtClean="0"/>
              <a:t>euros</a:t>
            </a:r>
            <a:r>
              <a:rPr lang="en-US" dirty="0" smtClean="0"/>
              <a:t>/year to treat breast cancer in 2004</a:t>
            </a:r>
          </a:p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www.doiserbia.nb.rs/img/doi/0354-7310/2011/0354-73101104059R.pdf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Radiation </a:t>
            </a:r>
          </a:p>
          <a:p>
            <a:r>
              <a:rPr lang="en-US" dirty="0" smtClean="0"/>
              <a:t>Chemotherapy- </a:t>
            </a:r>
            <a:r>
              <a:rPr lang="en-US" dirty="0" err="1" smtClean="0"/>
              <a:t>Tamoxifen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Radical mastectomy/ lumpectomy</a:t>
            </a:r>
          </a:p>
          <a:p>
            <a:r>
              <a:rPr lang="en-US" dirty="0" smtClean="0"/>
              <a:t>Hormone therapy</a:t>
            </a:r>
          </a:p>
          <a:p>
            <a:r>
              <a:rPr lang="en-US" dirty="0" smtClean="0"/>
              <a:t>Targeted therapy- monoclonal antibodies and tyrosine </a:t>
            </a:r>
            <a:r>
              <a:rPr lang="en-US" dirty="0" err="1" smtClean="0"/>
              <a:t>kinase</a:t>
            </a:r>
            <a:r>
              <a:rPr lang="en-US" dirty="0" smtClean="0"/>
              <a:t> inhibitors</a:t>
            </a:r>
            <a:endParaRPr lang="en-US" dirty="0"/>
          </a:p>
        </p:txBody>
      </p:sp>
      <p:pic>
        <p:nvPicPr>
          <p:cNvPr id="11266" name="Picture 2" descr="http://0.tqn.com/d/surgery/1/0/p/-/-/-/mastectom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04800"/>
            <a:ext cx="3352800" cy="2682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3962400" cy="4572000"/>
          </a:xfrm>
        </p:spPr>
        <p:txBody>
          <a:bodyPr/>
          <a:lstStyle/>
          <a:p>
            <a:r>
              <a:rPr lang="en-US" dirty="0" smtClean="0"/>
              <a:t>Rate of 60.1-63.9% survival rate for breast cancer</a:t>
            </a:r>
          </a:p>
          <a:p>
            <a:r>
              <a:rPr lang="en-US" dirty="0" smtClean="0"/>
              <a:t>News.bbc.co.uk </a:t>
            </a:r>
            <a:endParaRPr lang="en-US" dirty="0"/>
          </a:p>
        </p:txBody>
      </p:sp>
      <p:pic>
        <p:nvPicPr>
          <p:cNvPr id="30722" name="Picture 2" descr="http://www.uncletimtattoo.com/photos/BLUE-TIKI-TATTOO/mastectomy%20cover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609600"/>
            <a:ext cx="3544763" cy="473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390</TotalTime>
  <Words>486</Words>
  <Application>Microsoft Office PowerPoint</Application>
  <PresentationFormat>On-screen Show (4:3)</PresentationFormat>
  <Paragraphs>93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Verve</vt:lpstr>
      <vt:lpstr>Breast Cancer and Prostate Cancer  in France</vt:lpstr>
      <vt:lpstr>What’s it like?</vt:lpstr>
      <vt:lpstr>Who are they?</vt:lpstr>
      <vt:lpstr>Let’s get down to business…</vt:lpstr>
      <vt:lpstr>Breast cancer</vt:lpstr>
      <vt:lpstr>Breast cancer in france</vt:lpstr>
      <vt:lpstr>Prevention and Early detection </vt:lpstr>
      <vt:lpstr>Treatment of BC</vt:lpstr>
      <vt:lpstr>Survivors</vt:lpstr>
      <vt:lpstr>Prostate Cancer</vt:lpstr>
      <vt:lpstr>Etiology </vt:lpstr>
      <vt:lpstr>Prostate cancer incidence</vt:lpstr>
      <vt:lpstr>Treatment of PC</vt:lpstr>
      <vt:lpstr>Fighting for the prostate</vt:lpstr>
      <vt:lpstr>What’s new in France?</vt:lpstr>
      <vt:lpstr>In conclusion, get yourself checked!</vt:lpstr>
      <vt:lpstr>Slide 17</vt:lpstr>
      <vt:lpstr>Citations</vt:lpstr>
    </vt:vector>
  </TitlesOfParts>
  <Company>Firelands Regional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Cancer and Prostate Cancer in France</dc:title>
  <dc:creator>Administrator, Web Forms</dc:creator>
  <cp:lastModifiedBy>Megan Cuevas</cp:lastModifiedBy>
  <cp:revision>45</cp:revision>
  <dcterms:created xsi:type="dcterms:W3CDTF">2012-05-19T08:42:24Z</dcterms:created>
  <dcterms:modified xsi:type="dcterms:W3CDTF">2012-06-08T20:41:54Z</dcterms:modified>
</cp:coreProperties>
</file>