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9" r:id="rId4"/>
    <p:sldId id="258" r:id="rId5"/>
    <p:sldId id="268" r:id="rId6"/>
    <p:sldId id="261" r:id="rId7"/>
    <p:sldId id="262" r:id="rId8"/>
    <p:sldId id="267" r:id="rId9"/>
    <p:sldId id="263" r:id="rId10"/>
    <p:sldId id="260" r:id="rId11"/>
    <p:sldId id="269" r:id="rId12"/>
    <p:sldId id="265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5E84416-21BD-4406-9E4D-D3C1F26EC44B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B262A6E-FC01-4105-96F0-1927BA2361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675D122-467F-41A3-A9A7-580DC837F28A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E0E657F-BB83-40F8-B1E1-7DD6EE96E47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0E657F-BB83-40F8-B1E1-7DD6EE96E47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F230A-9528-48E3-B141-513E27EF6C56}" type="datetimeFigureOut">
              <a:rPr lang="en-US" smtClean="0"/>
              <a:t>10/5/2012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49BD74-2A71-4568-8FB1-EF87B784622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wpclipart.com/medical/anatomy/blood/tourniquet.p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survivalprimer.com/21110062.gi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Breaks, Sprains and Wounds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Caitlin Morris</a:t>
            </a:r>
          </a:p>
          <a:p>
            <a:r>
              <a:rPr lang="en-US" dirty="0" smtClean="0"/>
              <a:t>Lori Logan</a:t>
            </a:r>
          </a:p>
          <a:p>
            <a:r>
              <a:rPr lang="en-US" dirty="0" smtClean="0"/>
              <a:t>John </a:t>
            </a:r>
            <a:r>
              <a:rPr lang="en-US" dirty="0" err="1" smtClean="0"/>
              <a:t>Muscetta</a:t>
            </a:r>
            <a:endParaRPr lang="en-US" dirty="0" smtClean="0"/>
          </a:p>
          <a:p>
            <a:r>
              <a:rPr lang="en-US" dirty="0" smtClean="0"/>
              <a:t>Tammy </a:t>
            </a:r>
            <a:r>
              <a:rPr lang="en-US" dirty="0" err="1" smtClean="0"/>
              <a:t>Duncil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Upper Arm Injuries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410200" cy="4525963"/>
          </a:xfrm>
        </p:spPr>
        <p:txBody>
          <a:bodyPr>
            <a:normAutofit fontScale="92500" lnSpcReduction="10000"/>
          </a:bodyPr>
          <a:lstStyle/>
          <a:p>
            <a:pPr lvl="2"/>
            <a:r>
              <a:rPr lang="en-US" dirty="0"/>
              <a:t>Try to immobilize the arm when you wrap it. </a:t>
            </a:r>
          </a:p>
          <a:p>
            <a:pPr lvl="0">
              <a:buNone/>
            </a:pPr>
            <a:r>
              <a:rPr lang="en-US" i="1" dirty="0"/>
              <a:t>a.</a:t>
            </a:r>
            <a:r>
              <a:rPr lang="en-US" dirty="0"/>
              <a:t> To apply bandages attached to the field first aid dressing--</a:t>
            </a:r>
            <a:endParaRPr lang="en-US" sz="4000" dirty="0"/>
          </a:p>
          <a:p>
            <a:pPr lvl="0">
              <a:buNone/>
            </a:pPr>
            <a:r>
              <a:rPr lang="en-US" dirty="0"/>
              <a:t>(1) Take one bandage across the chest and the other across the back and under the arm opposite the injured shoulder.</a:t>
            </a:r>
            <a:endParaRPr lang="en-US" sz="4000" dirty="0"/>
          </a:p>
          <a:p>
            <a:pPr lvl="0">
              <a:buNone/>
            </a:pPr>
            <a:r>
              <a:rPr lang="en-US" dirty="0"/>
              <a:t>(2) Tie the ends with a nonslip knot (Figure 3-35).</a:t>
            </a:r>
            <a:endParaRPr lang="en-US" sz="4000" dirty="0"/>
          </a:p>
          <a:p>
            <a:endParaRPr lang="en-US" dirty="0"/>
          </a:p>
        </p:txBody>
      </p:sp>
      <p:pic>
        <p:nvPicPr>
          <p:cNvPr id="4" name="Picture 3" descr="Drawingof a man with a shoulder bandag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2438400"/>
            <a:ext cx="2895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 a Triangular Bandage to the Foot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3992563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n-US" i="1" dirty="0"/>
              <a:t>a.</a:t>
            </a:r>
            <a:r>
              <a:rPr lang="en-US" dirty="0"/>
              <a:t> Place the foot in the middle of the triangular bandage with the heel well forward of the </a:t>
            </a:r>
            <a:r>
              <a:rPr lang="en-US" dirty="0" smtClean="0"/>
              <a:t>base. </a:t>
            </a:r>
            <a:r>
              <a:rPr lang="en-US" dirty="0"/>
              <a:t>Ensure that the toes are separated with absorbent material to prevent chafing and irritation of the skin.</a:t>
            </a:r>
          </a:p>
          <a:p>
            <a:pPr lvl="0">
              <a:buNone/>
            </a:pPr>
            <a:r>
              <a:rPr lang="en-US" i="1" dirty="0"/>
              <a:t>b.</a:t>
            </a:r>
            <a:r>
              <a:rPr lang="en-US" dirty="0"/>
              <a:t> Place the apex over the top of the foot and tuck any excess material into the pleats on each side of the </a:t>
            </a:r>
            <a:r>
              <a:rPr lang="en-US" dirty="0" smtClean="0"/>
              <a:t>foot.</a:t>
            </a:r>
            <a:endParaRPr lang="en-US" dirty="0"/>
          </a:p>
          <a:p>
            <a:pPr lvl="0">
              <a:buNone/>
            </a:pPr>
            <a:r>
              <a:rPr lang="en-US" i="1" dirty="0"/>
              <a:t>c.</a:t>
            </a:r>
            <a:r>
              <a:rPr lang="en-US" dirty="0"/>
              <a:t> Cross the ends on top of the foot, take them around the ankle, and tie them at the front of the </a:t>
            </a:r>
            <a:r>
              <a:rPr lang="en-US" dirty="0" smtClean="0"/>
              <a:t>ankle.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 descr="Drawing of a cravat bandage being applied to the foot"/>
          <p:cNvPicPr/>
          <p:nvPr/>
        </p:nvPicPr>
        <p:blipFill>
          <a:blip r:embed="rId2" cstate="print"/>
          <a:srcRect b="11111"/>
          <a:stretch>
            <a:fillRect/>
          </a:stretch>
        </p:blipFill>
        <p:spPr bwMode="auto">
          <a:xfrm>
            <a:off x="3733800" y="4800600"/>
            <a:ext cx="4648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Triage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Triage says you treat the most threatening injury first.  </a:t>
            </a:r>
          </a:p>
          <a:p>
            <a:pPr lvl="0"/>
            <a:r>
              <a:rPr lang="en-US" b="1" dirty="0" smtClean="0"/>
              <a:t>You help people who could be in a life threatening situation before those with a minor injury.</a:t>
            </a:r>
            <a:endParaRPr lang="en-US" sz="1000" dirty="0"/>
          </a:p>
          <a:p>
            <a:pPr lvl="1"/>
            <a:r>
              <a:rPr lang="en-US" dirty="0"/>
              <a:t>Let’s imagine you, John, and Tammy were on a camping trip.  While you are out walking, John and Tammy fall down a hill.  John got a small cut on his leg.  Tammy is unconscious.   What do you do?</a:t>
            </a:r>
          </a:p>
          <a:p>
            <a:pPr lvl="2"/>
            <a:r>
              <a:rPr lang="en-US" dirty="0" smtClean="0"/>
              <a:t>In </a:t>
            </a:r>
            <a:r>
              <a:rPr lang="en-US" dirty="0"/>
              <a:t>the above situation, you would assess Tammy and help her before you would wrap up John’s cut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Precautions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Standard Precautions mean that we treat every victim as if they are infected with a disease that can be passed to us through their blood.  </a:t>
            </a:r>
          </a:p>
          <a:p>
            <a:r>
              <a:rPr lang="en-US" dirty="0"/>
              <a:t>Standard Precautions also mean that we use personal protective equipment to prevent direct contact with a patient's blood or body fluids. </a:t>
            </a:r>
          </a:p>
          <a:p>
            <a:r>
              <a:rPr lang="en-US" dirty="0"/>
              <a:t>The consistent practice of Standard Precautions is the best method that we can use to protect ourselves from acquiring a </a:t>
            </a:r>
            <a:r>
              <a:rPr lang="en-US" dirty="0" err="1"/>
              <a:t>bloodborne</a:t>
            </a:r>
            <a:r>
              <a:rPr lang="en-US" dirty="0"/>
              <a:t> disease.</a:t>
            </a:r>
          </a:p>
          <a:p>
            <a:r>
              <a:rPr lang="en-US" dirty="0"/>
              <a:t>Treat all blood as if it were contaminated.  </a:t>
            </a:r>
            <a:endParaRPr lang="en-US" sz="2800" dirty="0"/>
          </a:p>
          <a:p>
            <a:r>
              <a:rPr lang="en-US" dirty="0"/>
              <a:t>If possible, do not use bare hands to stop bleeding; always use a protective barrier; always was exposed skin areas with warm water and soap immediately after caring for the victim.</a:t>
            </a:r>
            <a:endParaRPr lang="en-US" sz="2800" dirty="0"/>
          </a:p>
          <a:p>
            <a:pPr lvl="0"/>
            <a:r>
              <a:rPr lang="en-US" dirty="0"/>
              <a:t>Should be included in all first-aid kits </a:t>
            </a:r>
            <a:endParaRPr lang="en-US" sz="2800" dirty="0"/>
          </a:p>
          <a:p>
            <a:pPr lvl="1"/>
            <a:r>
              <a:rPr lang="en-US" dirty="0"/>
              <a:t>Disposable gloves</a:t>
            </a:r>
            <a:endParaRPr lang="en-US" sz="2400" dirty="0"/>
          </a:p>
          <a:p>
            <a:pPr lvl="2"/>
            <a:r>
              <a:rPr lang="en-US" dirty="0"/>
              <a:t>Use when controlling bleeding or dressing wounds</a:t>
            </a:r>
            <a:endParaRPr lang="en-US" sz="2000" dirty="0"/>
          </a:p>
          <a:p>
            <a:pPr lvl="1"/>
            <a:r>
              <a:rPr lang="en-US" dirty="0"/>
              <a:t>Plastic goggles or other eye protection</a:t>
            </a:r>
            <a:endParaRPr lang="en-US" sz="2400" dirty="0"/>
          </a:p>
          <a:p>
            <a:pPr lvl="2"/>
            <a:r>
              <a:rPr lang="en-US" dirty="0"/>
              <a:t>To prevent victim’s blood from getting into your eyes </a:t>
            </a:r>
            <a:r>
              <a:rPr lang="en-US" dirty="0" smtClean="0"/>
              <a:t>in event </a:t>
            </a:r>
            <a:r>
              <a:rPr lang="en-US" dirty="0"/>
              <a:t>of serious arterial bleeding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Treat Severe Bleeding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 smtClean="0"/>
              <a:t>Apply </a:t>
            </a:r>
            <a:r>
              <a:rPr lang="en-US" dirty="0"/>
              <a:t>direct pressure over the wound with a clean cloth or sterile dressing.</a:t>
            </a:r>
          </a:p>
          <a:p>
            <a:pPr lvl="0"/>
            <a:r>
              <a:rPr lang="en-US" dirty="0"/>
              <a:t>Raise the injury above the level of the heart while pressing on the wound.</a:t>
            </a:r>
          </a:p>
          <a:p>
            <a:pPr lvl="0"/>
            <a:r>
              <a:rPr lang="en-US" dirty="0"/>
              <a:t>Apply pressure firmly without releasing until the bleeding stops.</a:t>
            </a:r>
          </a:p>
          <a:p>
            <a:pPr lvl="0"/>
            <a:r>
              <a:rPr lang="en-US" dirty="0"/>
              <a:t>If the bleeding does not stop, add additional dressings and put pressure to the pressure point on the victim’s groin or armpit.</a:t>
            </a:r>
          </a:p>
          <a:p>
            <a:pPr lvl="0"/>
            <a:r>
              <a:rPr lang="en-US" dirty="0"/>
              <a:t>Replace soaked dressing with fresh ones.</a:t>
            </a:r>
          </a:p>
          <a:p>
            <a:pPr lvl="0"/>
            <a:r>
              <a:rPr lang="en-US" dirty="0"/>
              <a:t>Secure the pad firmly when bleeding stops with wide bands of cloth tied snugly.  Do not tie the cloths so snugly they cut off circulation.</a:t>
            </a:r>
          </a:p>
          <a:p>
            <a:pPr lvl="0"/>
            <a:r>
              <a:rPr lang="en-US" dirty="0"/>
              <a:t>Feel for a pulse further out on the limb.  Loosen the bandage if there is no pulse.</a:t>
            </a:r>
          </a:p>
          <a:p>
            <a:pPr lvl="0"/>
            <a:r>
              <a:rPr lang="en-US" dirty="0"/>
              <a:t>Only use a tourniquet as a last resort if the bleeding cannot be stopped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Tourniquets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6629400" cy="24384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Only use a tourniquet when a limb is severed or so badly mangled that you cannot stop heavy bleeding any other way, and there is a danger of the person bleeding to death</a:t>
            </a:r>
            <a:r>
              <a:rPr lang="en-US" dirty="0" smtClean="0"/>
              <a:t>.</a:t>
            </a:r>
            <a:endParaRPr lang="en-US" dirty="0"/>
          </a:p>
          <a:p>
            <a:pPr lvl="0">
              <a:buNone/>
            </a:pPr>
            <a:endParaRPr lang="en-US" sz="1700" dirty="0"/>
          </a:p>
          <a:p>
            <a:pPr lvl="0"/>
            <a:r>
              <a:rPr lang="en-US" dirty="0"/>
              <a:t>Only use a tourniquet as a last resort, when a pressure dressing has failed to stop the bleeding or an arm or leg has been cut off.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http://www.wpclipart.com/medical/anatomy/blood/tourniquet.png">
            <a:hlinkClick r:id="rId2" tgtFrame="_blank"/>
          </p:cNvPr>
          <p:cNvPicPr/>
          <p:nvPr/>
        </p:nvPicPr>
        <p:blipFill>
          <a:blip r:embed="rId3" cstate="print"/>
          <a:srcRect b="4097"/>
          <a:stretch>
            <a:fillRect/>
          </a:stretch>
        </p:blipFill>
        <p:spPr bwMode="auto">
          <a:xfrm>
            <a:off x="6781800" y="762000"/>
            <a:ext cx="2133600" cy="2660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762000" y="3962400"/>
            <a:ext cx="7543800" cy="24685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Dangers of a tourniquet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As tourniquet cuts off blood supply, it can cause a limb to basically die from lack of blood.  However, if someone gets a substantial wound, cutting off the blood supply can keep them from bleeding to death.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Bones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Signs and Symptoms</a:t>
            </a:r>
          </a:p>
          <a:p>
            <a:pPr lvl="1"/>
            <a:r>
              <a:rPr lang="en-US" dirty="0" smtClean="0"/>
              <a:t>You heard a “snap” or a grinding noise during an injury</a:t>
            </a:r>
          </a:p>
          <a:p>
            <a:pPr lvl="1"/>
            <a:r>
              <a:rPr lang="en-US" dirty="0" smtClean="0"/>
              <a:t>There’s swelling, bruising, or tenderness</a:t>
            </a:r>
          </a:p>
          <a:p>
            <a:pPr lvl="1"/>
            <a:r>
              <a:rPr lang="en-US" dirty="0" smtClean="0"/>
              <a:t>The injured part is difficult to move or hurts when moving, being touched, or bearing weight</a:t>
            </a:r>
          </a:p>
          <a:p>
            <a:r>
              <a:rPr lang="en-US" dirty="0" smtClean="0"/>
              <a:t>What to Do:</a:t>
            </a:r>
            <a:endParaRPr lang="en-US" dirty="0" smtClean="0"/>
          </a:p>
          <a:p>
            <a:pPr lvl="1"/>
            <a:r>
              <a:rPr lang="en-US" dirty="0" smtClean="0"/>
              <a:t>Remove clothing from the injured area</a:t>
            </a:r>
          </a:p>
          <a:p>
            <a:pPr lvl="1"/>
            <a:r>
              <a:rPr lang="en-US" dirty="0" smtClean="0"/>
              <a:t>Apply an ice pack wrapped in cloth</a:t>
            </a:r>
          </a:p>
          <a:p>
            <a:pPr lvl="1"/>
            <a:r>
              <a:rPr lang="en-US" dirty="0" smtClean="0"/>
              <a:t>Keep the injured limb in the position you find it</a:t>
            </a:r>
          </a:p>
          <a:p>
            <a:pPr lvl="1"/>
            <a:r>
              <a:rPr lang="en-US" dirty="0" smtClean="0"/>
              <a:t>Place a simple splint, if you have one, on the broken area</a:t>
            </a:r>
          </a:p>
          <a:p>
            <a:pPr lvl="1"/>
            <a:r>
              <a:rPr lang="en-US" dirty="0" smtClean="0"/>
              <a:t>If broken skin, apply sterile bandage over the area</a:t>
            </a:r>
          </a:p>
          <a:p>
            <a:pPr lvl="1"/>
            <a:r>
              <a:rPr lang="en-US" dirty="0" smtClean="0"/>
              <a:t>If bone is visible protruding out of the skin, DO NOT TOUCH THE BONE OR TRY TO PUSH IT BACK INTO THE SKIN.  APPLY STERILE BANDAGE TO COVER THE AREA.</a:t>
            </a:r>
          </a:p>
          <a:p>
            <a:pPr lvl="1"/>
            <a:r>
              <a:rPr lang="en-US" dirty="0" smtClean="0"/>
              <a:t>Get medical care, and don’t allow them to eat in case surgery is required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Applying a Bandage to the Head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sz="2000" i="1" dirty="0"/>
              <a:t>Apply a Triangular Bandage to the Head.</a:t>
            </a:r>
            <a:r>
              <a:rPr lang="en-US" sz="2000" dirty="0"/>
              <a:t> </a:t>
            </a:r>
            <a:endParaRPr lang="en-US" sz="2000" dirty="0" smtClean="0"/>
          </a:p>
          <a:p>
            <a:pPr lvl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To </a:t>
            </a:r>
            <a:r>
              <a:rPr lang="en-US" sz="2000" dirty="0"/>
              <a:t>apply a triangular bandage to the head--</a:t>
            </a:r>
          </a:p>
          <a:p>
            <a:pPr lvl="0">
              <a:buNone/>
            </a:pPr>
            <a:r>
              <a:rPr lang="en-US" sz="2000" dirty="0"/>
              <a:t>(1) Turn the base (longest side) of the bandage up and center its base on center of the forehead, letting the point (apex) fall on the back of the neck (Figure </a:t>
            </a:r>
            <a:r>
              <a:rPr lang="en-US" sz="2000" dirty="0" smtClean="0"/>
              <a:t>A</a:t>
            </a:r>
            <a:r>
              <a:rPr lang="en-US" sz="2000" dirty="0"/>
              <a:t>).</a:t>
            </a:r>
          </a:p>
          <a:p>
            <a:pPr lvl="0">
              <a:buNone/>
            </a:pPr>
            <a:r>
              <a:rPr lang="en-US" sz="2000" dirty="0"/>
              <a:t>(2) Take the ends behind the head and cross the ends over the apex.</a:t>
            </a:r>
          </a:p>
          <a:p>
            <a:pPr lvl="0">
              <a:buNone/>
            </a:pPr>
            <a:r>
              <a:rPr lang="en-US" sz="2000" dirty="0"/>
              <a:t>(3) Take them over the forehead and tie them (Figure </a:t>
            </a:r>
            <a:r>
              <a:rPr lang="en-US" sz="2000" dirty="0" smtClean="0"/>
              <a:t>B</a:t>
            </a:r>
            <a:r>
              <a:rPr lang="en-US" sz="2000" dirty="0"/>
              <a:t>).</a:t>
            </a:r>
          </a:p>
          <a:p>
            <a:pPr lvl="0">
              <a:buNone/>
            </a:pPr>
            <a:r>
              <a:rPr lang="en-US" sz="2000" dirty="0"/>
              <a:t>(4) Tuck the apex behind the crossed part of the bandage and/or secure it with a safety pin, if available (Figure </a:t>
            </a:r>
            <a:r>
              <a:rPr lang="en-US" sz="2000" dirty="0" smtClean="0"/>
              <a:t>C). </a:t>
            </a:r>
            <a:r>
              <a:rPr lang="en-US" sz="2000" dirty="0"/>
              <a:t>(Wilderness Survival, 2003)</a:t>
            </a:r>
            <a:endParaRPr lang="en-US" dirty="0"/>
          </a:p>
          <a:p>
            <a:endParaRPr lang="en-US" dirty="0"/>
          </a:p>
        </p:txBody>
      </p:sp>
      <p:pic>
        <p:nvPicPr>
          <p:cNvPr id="5" name="Picture 4" descr="http://survivalprimer.com/21110062.gif">
            <a:hlinkClick r:id="rId3" tgtFrame="_blank"/>
          </p:cNvPr>
          <p:cNvPicPr/>
          <p:nvPr/>
        </p:nvPicPr>
        <p:blipFill>
          <a:blip r:embed="rId4" cstate="print"/>
          <a:srcRect b="15074"/>
          <a:stretch>
            <a:fillRect/>
          </a:stretch>
        </p:blipFill>
        <p:spPr bwMode="auto">
          <a:xfrm>
            <a:off x="762000" y="4401879"/>
            <a:ext cx="7136662" cy="2456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</a:t>
            </a:r>
            <a:r>
              <a:rPr lang="en-US" dirty="0" smtClean="0"/>
              <a:t>pply a cravat bandage to the shoulder or armpit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876800"/>
          </a:xfrm>
        </p:spPr>
        <p:txBody>
          <a:bodyPr>
            <a:normAutofit fontScale="25000" lnSpcReduction="20000"/>
          </a:bodyPr>
          <a:lstStyle/>
          <a:p>
            <a:pPr marL="514350" lvl="0" indent="-514350">
              <a:buAutoNum type="alphaUcParenBoth"/>
            </a:pPr>
            <a:r>
              <a:rPr lang="en-US" sz="8000" dirty="0" smtClean="0"/>
              <a:t>Make </a:t>
            </a:r>
            <a:r>
              <a:rPr lang="en-US" sz="8000" dirty="0"/>
              <a:t>an extended cravat bandage by using two triangular bandages </a:t>
            </a:r>
            <a:endParaRPr lang="en-US" sz="8000" dirty="0" smtClean="0"/>
          </a:p>
          <a:p>
            <a:pPr marL="514350" lvl="0" indent="-514350">
              <a:buAutoNum type="alphaUcParenBoth"/>
            </a:pPr>
            <a:r>
              <a:rPr lang="en-US" sz="8000" dirty="0" smtClean="0"/>
              <a:t>Place </a:t>
            </a:r>
            <a:r>
              <a:rPr lang="en-US" sz="8000" dirty="0"/>
              <a:t>the end of the first triangular bandage along the base of the second one </a:t>
            </a:r>
            <a:endParaRPr lang="en-US" sz="8000" dirty="0" smtClean="0"/>
          </a:p>
          <a:p>
            <a:pPr marL="514350" lvl="0" indent="-514350">
              <a:buAutoNum type="alphaUcParenBoth"/>
            </a:pPr>
            <a:r>
              <a:rPr lang="en-US" sz="8000" dirty="0" smtClean="0"/>
              <a:t>Fold the two bandages into a single extended bandage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Fold the extended bandage into a single cravat bandage.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After folding, secure the thicker part (overlap) with two or more safety pins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Place the middle of the cravat bandage under the armpit so that the front end is longer than the back end and safety pins are on the outside</a:t>
            </a:r>
          </a:p>
          <a:p>
            <a:pPr marL="514350" lvl="0" indent="-514350">
              <a:buAutoNum type="alphaUcParenBoth"/>
            </a:pPr>
            <a:r>
              <a:rPr lang="en-US" sz="8000" dirty="0" smtClean="0"/>
              <a:t>Cross the ends on the top of the shoulder</a:t>
            </a:r>
          </a:p>
          <a:p>
            <a:pPr marL="514350" indent="-514350">
              <a:buFont typeface="Arial" pitchFamily="34" charset="0"/>
              <a:buAutoNum type="alphaUcParenBoth"/>
            </a:pPr>
            <a:r>
              <a:rPr lang="en-US" sz="8000" dirty="0" smtClean="0"/>
              <a:t>Take one end across the back and under the arm on the opposite side and the other end across the chest.  Tie the ends</a:t>
            </a:r>
          </a:p>
          <a:p>
            <a:pPr marL="514350" indent="-514350">
              <a:buNone/>
            </a:pPr>
            <a:endParaRPr lang="en-US" sz="8000" dirty="0" smtClean="0"/>
          </a:p>
          <a:p>
            <a:pPr marL="514350" indent="-514350">
              <a:buNone/>
            </a:pPr>
            <a:r>
              <a:rPr lang="en-US" sz="8000" dirty="0" smtClean="0"/>
              <a:t>Be </a:t>
            </a:r>
            <a:r>
              <a:rPr lang="en-US" sz="8000" dirty="0"/>
              <a:t>sure to place sufficient wadding in the armpit. DO NOT tie the cravat bandage too tightly. Avoid compressing the major blood vessels in the armpit. (Wilderness Survival, 2003)</a:t>
            </a:r>
          </a:p>
          <a:p>
            <a:pPr marL="514350" lvl="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Apply a cravat bandage to the shoulder or armpit</a:t>
            </a:r>
            <a:endParaRPr lang="en-US" dirty="0"/>
          </a:p>
        </p:txBody>
      </p:sp>
      <p:pic>
        <p:nvPicPr>
          <p:cNvPr id="4" name="Content Placeholder 3" descr="Drawing of a cravat bandage"/>
          <p:cNvPicPr>
            <a:picLocks noGrp="1"/>
          </p:cNvPicPr>
          <p:nvPr>
            <p:ph idx="1"/>
          </p:nvPr>
        </p:nvPicPr>
        <p:blipFill>
          <a:blip r:embed="rId2" cstate="print"/>
          <a:srcRect b="13979"/>
          <a:stretch>
            <a:fillRect/>
          </a:stretch>
        </p:blipFill>
        <p:spPr bwMode="auto">
          <a:xfrm>
            <a:off x="0" y="2133600"/>
            <a:ext cx="4314825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Drawing of a cravat bandage being applied to a man's shoulder"/>
          <p:cNvPicPr/>
          <p:nvPr/>
        </p:nvPicPr>
        <p:blipFill>
          <a:blip r:embed="rId3" cstate="print"/>
          <a:srcRect b="10801"/>
          <a:stretch>
            <a:fillRect/>
          </a:stretch>
        </p:blipFill>
        <p:spPr bwMode="auto">
          <a:xfrm>
            <a:off x="4267200" y="2057400"/>
            <a:ext cx="44958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Broken Collarbone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85999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AutoNum type="arabicParenBoth"/>
            </a:pPr>
            <a:r>
              <a:rPr lang="en-US" dirty="0" smtClean="0"/>
              <a:t>Insert the splinted arm in the center of the sling </a:t>
            </a:r>
          </a:p>
          <a:p>
            <a:pPr marL="514350" indent="-514350">
              <a:buAutoNum type="arabicParenBoth"/>
            </a:pPr>
            <a:r>
              <a:rPr lang="en-US" dirty="0" smtClean="0"/>
              <a:t>Bring the ends of the sling up and tie them at the side (or hollow) of the neck on the uninjured side </a:t>
            </a:r>
          </a:p>
          <a:p>
            <a:pPr marL="514350" indent="-514350">
              <a:buAutoNum type="arabicParenBoth"/>
            </a:pPr>
            <a:r>
              <a:rPr lang="en-US" dirty="0" smtClean="0"/>
              <a:t>Twist and tuck the center of the sling at the elbow </a:t>
            </a:r>
          </a:p>
          <a:p>
            <a:pPr marL="514350" indent="-514350">
              <a:buAutoNum type="arabicParenBoth"/>
            </a:pPr>
            <a:endParaRPr lang="en-US" dirty="0"/>
          </a:p>
        </p:txBody>
      </p:sp>
      <p:pic>
        <p:nvPicPr>
          <p:cNvPr id="6" name="Picture 5" descr="Drawing of a man with his arm in a sling"/>
          <p:cNvPicPr/>
          <p:nvPr/>
        </p:nvPicPr>
        <p:blipFill>
          <a:blip r:embed="rId2" cstate="print"/>
          <a:srcRect l="31000" r="35750" b="21269"/>
          <a:stretch>
            <a:fillRect/>
          </a:stretch>
        </p:blipFill>
        <p:spPr bwMode="auto">
          <a:xfrm>
            <a:off x="304800" y="3429000"/>
            <a:ext cx="2286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Drawing of back of a man showing the knot used for the sling"/>
          <p:cNvPicPr/>
          <p:nvPr/>
        </p:nvPicPr>
        <p:blipFill>
          <a:blip r:embed="rId3" cstate="print"/>
          <a:srcRect l="31556" r="32222" b="22442"/>
          <a:stretch>
            <a:fillRect/>
          </a:stretch>
        </p:blipFill>
        <p:spPr bwMode="auto">
          <a:xfrm>
            <a:off x="2971800" y="3505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Drawing of a man with his arm in a sling"/>
          <p:cNvPicPr/>
          <p:nvPr/>
        </p:nvPicPr>
        <p:blipFill>
          <a:blip r:embed="rId4" cstate="print"/>
          <a:srcRect l="17500" r="35500" b="22819"/>
          <a:stretch>
            <a:fillRect/>
          </a:stretch>
        </p:blipFill>
        <p:spPr bwMode="auto">
          <a:xfrm>
            <a:off x="6096000" y="3505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1168</Words>
  <Application>Microsoft Office PowerPoint</Application>
  <PresentationFormat>On-screen Show (4:3)</PresentationFormat>
  <Paragraphs>85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Breaks, Sprains and Wounds</vt:lpstr>
      <vt:lpstr>Standard Precautions</vt:lpstr>
      <vt:lpstr>How to Treat Severe Bleeding</vt:lpstr>
      <vt:lpstr>Tourniquets</vt:lpstr>
      <vt:lpstr>Broken Bones</vt:lpstr>
      <vt:lpstr>Applying a Bandage to the Head</vt:lpstr>
      <vt:lpstr>Apply a cravat bandage to the shoulder or armpit</vt:lpstr>
      <vt:lpstr>Apply a cravat bandage to the shoulder or armpit</vt:lpstr>
      <vt:lpstr>Broken Collarbone</vt:lpstr>
      <vt:lpstr>Upper Arm Injuries</vt:lpstr>
      <vt:lpstr>Apply a Triangular Bandage to the Foot</vt:lpstr>
      <vt:lpstr>Triage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13</cp:revision>
  <dcterms:created xsi:type="dcterms:W3CDTF">2012-10-05T18:05:36Z</dcterms:created>
  <dcterms:modified xsi:type="dcterms:W3CDTF">2012-10-05T20:09:51Z</dcterms:modified>
</cp:coreProperties>
</file>