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83" r:id="rId2"/>
  </p:sldMasterIdLst>
  <p:notesMasterIdLst>
    <p:notesMasterId r:id="rId14"/>
  </p:notesMasterIdLst>
  <p:handoutMasterIdLst>
    <p:handoutMasterId r:id="rId15"/>
  </p:handoutMasterIdLst>
  <p:sldIdLst>
    <p:sldId id="259" r:id="rId3"/>
    <p:sldId id="270" r:id="rId4"/>
    <p:sldId id="271" r:id="rId5"/>
    <p:sldId id="260" r:id="rId6"/>
    <p:sldId id="261" r:id="rId7"/>
    <p:sldId id="267" r:id="rId8"/>
    <p:sldId id="262" r:id="rId9"/>
    <p:sldId id="263" r:id="rId10"/>
    <p:sldId id="272" r:id="rId11"/>
    <p:sldId id="273" r:id="rId12"/>
    <p:sldId id="268" r:id="rId13"/>
  </p:sldIdLst>
  <p:sldSz cx="12188825" cy="6858000"/>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guide id="18" pos="960">
          <p15:clr>
            <a:srgbClr val="A4A3A4"/>
          </p15:clr>
        </p15:guide>
        <p15:guide id="19" pos="7006">
          <p15:clr>
            <a:srgbClr val="A4A3A4"/>
          </p15:clr>
        </p15:guide>
        <p15:guide id="20" pos="6718">
          <p15:clr>
            <a:srgbClr val="A4A3A4"/>
          </p15:clr>
        </p15:guide>
        <p15:guide id="21" pos="6142">
          <p15:clr>
            <a:srgbClr val="A4A3A4"/>
          </p15:clr>
        </p15:guide>
        <p15:guide id="22" pos="528">
          <p15:clr>
            <a:srgbClr val="A4A3A4"/>
          </p15:clr>
        </p15:guide>
        <p15:guide id="23" pos="715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04">
          <p15:clr>
            <a:srgbClr val="A4A3A4"/>
          </p15:clr>
        </p15:guide>
        <p15:guide id="4"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4" d="100"/>
          <a:sy n="74" d="100"/>
        </p:scale>
        <p:origin x="582" y="72"/>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 pos="960"/>
        <p:guide pos="7006"/>
        <p:guide pos="6718"/>
        <p:guide pos="6142"/>
        <p:guide pos="528"/>
        <p:guide pos="7150"/>
      </p:guideLst>
    </p:cSldViewPr>
  </p:slideViewPr>
  <p:notesTextViewPr>
    <p:cViewPr>
      <p:scale>
        <a:sx n="1" d="1"/>
        <a:sy n="1" d="1"/>
      </p:scale>
      <p:origin x="0" y="0"/>
    </p:cViewPr>
  </p:notesTextViewPr>
  <p:notesViewPr>
    <p:cSldViewPr>
      <p:cViewPr varScale="1">
        <p:scale>
          <a:sx n="76" d="100"/>
          <a:sy n="76" d="100"/>
        </p:scale>
        <p:origin x="1680" y="96"/>
      </p:cViewPr>
      <p:guideLst>
        <p:guide orient="horz" pos="2880"/>
        <p:guide pos="2160"/>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004A8D02-4E65-4CCD-8312-4AB164C6C77D}" type="datetimeFigureOut">
              <a:rPr lang="en-US"/>
              <a:pPr/>
              <a:t>3/26/2013</a:t>
            </a:fld>
            <a:endParaRPr/>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7C119DBA-4540-49B3-8FA9-6259387ECF9E}" type="slidenum">
              <a:rPr/>
              <a:p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67A755D9-D361-47B8-9652-3B4EA9776CE5}" type="datetimeFigureOut">
              <a:rPr lang="en-US"/>
              <a:pPr/>
              <a:t>3/26/2013</a:t>
            </a:fld>
            <a:endParaRPr/>
          </a:p>
        </p:txBody>
      </p:sp>
      <p:sp>
        <p:nvSpPr>
          <p:cNvPr id="4" name="Slide Image Placeholder 3"/>
          <p:cNvSpPr>
            <a:spLocks noGrp="1" noRot="1" noChangeAspect="1"/>
          </p:cNvSpPr>
          <p:nvPr>
            <p:ph type="sldImg" idx="2"/>
          </p:nvPr>
        </p:nvSpPr>
        <p:spPr>
          <a:xfrm>
            <a:off x="395288" y="692150"/>
            <a:ext cx="6143625" cy="3457575"/>
          </a:xfrm>
          <a:prstGeom prst="rect">
            <a:avLst/>
          </a:prstGeom>
          <a:noFill/>
          <a:ln w="12700">
            <a:solidFill>
              <a:prstClr val="black"/>
            </a:solidFill>
          </a:ln>
        </p:spPr>
        <p:txBody>
          <a:bodyPr vert="horz" lIns="92309" tIns="46154" rIns="92309" bIns="46154" rtlCol="0" anchor="ctr"/>
          <a:lstStyle/>
          <a:p>
            <a:endParaRPr/>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E3B36274-F2B9-4C45-BBB4-0EDF4CD651A7}" type="slidenum">
              <a:rPr/>
              <a:p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5288" y="692150"/>
            <a:ext cx="6143625" cy="34575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pPr/>
              <a:t>1</a:t>
            </a:fld>
            <a:endParaRPr lang="en-US"/>
          </a:p>
        </p:txBody>
      </p:sp>
    </p:spTree>
    <p:extLst>
      <p:ext uri="{BB962C8B-B14F-4D97-AF65-F5344CB8AC3E}">
        <p14:creationId xmlns:p14="http://schemas.microsoft.com/office/powerpoint/2010/main" val="50944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544" y="758952"/>
            <a:ext cx="9415867" cy="4041648"/>
          </a:xfrm>
        </p:spPr>
        <p:txBody>
          <a:bodyPr anchor="b">
            <a:normAutofit/>
          </a:bodyPr>
          <a:lstStyle>
            <a:lvl1pPr algn="l">
              <a:lnSpc>
                <a:spcPct val="85000"/>
              </a:lnSpc>
              <a:defRPr sz="7198" b="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544" y="4800600"/>
            <a:ext cx="9415867" cy="1691640"/>
          </a:xfrm>
        </p:spPr>
        <p:txBody>
          <a:bodyPr>
            <a:normAutofit/>
          </a:bodyPr>
          <a:lstStyle>
            <a:lvl1pPr marL="0" indent="0" algn="l">
              <a:buNone/>
              <a:defRPr sz="2199" spc="30" baseline="0">
                <a:solidFill>
                  <a:schemeClr val="tx1">
                    <a:lumMod val="75000"/>
                  </a:schemeClr>
                </a:solidFill>
              </a:defRPr>
            </a:lvl1pPr>
            <a:lvl2pPr marL="457063" indent="0" algn="ctr">
              <a:buNone/>
              <a:defRPr sz="2199"/>
            </a:lvl2pPr>
            <a:lvl3pPr marL="914126" indent="0" algn="ctr">
              <a:buNone/>
              <a:defRPr sz="21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7" name="Rectangle 6"/>
          <p:cNvSpPr/>
          <p:nvPr/>
        </p:nvSpPr>
        <p:spPr>
          <a:xfrm>
            <a:off x="0" y="0"/>
            <a:ext cx="4570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83829175-527E-46A3-863C-1BB1F163B849}" type="datetimeFigureOut">
              <a:rPr lang="en-US" smtClean="0"/>
              <a:pPr/>
              <a:t>3/26/2013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
        <p:nvSpPr>
          <p:cNvPr id="11" name="Rectangle 10"/>
          <p:cNvSpPr/>
          <p:nvPr/>
        </p:nvSpPr>
        <p:spPr>
          <a:xfrm>
            <a:off x="11289899" y="0"/>
            <a:ext cx="914162"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1028245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13833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6448" y="381000"/>
            <a:ext cx="2475855"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1801" y="381000"/>
            <a:ext cx="7732286"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3445883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pPr/>
              <a:t>3/26/2013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007396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544" y="758952"/>
            <a:ext cx="9415867" cy="4041648"/>
          </a:xfrm>
        </p:spPr>
        <p:txBody>
          <a:bodyPr anchor="b">
            <a:normAutofit/>
          </a:bodyPr>
          <a:lstStyle>
            <a:lvl1pPr>
              <a:lnSpc>
                <a:spcPct val="85000"/>
              </a:lnSpc>
              <a:defRPr sz="7198" b="0"/>
            </a:lvl1pPr>
          </a:lstStyle>
          <a:p>
            <a:r>
              <a:rPr lang="en-US" smtClean="0"/>
              <a:t>Click to edit Master title style</a:t>
            </a:r>
            <a:endParaRPr lang="en-US" dirty="0"/>
          </a:p>
        </p:txBody>
      </p:sp>
      <p:sp>
        <p:nvSpPr>
          <p:cNvPr id="3" name="Text Placeholder 2"/>
          <p:cNvSpPr>
            <a:spLocks noGrp="1"/>
          </p:cNvSpPr>
          <p:nvPr>
            <p:ph type="body" idx="1"/>
          </p:nvPr>
        </p:nvSpPr>
        <p:spPr>
          <a:xfrm>
            <a:off x="1261544" y="4800600"/>
            <a:ext cx="9415867" cy="1691640"/>
          </a:xfrm>
        </p:spPr>
        <p:txBody>
          <a:bodyPr anchor="t">
            <a:normAutofit/>
          </a:bodyPr>
          <a:lstStyle>
            <a:lvl1pPr marL="0" indent="0">
              <a:buNone/>
              <a:defRPr sz="2199" spc="30" baseline="0">
                <a:solidFill>
                  <a:schemeClr val="tx1">
                    <a:lumMod val="75000"/>
                    <a:lumOff val="25000"/>
                  </a:schemeClr>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29175-527E-46A3-863C-1BB1F163B849}" type="datetimeFigureOut">
              <a:rPr lang="en-US" smtClean="0"/>
              <a:pPr/>
              <a:t>3/26/2013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pPr/>
              <a:t>‹#›</a:t>
            </a:fld>
            <a:endParaRPr lang="en-US"/>
          </a:p>
        </p:txBody>
      </p:sp>
      <p:sp>
        <p:nvSpPr>
          <p:cNvPr id="8" name="Rectangle 7"/>
          <p:cNvSpPr/>
          <p:nvPr/>
        </p:nvSpPr>
        <p:spPr>
          <a:xfrm>
            <a:off x="0" y="0"/>
            <a:ext cx="45708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2508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543" y="1828801"/>
            <a:ext cx="4479393" cy="4351337"/>
          </a:xfrm>
        </p:spPr>
        <p:txBody>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4885" y="1828801"/>
            <a:ext cx="4479393" cy="4351337"/>
          </a:xfrm>
        </p:spPr>
        <p:txBody>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829175-527E-46A3-863C-1BB1F163B849}" type="datetimeFigureOut">
              <a:rPr lang="en-US" smtClean="0"/>
              <a:pPr/>
              <a:t>3/26/2013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829125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543" y="1721606"/>
            <a:ext cx="4479393" cy="731520"/>
          </a:xfrm>
        </p:spPr>
        <p:txBody>
          <a:bodyPr anchor="b">
            <a:normAutofit/>
          </a:bodyPr>
          <a:lstStyle>
            <a:lvl1pPr marL="0" indent="0">
              <a:spcBef>
                <a:spcPts val="0"/>
              </a:spcBef>
              <a:buNone/>
              <a:defRPr sz="1999" b="0"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543" y="2507550"/>
            <a:ext cx="4479393" cy="366465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3"/>
          </p:nvPr>
        </p:nvSpPr>
        <p:spPr>
          <a:xfrm>
            <a:off x="6124885" y="1721606"/>
            <a:ext cx="4479393" cy="731520"/>
          </a:xfrm>
        </p:spPr>
        <p:txBody>
          <a:bodyPr anchor="b">
            <a:normAutofit/>
          </a:bodyPr>
          <a:lstStyle>
            <a:lvl1pPr marL="0" indent="0">
              <a:lnSpc>
                <a:spcPct val="95000"/>
              </a:lnSpc>
              <a:spcBef>
                <a:spcPts val="0"/>
              </a:spcBef>
              <a:buNone/>
              <a:defRPr lang="en-US" sz="1999" b="0" kern="1200" dirty="0">
                <a:solidFill>
                  <a:schemeClr val="tx2"/>
                </a:solidFill>
                <a:latin typeface="+mn-lt"/>
                <a:ea typeface="+mn-ea"/>
                <a:cs typeface="+mn-cs"/>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marL="0" lvl="0" indent="0" algn="l" defTabSz="914126" rtl="0" eaLnBrk="1" latinLnBrk="0" hangingPunct="1">
              <a:lnSpc>
                <a:spcPct val="90000"/>
              </a:lnSpc>
              <a:spcBef>
                <a:spcPts val="1999"/>
              </a:spcBef>
              <a:buFontTx/>
              <a:buNone/>
            </a:pPr>
            <a:r>
              <a:rPr lang="en-US" smtClean="0"/>
              <a:t>Click to edit Master text styles</a:t>
            </a:r>
          </a:p>
        </p:txBody>
      </p:sp>
      <p:sp>
        <p:nvSpPr>
          <p:cNvPr id="6" name="Content Placeholder 5"/>
          <p:cNvSpPr>
            <a:spLocks noGrp="1"/>
          </p:cNvSpPr>
          <p:nvPr>
            <p:ph sz="quarter" idx="4"/>
          </p:nvPr>
        </p:nvSpPr>
        <p:spPr>
          <a:xfrm>
            <a:off x="6124885" y="2507550"/>
            <a:ext cx="4479393" cy="3664650"/>
          </a:xfrm>
        </p:spPr>
        <p:txBody>
          <a:bodyPr/>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829175-527E-46A3-863C-1BB1F163B849}" type="datetimeFigureOut">
              <a:rPr lang="en-US" smtClean="0"/>
              <a:pPr/>
              <a:t>3/26/2013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3896354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829175-527E-46A3-863C-1BB1F163B849}" type="datetimeFigureOut">
              <a:rPr lang="en-US" smtClean="0"/>
              <a:pPr/>
              <a:t>3/26/2013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062729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29175-527E-46A3-863C-1BB1F163B849}" type="datetimeFigureOut">
              <a:rPr lang="en-US" smtClean="0"/>
              <a:pPr/>
              <a:t>3/26/2013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2783134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029" y="457201"/>
            <a:ext cx="3199567" cy="1600197"/>
          </a:xfrm>
        </p:spPr>
        <p:txBody>
          <a:bodyPr anchor="b">
            <a:normAutofit/>
          </a:bodyPr>
          <a:lstStyle>
            <a:lvl1pPr>
              <a:defRPr sz="3199" b="1" baseline="0"/>
            </a:lvl1pPr>
          </a:lstStyle>
          <a:p>
            <a:r>
              <a:rPr lang="en-US" smtClean="0"/>
              <a:t>Click to edit Master title style</a:t>
            </a:r>
            <a:endParaRPr lang="en-US" dirty="0"/>
          </a:p>
        </p:txBody>
      </p:sp>
      <p:sp>
        <p:nvSpPr>
          <p:cNvPr id="3" name="Content Placeholder 2"/>
          <p:cNvSpPr>
            <a:spLocks noGrp="1"/>
          </p:cNvSpPr>
          <p:nvPr>
            <p:ph idx="1"/>
          </p:nvPr>
        </p:nvSpPr>
        <p:spPr>
          <a:xfrm>
            <a:off x="4503094" y="685800"/>
            <a:ext cx="6077483" cy="5486400"/>
          </a:xfrm>
        </p:spPr>
        <p:txBody>
          <a:bodyPr/>
          <a:lstStyle>
            <a:lvl1pPr>
              <a:defRPr sz="1999"/>
            </a:lvl1pPr>
            <a:lvl2pPr>
              <a:defRPr sz="1799"/>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029" y="2099735"/>
            <a:ext cx="3199567" cy="3810001"/>
          </a:xfrm>
        </p:spPr>
        <p:txBody>
          <a:bodyPr>
            <a:normAutofit/>
          </a:bodyPr>
          <a:lstStyle>
            <a:lvl1pPr marL="0" indent="0">
              <a:lnSpc>
                <a:spcPct val="114000"/>
              </a:lnSpc>
              <a:spcBef>
                <a:spcPts val="800"/>
              </a:spcBef>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29175-527E-46A3-863C-1BB1F163B849}" type="datetimeFigureOut">
              <a:rPr lang="en-US" smtClean="0"/>
              <a:pPr/>
              <a:t>3/26/2013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1412359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89899" cy="1752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162" y="5257800"/>
            <a:ext cx="9979600" cy="914400"/>
          </a:xfrm>
        </p:spPr>
        <p:txBody>
          <a:bodyPr anchor="b">
            <a:normAutofit/>
          </a:bodyPr>
          <a:lstStyle>
            <a:lvl1pPr>
              <a:defRPr sz="2799" b="1">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1289899" cy="5128923"/>
          </a:xfrm>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914162" y="6108590"/>
            <a:ext cx="9979600" cy="597011"/>
          </a:xfrm>
        </p:spPr>
        <p:txBody>
          <a:bodyPr>
            <a:normAutofit/>
          </a:bodyPr>
          <a:lstStyle>
            <a:lvl1pPr marL="0" indent="0">
              <a:lnSpc>
                <a:spcPct val="100000"/>
              </a:lnSpc>
              <a:spcBef>
                <a:spcPts val="800"/>
              </a:spcBef>
              <a:buNone/>
              <a:defRPr sz="1400">
                <a:solidFill>
                  <a:schemeClr val="accent1">
                    <a:lumMod val="20000"/>
                    <a:lumOff val="80000"/>
                  </a:schemeClr>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1727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89899" y="0"/>
            <a:ext cx="91416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543" y="262394"/>
            <a:ext cx="9690116" cy="1428929"/>
          </a:xfrm>
          <a:prstGeom prst="rect">
            <a:avLst/>
          </a:prstGeom>
        </p:spPr>
        <p:txBody>
          <a:bodyPr vert="horz" lIns="91440" tIns="27432"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543" y="1828801"/>
            <a:ext cx="8593122"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4483" y="998585"/>
            <a:ext cx="1904999" cy="365030"/>
          </a:xfrm>
          <a:prstGeom prst="rect">
            <a:avLst/>
          </a:prstGeom>
        </p:spPr>
        <p:txBody>
          <a:bodyPr vert="horz" lIns="91440" tIns="45720" rIns="91440" bIns="45720" rtlCol="0" anchor="ctr"/>
          <a:lstStyle>
            <a:lvl1pPr algn="r">
              <a:defRPr sz="1100" b="0">
                <a:solidFill>
                  <a:schemeClr val="tx2">
                    <a:lumMod val="40000"/>
                    <a:lumOff val="60000"/>
                  </a:schemeClr>
                </a:solidFill>
              </a:defRPr>
            </a:lvl1pPr>
          </a:lstStyle>
          <a:p>
            <a:fld id="{83829175-527E-46A3-863C-1BB1F163B849}" type="datetimeFigureOut">
              <a:rPr lang="en-US" smtClean="0"/>
              <a:pPr/>
              <a:t>3/26/2013</a:t>
            </a:fld>
            <a:endParaRPr lang="en-US"/>
          </a:p>
        </p:txBody>
      </p:sp>
      <p:sp>
        <p:nvSpPr>
          <p:cNvPr id="5" name="Footer Placeholder 4"/>
          <p:cNvSpPr>
            <a:spLocks noGrp="1"/>
          </p:cNvSpPr>
          <p:nvPr>
            <p:ph type="ftr" sz="quarter" idx="3"/>
          </p:nvPr>
        </p:nvSpPr>
        <p:spPr>
          <a:xfrm rot="16200000">
            <a:off x="9956281" y="4046585"/>
            <a:ext cx="3581400" cy="365030"/>
          </a:xfrm>
          <a:prstGeom prst="rect">
            <a:avLst/>
          </a:prstGeom>
        </p:spPr>
        <p:txBody>
          <a:bodyPr vert="horz" lIns="91440" tIns="45720" rIns="91440" bIns="45720" rtlCol="0" anchor="ctr"/>
          <a:lstStyle>
            <a:lvl1pPr algn="l">
              <a:defRPr sz="1100">
                <a:solidFill>
                  <a:schemeClr val="tx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1289899" y="6172201"/>
            <a:ext cx="914162" cy="593725"/>
          </a:xfrm>
          <a:prstGeom prst="rect">
            <a:avLst/>
          </a:prstGeom>
        </p:spPr>
        <p:txBody>
          <a:bodyPr vert="horz" lIns="45720" tIns="45720" rIns="45720" bIns="45720" rtlCol="0" anchor="ctr">
            <a:normAutofit/>
          </a:bodyPr>
          <a:lstStyle>
            <a:lvl1pPr algn="ctr">
              <a:defRPr sz="3599">
                <a:solidFill>
                  <a:schemeClr val="tx2">
                    <a:lumMod val="60000"/>
                    <a:lumOff val="40000"/>
                  </a:schemeClr>
                </a:solidFill>
                <a:latin typeface="+mj-lt"/>
              </a:defRPr>
            </a:lvl1pPr>
          </a:lstStyle>
          <a:p>
            <a:fld id="{E5137D0E-4A4F-4307-8994-C1891D747D59}" type="slidenum">
              <a:rPr lang="en-US" smtClean="0"/>
              <a:pPr/>
              <a:t>‹#›</a:t>
            </a:fld>
            <a:endParaRPr lang="en-US"/>
          </a:p>
        </p:txBody>
      </p:sp>
    </p:spTree>
    <p:extLst>
      <p:ext uri="{BB962C8B-B14F-4D97-AF65-F5344CB8AC3E}">
        <p14:creationId xmlns:p14="http://schemas.microsoft.com/office/powerpoint/2010/main" val="1574604175"/>
      </p:ext>
    </p:extLst>
  </p:cSld>
  <p:clrMap bg1="lt1" tx1="dk1" bg2="lt2" tx2="dk2" accent1="accent1" accent2="accent2" accent3="accent3" accent4="accent4" accent5="accent5" accent6="accent6" hlink="hlink" folHlink="folHlink"/>
  <p:sldLayoutIdLst>
    <p:sldLayoutId id="2147483984"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126" rtl="0" eaLnBrk="1" latinLnBrk="0" hangingPunct="1">
        <a:lnSpc>
          <a:spcPct val="90000"/>
        </a:lnSpc>
        <a:spcBef>
          <a:spcPct val="0"/>
        </a:spcBef>
        <a:buNone/>
        <a:defRPr sz="4399" b="1" kern="1200" spc="-50" baseline="0">
          <a:solidFill>
            <a:schemeClr val="accent1"/>
          </a:solidFill>
          <a:latin typeface="+mj-lt"/>
          <a:ea typeface="+mj-ea"/>
          <a:cs typeface="+mj-cs"/>
        </a:defRPr>
      </a:lvl1pPr>
    </p:titleStyle>
    <p:bodyStyle>
      <a:lvl1pPr marL="182825" indent="-182825" algn="l" defTabSz="914126" rtl="0" eaLnBrk="1" latinLnBrk="0" hangingPunct="1">
        <a:lnSpc>
          <a:spcPct val="95000"/>
        </a:lnSpc>
        <a:spcBef>
          <a:spcPts val="1400"/>
        </a:spcBef>
        <a:spcAft>
          <a:spcPts val="200"/>
        </a:spcAft>
        <a:buClr>
          <a:schemeClr val="accent1"/>
        </a:buClr>
        <a:buSzPct val="80000"/>
        <a:buFont typeface="Arial" pitchFamily="34" charset="0"/>
        <a:buChar char="•"/>
        <a:defRPr sz="1999" kern="1200" spc="10" baseline="0">
          <a:solidFill>
            <a:schemeClr val="tx1">
              <a:lumMod val="65000"/>
              <a:lumOff val="35000"/>
            </a:schemeClr>
          </a:solidFill>
          <a:latin typeface="+mn-lt"/>
          <a:ea typeface="+mn-ea"/>
          <a:cs typeface="+mn-cs"/>
        </a:defRPr>
      </a:lvl1pPr>
      <a:lvl2pPr marL="457063" indent="-182825" algn="l" defTabSz="914126" rtl="0" eaLnBrk="1" latinLnBrk="0" hangingPunct="1">
        <a:lnSpc>
          <a:spcPct val="90000"/>
        </a:lnSpc>
        <a:spcBef>
          <a:spcPts val="300"/>
        </a:spcBef>
        <a:spcAft>
          <a:spcPts val="300"/>
        </a:spcAft>
        <a:buClr>
          <a:schemeClr val="accent1"/>
        </a:buClr>
        <a:buFont typeface="Wingdings 2" pitchFamily="18" charset="2"/>
        <a:buChar char=""/>
        <a:defRPr sz="1799" kern="1200">
          <a:solidFill>
            <a:schemeClr val="tx1">
              <a:lumMod val="65000"/>
              <a:lumOff val="35000"/>
            </a:schemeClr>
          </a:solidFill>
          <a:latin typeface="+mn-lt"/>
          <a:ea typeface="+mn-ea"/>
          <a:cs typeface="+mn-cs"/>
        </a:defRPr>
      </a:lvl2pPr>
      <a:lvl3pPr marL="731301" indent="-182825" algn="l" defTabSz="914126"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538" indent="-182825"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79776" indent="-182825"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59952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89943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19934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499250" indent="-228531" algn="l" defTabSz="914126"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ncsbn.org/Final_Sys_Review"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9600" b="1" dirty="0" smtClean="0"/>
              <a:t>Bed Alert</a:t>
            </a:r>
            <a:endParaRPr lang="en-US" sz="9600" b="1" dirty="0"/>
          </a:p>
        </p:txBody>
      </p:sp>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2011" y="228600"/>
            <a:ext cx="9690116" cy="1428929"/>
          </a:xfrm>
        </p:spPr>
        <p:txBody>
          <a:bodyPr>
            <a:normAutofit/>
          </a:bodyPr>
          <a:lstStyle/>
          <a:p>
            <a:r>
              <a:rPr lang="en-US" sz="5400" b="1" dirty="0" smtClean="0">
                <a:solidFill>
                  <a:schemeClr val="tx1"/>
                </a:solidFill>
              </a:rPr>
              <a:t>Possibly Harmful</a:t>
            </a:r>
            <a:endParaRPr lang="en-US" sz="5400" b="1" dirty="0">
              <a:solidFill>
                <a:schemeClr val="tx1"/>
              </a:solidFill>
            </a:endParaRPr>
          </a:p>
        </p:txBody>
      </p:sp>
      <p:sp>
        <p:nvSpPr>
          <p:cNvPr id="3" name="Content Placeholder 2"/>
          <p:cNvSpPr>
            <a:spLocks noGrp="1"/>
          </p:cNvSpPr>
          <p:nvPr>
            <p:ph idx="1"/>
          </p:nvPr>
        </p:nvSpPr>
        <p:spPr>
          <a:xfrm>
            <a:off x="1096994" y="1845734"/>
            <a:ext cx="10255218" cy="4555066"/>
          </a:xfrm>
        </p:spPr>
        <p:txBody>
          <a:bodyPr>
            <a:normAutofit fontScale="92500" lnSpcReduction="10000"/>
          </a:bodyPr>
          <a:lstStyle/>
          <a:p>
            <a:pPr marL="285750" indent="-285750">
              <a:buFont typeface="Wingdings" pitchFamily="2" charset="2"/>
              <a:buChar char="q"/>
            </a:pPr>
            <a:r>
              <a:rPr lang="en-US" sz="4000" dirty="0">
                <a:solidFill>
                  <a:schemeClr val="tx1"/>
                </a:solidFill>
                <a:latin typeface="+mj-lt"/>
              </a:rPr>
              <a:t>Rooms that don’t have a clear </a:t>
            </a:r>
            <a:r>
              <a:rPr lang="en-US" sz="4000" dirty="0" smtClean="0">
                <a:solidFill>
                  <a:schemeClr val="tx1"/>
                </a:solidFill>
                <a:latin typeface="+mj-lt"/>
              </a:rPr>
              <a:t>pathway and aren’t clutter free</a:t>
            </a:r>
            <a:endParaRPr lang="en-US" sz="4000" dirty="0">
              <a:solidFill>
                <a:schemeClr val="tx1"/>
              </a:solidFill>
              <a:latin typeface="+mj-lt"/>
            </a:endParaRPr>
          </a:p>
          <a:p>
            <a:pPr marL="285750" indent="-285750">
              <a:buFont typeface="Wingdings" pitchFamily="2" charset="2"/>
              <a:buChar char="q"/>
            </a:pPr>
            <a:r>
              <a:rPr lang="en-US" sz="4000" dirty="0">
                <a:solidFill>
                  <a:schemeClr val="tx1"/>
                </a:solidFill>
                <a:latin typeface="+mj-lt"/>
              </a:rPr>
              <a:t>Nursing Staff only relying on previous care </a:t>
            </a:r>
            <a:r>
              <a:rPr lang="en-US" sz="4000" dirty="0" smtClean="0">
                <a:solidFill>
                  <a:schemeClr val="tx1"/>
                </a:solidFill>
                <a:latin typeface="+mj-lt"/>
              </a:rPr>
              <a:t>provider or </a:t>
            </a:r>
            <a:r>
              <a:rPr lang="en-US" sz="4000" dirty="0">
                <a:solidFill>
                  <a:schemeClr val="tx1"/>
                </a:solidFill>
                <a:latin typeface="+mj-lt"/>
              </a:rPr>
              <a:t>judgment according to patients current </a:t>
            </a:r>
            <a:r>
              <a:rPr lang="en-US" sz="4000" dirty="0" smtClean="0">
                <a:solidFill>
                  <a:schemeClr val="tx1"/>
                </a:solidFill>
                <a:latin typeface="+mj-lt"/>
              </a:rPr>
              <a:t>status</a:t>
            </a:r>
            <a:endParaRPr lang="en-US" sz="4000" dirty="0">
              <a:solidFill>
                <a:schemeClr val="tx1"/>
              </a:solidFill>
              <a:latin typeface="+mj-lt"/>
            </a:endParaRPr>
          </a:p>
          <a:p>
            <a:pPr marL="285750" indent="-285750">
              <a:buFont typeface="Wingdings" pitchFamily="2" charset="2"/>
              <a:buChar char="q"/>
            </a:pPr>
            <a:r>
              <a:rPr lang="en-US" sz="4000" dirty="0">
                <a:solidFill>
                  <a:schemeClr val="tx1"/>
                </a:solidFill>
                <a:latin typeface="+mj-lt"/>
              </a:rPr>
              <a:t>Not keeping the patients bed at its </a:t>
            </a:r>
            <a:r>
              <a:rPr lang="en-US" sz="4000" dirty="0" smtClean="0">
                <a:solidFill>
                  <a:schemeClr val="tx1"/>
                </a:solidFill>
                <a:latin typeface="+mj-lt"/>
              </a:rPr>
              <a:t>lowest position </a:t>
            </a:r>
            <a:endParaRPr lang="en-US" sz="1200" dirty="0" smtClean="0">
              <a:latin typeface="+mj-lt"/>
            </a:endParaRPr>
          </a:p>
          <a:p>
            <a:pPr marL="0" indent="0">
              <a:buNone/>
            </a:pPr>
            <a:r>
              <a:rPr lang="en-US" sz="1200" dirty="0" err="1" smtClean="0">
                <a:solidFill>
                  <a:schemeClr val="tx1"/>
                </a:solidFill>
                <a:latin typeface="+mj-lt"/>
              </a:rPr>
              <a:t>Tzeng</a:t>
            </a:r>
            <a:r>
              <a:rPr lang="en-US" sz="1200" dirty="0">
                <a:solidFill>
                  <a:schemeClr val="tx1"/>
                </a:solidFill>
                <a:latin typeface="+mj-lt"/>
              </a:rPr>
              <a:t>, H., &amp; Yin, C. (2012). Toileting- Related Inpatient Falls In Adult Acute Care Settings. </a:t>
            </a:r>
            <a:r>
              <a:rPr lang="en-US" sz="1200" dirty="0" err="1">
                <a:solidFill>
                  <a:schemeClr val="tx1"/>
                </a:solidFill>
                <a:latin typeface="+mj-lt"/>
              </a:rPr>
              <a:t>MEDSURGNursing</a:t>
            </a:r>
            <a:r>
              <a:rPr lang="en-US" sz="1200" dirty="0">
                <a:solidFill>
                  <a:schemeClr val="tx1"/>
                </a:solidFill>
                <a:latin typeface="+mj-lt"/>
              </a:rPr>
              <a:t>, 21(6), 372-377.</a:t>
            </a:r>
          </a:p>
          <a:p>
            <a:pPr marL="0" indent="0">
              <a:buNone/>
            </a:pPr>
            <a:endParaRPr lang="en-US" sz="1200" dirty="0">
              <a:latin typeface="+mj-lt"/>
            </a:endParaRPr>
          </a:p>
        </p:txBody>
      </p:sp>
    </p:spTree>
    <p:extLst>
      <p:ext uri="{BB962C8B-B14F-4D97-AF65-F5344CB8AC3E}">
        <p14:creationId xmlns:p14="http://schemas.microsoft.com/office/powerpoint/2010/main" val="2802032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2979" y="323671"/>
            <a:ext cx="9690116" cy="1428929"/>
          </a:xfrm>
        </p:spPr>
        <p:txBody>
          <a:bodyPr>
            <a:normAutofit/>
          </a:bodyPr>
          <a:lstStyle/>
          <a:p>
            <a:r>
              <a:rPr lang="en-US" sz="5400" b="1" dirty="0" smtClean="0">
                <a:solidFill>
                  <a:schemeClr val="tx1"/>
                </a:solidFill>
              </a:rPr>
              <a:t>Summary</a:t>
            </a:r>
            <a:endParaRPr lang="en-US" sz="5400" b="1" dirty="0">
              <a:solidFill>
                <a:schemeClr val="tx1"/>
              </a:solidFill>
            </a:endParaRPr>
          </a:p>
        </p:txBody>
      </p:sp>
      <p:sp>
        <p:nvSpPr>
          <p:cNvPr id="3" name="Content Placeholder 2"/>
          <p:cNvSpPr>
            <a:spLocks noGrp="1"/>
          </p:cNvSpPr>
          <p:nvPr>
            <p:ph idx="1"/>
          </p:nvPr>
        </p:nvSpPr>
        <p:spPr>
          <a:xfrm>
            <a:off x="912812" y="1752600"/>
            <a:ext cx="10439400" cy="4495800"/>
          </a:xfrm>
        </p:spPr>
        <p:txBody>
          <a:bodyPr>
            <a:normAutofit fontScale="92500" lnSpcReduction="20000"/>
          </a:bodyPr>
          <a:lstStyle/>
          <a:p>
            <a:pPr>
              <a:buFont typeface="Wingdings" panose="05000000000000000000" pitchFamily="2" charset="2"/>
              <a:buChar char="q"/>
            </a:pPr>
            <a:r>
              <a:rPr lang="en-US" sz="3900" dirty="0" smtClean="0">
                <a:solidFill>
                  <a:schemeClr val="tx1"/>
                </a:solidFill>
                <a:latin typeface="+mj-lt"/>
              </a:rPr>
              <a:t>Patient falls are one of the highest safety concerns while in the hospital. “About 80% of falls occurred in patient’s rooms and 9.5% in places other than patient’s rooms.”</a:t>
            </a:r>
            <a:r>
              <a:rPr lang="en-US" sz="3900" dirty="0">
                <a:solidFill>
                  <a:schemeClr val="tx1"/>
                </a:solidFill>
                <a:latin typeface="+mj-lt"/>
              </a:rPr>
              <a:t> </a:t>
            </a:r>
            <a:r>
              <a:rPr lang="en-US" sz="3900" dirty="0" smtClean="0">
                <a:solidFill>
                  <a:schemeClr val="tx1"/>
                </a:solidFill>
                <a:latin typeface="+mj-lt"/>
              </a:rPr>
              <a:t>With that being said, interventions are of great importance based on evidence and continued research. Educating staff on the effectiveness and interventions is one of the best ways in reducing the amount of fall cases found in inpatient settings. </a:t>
            </a:r>
          </a:p>
          <a:p>
            <a:pPr marL="0" indent="0">
              <a:buNone/>
            </a:pPr>
            <a:endParaRPr lang="en-US" sz="1200" dirty="0" smtClean="0">
              <a:latin typeface="+mj-lt"/>
            </a:endParaRPr>
          </a:p>
          <a:p>
            <a:pPr marL="0" indent="0">
              <a:buNone/>
            </a:pPr>
            <a:endParaRPr lang="en-US" sz="1200" dirty="0" smtClean="0">
              <a:latin typeface="+mj-lt"/>
            </a:endParaRPr>
          </a:p>
          <a:p>
            <a:pPr>
              <a:buFont typeface="Wingdings" panose="05000000000000000000" pitchFamily="2" charset="2"/>
              <a:buChar char="q"/>
            </a:pPr>
            <a:endParaRPr lang="en-US" sz="3200" dirty="0" smtClean="0">
              <a:latin typeface="+mj-lt"/>
            </a:endParaRPr>
          </a:p>
        </p:txBody>
      </p:sp>
    </p:spTree>
    <p:extLst>
      <p:ext uri="{BB962C8B-B14F-4D97-AF65-F5344CB8AC3E}">
        <p14:creationId xmlns:p14="http://schemas.microsoft.com/office/powerpoint/2010/main" val="4054217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6612" y="1828800"/>
            <a:ext cx="9525000" cy="4351337"/>
          </a:xfrm>
        </p:spPr>
        <p:txBody>
          <a:bodyPr>
            <a:normAutofit/>
          </a:bodyPr>
          <a:lstStyle/>
          <a:p>
            <a:pPr marL="0" indent="0" algn="ctr">
              <a:buNone/>
            </a:pPr>
            <a:r>
              <a:rPr lang="en-US" sz="5400" b="1" dirty="0" smtClean="0">
                <a:solidFill>
                  <a:schemeClr val="tx1"/>
                </a:solidFill>
                <a:latin typeface="+mj-lt"/>
              </a:rPr>
              <a:t>Poster By: </a:t>
            </a:r>
          </a:p>
          <a:p>
            <a:pPr marL="0" indent="0">
              <a:buNone/>
            </a:pPr>
            <a:r>
              <a:rPr lang="en-US" sz="4800" dirty="0" smtClean="0">
                <a:solidFill>
                  <a:schemeClr val="tx1"/>
                </a:solidFill>
                <a:latin typeface="+mj-lt"/>
              </a:rPr>
              <a:t>Carrie Hinckley, SN </a:t>
            </a:r>
            <a:r>
              <a:rPr lang="en-US" sz="4800" dirty="0" smtClean="0">
                <a:solidFill>
                  <a:schemeClr val="tx1"/>
                </a:solidFill>
                <a:latin typeface="+mj-lt"/>
              </a:rPr>
              <a:t>FRMC</a:t>
            </a:r>
          </a:p>
          <a:p>
            <a:pPr marL="0" indent="0">
              <a:buNone/>
            </a:pPr>
            <a:r>
              <a:rPr lang="en-US" sz="4800" dirty="0" err="1" smtClean="0">
                <a:solidFill>
                  <a:schemeClr val="tx1"/>
                </a:solidFill>
                <a:latin typeface="+mj-lt"/>
              </a:rPr>
              <a:t>Molli</a:t>
            </a:r>
            <a:r>
              <a:rPr lang="en-US" sz="4800" dirty="0" smtClean="0">
                <a:solidFill>
                  <a:schemeClr val="tx1"/>
                </a:solidFill>
                <a:latin typeface="+mj-lt"/>
              </a:rPr>
              <a:t> </a:t>
            </a:r>
            <a:r>
              <a:rPr lang="en-US" sz="4800" dirty="0" err="1" smtClean="0">
                <a:solidFill>
                  <a:schemeClr val="tx1"/>
                </a:solidFill>
                <a:latin typeface="+mj-lt"/>
              </a:rPr>
              <a:t>Kochensparger</a:t>
            </a:r>
            <a:r>
              <a:rPr lang="en-US" sz="4800" dirty="0" smtClean="0">
                <a:solidFill>
                  <a:schemeClr val="tx1"/>
                </a:solidFill>
                <a:latin typeface="+mj-lt"/>
              </a:rPr>
              <a:t>, SN FRMC</a:t>
            </a:r>
            <a:endParaRPr lang="en-US" sz="4800" dirty="0" smtClean="0">
              <a:solidFill>
                <a:schemeClr val="tx1"/>
              </a:solidFill>
              <a:latin typeface="+mj-lt"/>
            </a:endParaRPr>
          </a:p>
          <a:p>
            <a:pPr algn="ctr">
              <a:buNone/>
            </a:pPr>
            <a:r>
              <a:rPr lang="en-US" sz="5400" dirty="0" smtClean="0">
                <a:latin typeface="+mj-lt"/>
              </a:rPr>
              <a:t>		</a:t>
            </a:r>
            <a:endParaRPr lang="en-US" sz="5400" dirty="0">
              <a:latin typeface="+mj-lt"/>
            </a:endParaRPr>
          </a:p>
        </p:txBody>
      </p:sp>
    </p:spTree>
    <p:extLst>
      <p:ext uri="{BB962C8B-B14F-4D97-AF65-F5344CB8AC3E}">
        <p14:creationId xmlns:p14="http://schemas.microsoft.com/office/powerpoint/2010/main" val="2932899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chemeClr val="tx1"/>
                </a:solidFill>
              </a:rPr>
              <a:t>Article </a:t>
            </a:r>
            <a:r>
              <a:rPr lang="en-US" sz="5400" b="1" dirty="0" smtClean="0">
                <a:solidFill>
                  <a:schemeClr val="tx1"/>
                </a:solidFill>
              </a:rPr>
              <a:t>Reference</a:t>
            </a:r>
            <a:endParaRPr lang="en-US" sz="5400" b="1" dirty="0">
              <a:solidFill>
                <a:schemeClr val="tx1"/>
              </a:solidFill>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3600" dirty="0" smtClean="0">
                <a:solidFill>
                  <a:schemeClr val="tx1"/>
                </a:solidFill>
                <a:latin typeface="+mj-lt"/>
              </a:rPr>
              <a:t>Tzeng</a:t>
            </a:r>
            <a:r>
              <a:rPr lang="en-US" sz="3600" dirty="0">
                <a:solidFill>
                  <a:schemeClr val="tx1"/>
                </a:solidFill>
                <a:latin typeface="+mj-lt"/>
              </a:rPr>
              <a:t>, </a:t>
            </a:r>
            <a:r>
              <a:rPr lang="en-US" sz="3600" dirty="0" err="1" smtClean="0">
                <a:solidFill>
                  <a:schemeClr val="tx1"/>
                </a:solidFill>
                <a:latin typeface="+mj-lt"/>
              </a:rPr>
              <a:t>H.,Yin</a:t>
            </a:r>
            <a:r>
              <a:rPr lang="en-US" sz="3600" dirty="0" smtClean="0">
                <a:solidFill>
                  <a:schemeClr val="tx1"/>
                </a:solidFill>
                <a:latin typeface="+mj-lt"/>
              </a:rPr>
              <a:t>, C.,  Anderson</a:t>
            </a:r>
            <a:r>
              <a:rPr lang="en-US" sz="3600" dirty="0">
                <a:solidFill>
                  <a:schemeClr val="tx1"/>
                </a:solidFill>
                <a:latin typeface="+mj-lt"/>
              </a:rPr>
              <a:t>, </a:t>
            </a:r>
            <a:r>
              <a:rPr lang="en-US" sz="3600" dirty="0" smtClean="0">
                <a:solidFill>
                  <a:schemeClr val="tx1"/>
                </a:solidFill>
                <a:latin typeface="+mj-lt"/>
              </a:rPr>
              <a:t>A., &amp;Prakash, A. </a:t>
            </a:r>
            <a:r>
              <a:rPr lang="en-US" sz="3600" dirty="0">
                <a:solidFill>
                  <a:schemeClr val="tx1"/>
                </a:solidFill>
                <a:latin typeface="+mj-lt"/>
              </a:rPr>
              <a:t>(2012). Nursing </a:t>
            </a:r>
            <a:r>
              <a:rPr lang="en-US" sz="3600" dirty="0" smtClean="0">
                <a:solidFill>
                  <a:schemeClr val="tx1"/>
                </a:solidFill>
                <a:latin typeface="+mj-lt"/>
              </a:rPr>
              <a:t>staff's awareness </a:t>
            </a:r>
            <a:r>
              <a:rPr lang="en-US" sz="3600" dirty="0">
                <a:solidFill>
                  <a:schemeClr val="tx1"/>
                </a:solidFill>
                <a:latin typeface="+mj-lt"/>
              </a:rPr>
              <a:t>of </a:t>
            </a:r>
            <a:r>
              <a:rPr lang="en-US" sz="3600" dirty="0" smtClean="0">
                <a:solidFill>
                  <a:schemeClr val="tx1"/>
                </a:solidFill>
                <a:latin typeface="+mj-lt"/>
              </a:rPr>
              <a:t>keeping </a:t>
            </a:r>
            <a:r>
              <a:rPr lang="en-US" sz="3600" dirty="0">
                <a:solidFill>
                  <a:schemeClr val="tx1"/>
                </a:solidFill>
                <a:latin typeface="+mj-lt"/>
              </a:rPr>
              <a:t>b</a:t>
            </a:r>
            <a:r>
              <a:rPr lang="en-US" sz="3600" dirty="0" smtClean="0">
                <a:solidFill>
                  <a:schemeClr val="tx1"/>
                </a:solidFill>
                <a:latin typeface="+mj-lt"/>
              </a:rPr>
              <a:t>eds </a:t>
            </a:r>
            <a:r>
              <a:rPr lang="en-US" sz="3600" dirty="0">
                <a:solidFill>
                  <a:schemeClr val="tx1"/>
                </a:solidFill>
                <a:latin typeface="+mj-lt"/>
              </a:rPr>
              <a:t>in the </a:t>
            </a:r>
            <a:r>
              <a:rPr lang="en-US" sz="3600" dirty="0" smtClean="0">
                <a:solidFill>
                  <a:schemeClr val="tx1"/>
                </a:solidFill>
                <a:latin typeface="+mj-lt"/>
              </a:rPr>
              <a:t>lowest position </a:t>
            </a:r>
            <a:r>
              <a:rPr lang="en-US" sz="3600" dirty="0">
                <a:solidFill>
                  <a:schemeClr val="tx1"/>
                </a:solidFill>
                <a:latin typeface="+mj-lt"/>
              </a:rPr>
              <a:t>to </a:t>
            </a:r>
            <a:r>
              <a:rPr lang="en-US" sz="3600" dirty="0" smtClean="0">
                <a:solidFill>
                  <a:schemeClr val="tx1"/>
                </a:solidFill>
                <a:latin typeface="+mj-lt"/>
              </a:rPr>
              <a:t>prevent falls </a:t>
            </a:r>
            <a:r>
              <a:rPr lang="en-US" sz="3600" dirty="0">
                <a:solidFill>
                  <a:schemeClr val="tx1"/>
                </a:solidFill>
                <a:latin typeface="+mj-lt"/>
              </a:rPr>
              <a:t>and </a:t>
            </a:r>
            <a:r>
              <a:rPr lang="en-US" sz="3600" dirty="0" smtClean="0">
                <a:solidFill>
                  <a:schemeClr val="tx1"/>
                </a:solidFill>
                <a:latin typeface="+mj-lt"/>
              </a:rPr>
              <a:t>fall </a:t>
            </a:r>
            <a:r>
              <a:rPr lang="en-US" sz="3600" dirty="0">
                <a:solidFill>
                  <a:schemeClr val="tx1"/>
                </a:solidFill>
                <a:latin typeface="+mj-lt"/>
              </a:rPr>
              <a:t>i</a:t>
            </a:r>
            <a:r>
              <a:rPr lang="en-US" sz="3600" dirty="0" smtClean="0">
                <a:solidFill>
                  <a:schemeClr val="tx1"/>
                </a:solidFill>
                <a:latin typeface="+mj-lt"/>
              </a:rPr>
              <a:t>njuries </a:t>
            </a:r>
            <a:r>
              <a:rPr lang="en-US" sz="3600" dirty="0">
                <a:solidFill>
                  <a:schemeClr val="tx1"/>
                </a:solidFill>
                <a:latin typeface="+mj-lt"/>
              </a:rPr>
              <a:t>i</a:t>
            </a:r>
            <a:r>
              <a:rPr lang="en-US" sz="3600" dirty="0" smtClean="0">
                <a:solidFill>
                  <a:schemeClr val="tx1"/>
                </a:solidFill>
                <a:latin typeface="+mj-lt"/>
              </a:rPr>
              <a:t>n </a:t>
            </a:r>
            <a:r>
              <a:rPr lang="en-US" sz="3600" dirty="0">
                <a:solidFill>
                  <a:schemeClr val="tx1"/>
                </a:solidFill>
                <a:latin typeface="+mj-lt"/>
              </a:rPr>
              <a:t>an </a:t>
            </a:r>
            <a:r>
              <a:rPr lang="en-US" sz="3600" dirty="0" smtClean="0">
                <a:solidFill>
                  <a:schemeClr val="tx1"/>
                </a:solidFill>
                <a:latin typeface="+mj-lt"/>
              </a:rPr>
              <a:t>adult </a:t>
            </a:r>
            <a:r>
              <a:rPr lang="en-US" sz="3600" dirty="0">
                <a:solidFill>
                  <a:schemeClr val="tx1"/>
                </a:solidFill>
                <a:latin typeface="+mj-lt"/>
              </a:rPr>
              <a:t>a</a:t>
            </a:r>
            <a:r>
              <a:rPr lang="en-US" sz="3600" dirty="0" smtClean="0">
                <a:solidFill>
                  <a:schemeClr val="tx1"/>
                </a:solidFill>
                <a:latin typeface="+mj-lt"/>
              </a:rPr>
              <a:t>cute </a:t>
            </a:r>
            <a:r>
              <a:rPr lang="en-US" sz="3600" dirty="0">
                <a:solidFill>
                  <a:schemeClr val="tx1"/>
                </a:solidFill>
                <a:latin typeface="+mj-lt"/>
              </a:rPr>
              <a:t>s</a:t>
            </a:r>
            <a:r>
              <a:rPr lang="en-US" sz="3600" dirty="0" smtClean="0">
                <a:solidFill>
                  <a:schemeClr val="tx1"/>
                </a:solidFill>
                <a:latin typeface="+mj-lt"/>
              </a:rPr>
              <a:t>urgical </a:t>
            </a:r>
            <a:r>
              <a:rPr lang="en-US" sz="3600" dirty="0">
                <a:solidFill>
                  <a:schemeClr val="tx1"/>
                </a:solidFill>
                <a:latin typeface="+mj-lt"/>
              </a:rPr>
              <a:t>i</a:t>
            </a:r>
            <a:r>
              <a:rPr lang="en-US" sz="3600" dirty="0" smtClean="0">
                <a:solidFill>
                  <a:schemeClr val="tx1"/>
                </a:solidFill>
                <a:latin typeface="+mj-lt"/>
              </a:rPr>
              <a:t>npatient </a:t>
            </a:r>
            <a:r>
              <a:rPr lang="en-US" sz="3600" dirty="0">
                <a:solidFill>
                  <a:schemeClr val="tx1"/>
                </a:solidFill>
                <a:latin typeface="+mj-lt"/>
              </a:rPr>
              <a:t>c</a:t>
            </a:r>
            <a:r>
              <a:rPr lang="en-US" sz="3600" dirty="0" smtClean="0">
                <a:solidFill>
                  <a:schemeClr val="tx1"/>
                </a:solidFill>
                <a:latin typeface="+mj-lt"/>
              </a:rPr>
              <a:t>are </a:t>
            </a:r>
            <a:r>
              <a:rPr lang="en-US" sz="3600" dirty="0">
                <a:solidFill>
                  <a:schemeClr val="tx1"/>
                </a:solidFill>
                <a:latin typeface="+mj-lt"/>
              </a:rPr>
              <a:t>s</a:t>
            </a:r>
            <a:r>
              <a:rPr lang="en-US" sz="3600" dirty="0" smtClean="0">
                <a:solidFill>
                  <a:schemeClr val="tx1"/>
                </a:solidFill>
                <a:latin typeface="+mj-lt"/>
              </a:rPr>
              <a:t>etting</a:t>
            </a:r>
            <a:r>
              <a:rPr lang="en-US" sz="3600" dirty="0">
                <a:solidFill>
                  <a:schemeClr val="tx1"/>
                </a:solidFill>
                <a:latin typeface="+mj-lt"/>
              </a:rPr>
              <a:t>. </a:t>
            </a:r>
            <a:r>
              <a:rPr lang="en-US" sz="3600" i="1" dirty="0" err="1">
                <a:solidFill>
                  <a:schemeClr val="tx1"/>
                </a:solidFill>
                <a:latin typeface="+mj-lt"/>
              </a:rPr>
              <a:t>MedsurgNursing</a:t>
            </a:r>
            <a:r>
              <a:rPr lang="en-US" sz="3600" dirty="0">
                <a:solidFill>
                  <a:schemeClr val="tx1"/>
                </a:solidFill>
                <a:latin typeface="+mj-lt"/>
              </a:rPr>
              <a:t>. 21 </a:t>
            </a:r>
            <a:r>
              <a:rPr lang="en-US" sz="3600" dirty="0" smtClean="0">
                <a:solidFill>
                  <a:schemeClr val="tx1"/>
                </a:solidFill>
                <a:latin typeface="+mj-lt"/>
              </a:rPr>
              <a:t>(5), 271-274.</a:t>
            </a:r>
          </a:p>
          <a:p>
            <a:pPr>
              <a:buNone/>
            </a:pPr>
            <a:r>
              <a:rPr lang="en-US" sz="2000" dirty="0" smtClean="0">
                <a:solidFill>
                  <a:schemeClr val="tx1"/>
                </a:solidFill>
                <a:latin typeface="+mj-lt"/>
              </a:rPr>
              <a:t>.</a:t>
            </a:r>
          </a:p>
          <a:p>
            <a:pPr marL="0" indent="0">
              <a:buNone/>
            </a:pPr>
            <a:endParaRPr lang="en-US" sz="2000" dirty="0" smtClean="0">
              <a:latin typeface="+mj-lt"/>
            </a:endParaRPr>
          </a:p>
          <a:p>
            <a:pPr>
              <a:buFont typeface="Wingdings" panose="05000000000000000000" pitchFamily="2" charset="2"/>
              <a:buChar char="q"/>
            </a:pPr>
            <a:endParaRPr lang="en-US" sz="2000" dirty="0" smtClean="0">
              <a:latin typeface="+mj-lt"/>
            </a:endParaRPr>
          </a:p>
          <a:p>
            <a:pPr marL="0" indent="0">
              <a:buNone/>
            </a:pPr>
            <a:endParaRPr lang="en-US" dirty="0"/>
          </a:p>
        </p:txBody>
      </p:sp>
    </p:spTree>
    <p:extLst>
      <p:ext uri="{BB962C8B-B14F-4D97-AF65-F5344CB8AC3E}">
        <p14:creationId xmlns:p14="http://schemas.microsoft.com/office/powerpoint/2010/main" val="2032068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836612" y="152400"/>
            <a:ext cx="9766316" cy="906887"/>
          </a:xfrm>
        </p:spPr>
        <p:txBody>
          <a:bodyPr>
            <a:normAutofit/>
          </a:bodyPr>
          <a:lstStyle/>
          <a:p>
            <a:r>
              <a:rPr lang="en-US" sz="5400" b="1" dirty="0" smtClean="0">
                <a:solidFill>
                  <a:schemeClr val="tx1"/>
                </a:solidFill>
              </a:rPr>
              <a:t>Introduction</a:t>
            </a:r>
            <a:r>
              <a:rPr lang="en-US" sz="5400" dirty="0" smtClean="0">
                <a:solidFill>
                  <a:schemeClr val="tx1"/>
                </a:solidFill>
              </a:rPr>
              <a:t>:</a:t>
            </a:r>
            <a:endParaRPr lang="en-US" sz="5400" dirty="0">
              <a:solidFill>
                <a:schemeClr val="tx1"/>
              </a:solidFill>
            </a:endParaRPr>
          </a:p>
        </p:txBody>
      </p:sp>
      <p:sp>
        <p:nvSpPr>
          <p:cNvPr id="14" name="Content Placeholder 13"/>
          <p:cNvSpPr>
            <a:spLocks noGrp="1"/>
          </p:cNvSpPr>
          <p:nvPr>
            <p:ph idx="1"/>
          </p:nvPr>
        </p:nvSpPr>
        <p:spPr>
          <a:xfrm>
            <a:off x="836612" y="1079679"/>
            <a:ext cx="10363200" cy="4724400"/>
          </a:xfrm>
        </p:spPr>
        <p:txBody>
          <a:bodyPr>
            <a:normAutofit fontScale="25000" lnSpcReduction="20000"/>
          </a:bodyPr>
          <a:lstStyle/>
          <a:p>
            <a:pPr lvl="0">
              <a:buFont typeface="Wingdings" panose="05000000000000000000" pitchFamily="2" charset="2"/>
              <a:buChar char="q"/>
            </a:pPr>
            <a:r>
              <a:rPr lang="en-US" sz="17600" dirty="0" smtClean="0">
                <a:solidFill>
                  <a:schemeClr val="accent2"/>
                </a:solidFill>
                <a:latin typeface="+mj-lt"/>
              </a:rPr>
              <a:t> </a:t>
            </a:r>
            <a:r>
              <a:rPr lang="en-US" sz="17600" dirty="0" smtClean="0">
                <a:solidFill>
                  <a:schemeClr val="tx1"/>
                </a:solidFill>
                <a:latin typeface="+mj-lt"/>
              </a:rPr>
              <a:t>Bed alarms and keeping the bed in lowest position promotes patient safety and aides in prevention of patient falls</a:t>
            </a:r>
            <a:r>
              <a:rPr lang="en-US" sz="17600" dirty="0">
                <a:solidFill>
                  <a:schemeClr val="tx1"/>
                </a:solidFill>
                <a:latin typeface="+mj-lt"/>
              </a:rPr>
              <a:t> </a:t>
            </a:r>
            <a:r>
              <a:rPr lang="en-US" sz="17600" dirty="0" smtClean="0">
                <a:solidFill>
                  <a:schemeClr val="tx1"/>
                </a:solidFill>
                <a:latin typeface="+mj-lt"/>
              </a:rPr>
              <a:t>according to Nurses Awareness. </a:t>
            </a:r>
            <a:endParaRPr lang="en-US" sz="17600" dirty="0">
              <a:solidFill>
                <a:schemeClr val="tx1"/>
              </a:solidFill>
              <a:latin typeface="+mj-lt"/>
            </a:endParaRPr>
          </a:p>
          <a:p>
            <a:pPr lvl="0">
              <a:buFont typeface="Wingdings" panose="05000000000000000000" pitchFamily="2" charset="2"/>
              <a:buChar char="q"/>
            </a:pPr>
            <a:r>
              <a:rPr lang="en-US" sz="17600" dirty="0" smtClean="0">
                <a:solidFill>
                  <a:schemeClr val="tx1"/>
                </a:solidFill>
                <a:latin typeface="+mj-lt"/>
              </a:rPr>
              <a:t> “Recent Studies show in an acute hospital setting that 51.4% of adult inpatient fall incidents and 56% of adult inpatient injurious falls occur while getting in or out of bed</a:t>
            </a:r>
            <a:r>
              <a:rPr lang="en-US" sz="17600" dirty="0" smtClean="0">
                <a:solidFill>
                  <a:schemeClr val="tx1"/>
                </a:solidFill>
                <a:latin typeface="+mj-lt"/>
              </a:rPr>
              <a:t>.”</a:t>
            </a:r>
            <a:endParaRPr lang="en-US" sz="17600" dirty="0" smtClean="0">
              <a:latin typeface="+mj-lt"/>
            </a:endParaRPr>
          </a:p>
          <a:p>
            <a:pPr lvl="0">
              <a:buFont typeface="Wingdings" panose="05000000000000000000" pitchFamily="2" charset="2"/>
              <a:buChar char="q"/>
            </a:pPr>
            <a:r>
              <a:rPr lang="en-US" sz="4800" dirty="0" err="1" smtClean="0">
                <a:solidFill>
                  <a:schemeClr val="tx1"/>
                </a:solidFill>
                <a:latin typeface="+mj-lt"/>
              </a:rPr>
              <a:t>Tzeng</a:t>
            </a:r>
            <a:r>
              <a:rPr lang="en-US" sz="4800" dirty="0">
                <a:solidFill>
                  <a:schemeClr val="tx1"/>
                </a:solidFill>
                <a:latin typeface="+mj-lt"/>
              </a:rPr>
              <a:t>, H. (2010). Understanding the Prevalence of inpatient falls associated with toileting in adult acute care settings. Journal of Nursing Care Quality, 25(1), 386-394.</a:t>
            </a:r>
          </a:p>
          <a:p>
            <a:pPr marL="0" lvl="0" indent="0">
              <a:buNone/>
            </a:pPr>
            <a:endParaRPr lang="en-US" sz="2600" dirty="0" smtClean="0">
              <a:solidFill>
                <a:schemeClr val="tx1"/>
              </a:solidFill>
              <a:latin typeface="+mj-lt"/>
            </a:endParaRPr>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262" y="323671"/>
            <a:ext cx="9690116" cy="1428929"/>
          </a:xfrm>
        </p:spPr>
        <p:txBody>
          <a:bodyPr>
            <a:normAutofit/>
          </a:bodyPr>
          <a:lstStyle/>
          <a:p>
            <a:r>
              <a:rPr lang="en-US" sz="5400" b="1" dirty="0" smtClean="0">
                <a:solidFill>
                  <a:schemeClr val="tx1"/>
                </a:solidFill>
              </a:rPr>
              <a:t>Definition of a Fall:</a:t>
            </a:r>
            <a:endParaRPr lang="en-US" sz="5400" b="1" dirty="0">
              <a:solidFill>
                <a:schemeClr val="tx1"/>
              </a:solidFill>
            </a:endParaRPr>
          </a:p>
        </p:txBody>
      </p:sp>
      <p:sp>
        <p:nvSpPr>
          <p:cNvPr id="3" name="Content Placeholder 2"/>
          <p:cNvSpPr>
            <a:spLocks noGrp="1"/>
          </p:cNvSpPr>
          <p:nvPr>
            <p:ph idx="1"/>
          </p:nvPr>
        </p:nvSpPr>
        <p:spPr>
          <a:xfrm>
            <a:off x="505901" y="1752600"/>
            <a:ext cx="11201400" cy="5105400"/>
          </a:xfrm>
        </p:spPr>
        <p:txBody>
          <a:bodyPr>
            <a:normAutofit fontScale="77500" lnSpcReduction="20000"/>
          </a:bodyPr>
          <a:lstStyle/>
          <a:p>
            <a:pPr>
              <a:buFont typeface="Wingdings" panose="05000000000000000000" pitchFamily="2" charset="2"/>
              <a:buChar char="q"/>
            </a:pPr>
            <a:r>
              <a:rPr lang="en-US" sz="6400" dirty="0">
                <a:latin typeface="+mj-lt"/>
              </a:rPr>
              <a:t> </a:t>
            </a:r>
            <a:r>
              <a:rPr lang="en-US" sz="6400" dirty="0" smtClean="0">
                <a:solidFill>
                  <a:schemeClr val="tx1"/>
                </a:solidFill>
                <a:latin typeface="+mj-lt"/>
              </a:rPr>
              <a:t>A fall is described as a sudden, unintentional downward movement of the body to the ground or other surface; when a patient falls, he or she is at risk for a serious injury, disability and possible death. </a:t>
            </a:r>
          </a:p>
          <a:p>
            <a:pPr marL="0" indent="0">
              <a:buNone/>
            </a:pPr>
            <a:endParaRPr lang="en-US" sz="1600" dirty="0" smtClean="0">
              <a:latin typeface="+mj-lt"/>
            </a:endParaRPr>
          </a:p>
          <a:p>
            <a:pPr marL="0" indent="0">
              <a:buNone/>
            </a:pPr>
            <a:r>
              <a:rPr lang="en-US" sz="1600" dirty="0" smtClean="0">
                <a:solidFill>
                  <a:schemeClr val="tx1"/>
                </a:solidFill>
                <a:latin typeface="+mj-lt"/>
              </a:rPr>
              <a:t>Safe </a:t>
            </a:r>
            <a:r>
              <a:rPr lang="en-US" sz="1600" dirty="0">
                <a:solidFill>
                  <a:schemeClr val="tx1"/>
                </a:solidFill>
                <a:latin typeface="+mj-lt"/>
              </a:rPr>
              <a:t>Practices for Better Health Care-2009 Update." </a:t>
            </a:r>
            <a:r>
              <a:rPr lang="en-US" sz="1600" i="1" dirty="0">
                <a:solidFill>
                  <a:schemeClr val="tx1"/>
                </a:solidFill>
                <a:latin typeface="+mj-lt"/>
              </a:rPr>
              <a:t>National Quality Forum</a:t>
            </a:r>
            <a:r>
              <a:rPr lang="en-US" sz="1600" dirty="0">
                <a:solidFill>
                  <a:schemeClr val="tx1"/>
                </a:solidFill>
                <a:latin typeface="+mj-lt"/>
              </a:rPr>
              <a:t> 21 (2009): 372. Print.</a:t>
            </a:r>
            <a:endParaRPr lang="en-US" sz="1600" dirty="0" smtClean="0">
              <a:solidFill>
                <a:schemeClr val="tx1"/>
              </a:solidFill>
              <a:latin typeface="+mj-lt"/>
            </a:endParaRPr>
          </a:p>
          <a:p>
            <a:pPr marL="0" indent="0">
              <a:buNone/>
            </a:pPr>
            <a:endParaRPr lang="en-US" sz="1200" dirty="0">
              <a:solidFill>
                <a:schemeClr val="tx1"/>
              </a:solidFill>
              <a:latin typeface="+mj-lt"/>
            </a:endParaRPr>
          </a:p>
        </p:txBody>
      </p:sp>
    </p:spTree>
    <p:extLst>
      <p:ext uri="{BB962C8B-B14F-4D97-AF65-F5344CB8AC3E}">
        <p14:creationId xmlns:p14="http://schemas.microsoft.com/office/powerpoint/2010/main" val="1419783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2812" y="-152400"/>
            <a:ext cx="5943600" cy="1145957"/>
          </a:xfrm>
        </p:spPr>
        <p:txBody>
          <a:bodyPr>
            <a:normAutofit fontScale="90000"/>
          </a:bodyPr>
          <a:lstStyle/>
          <a:p>
            <a:r>
              <a:rPr lang="en-US" sz="5400" b="1" dirty="0" smtClean="0">
                <a:solidFill>
                  <a:schemeClr val="tx1"/>
                </a:solidFill>
              </a:rPr>
              <a:t>Level of Evidence</a:t>
            </a:r>
            <a:endParaRPr lang="en-US" sz="5400" b="1" dirty="0">
              <a:solidFill>
                <a:schemeClr val="tx1"/>
              </a:solidFill>
            </a:endParaRPr>
          </a:p>
        </p:txBody>
      </p:sp>
      <p:sp>
        <p:nvSpPr>
          <p:cNvPr id="5" name="Content Placeholder 4"/>
          <p:cNvSpPr txBox="1">
            <a:spLocks noGrp="1"/>
          </p:cNvSpPr>
          <p:nvPr>
            <p:ph sz="half" idx="1"/>
          </p:nvPr>
        </p:nvSpPr>
        <p:spPr>
          <a:xfrm>
            <a:off x="912812" y="838200"/>
            <a:ext cx="10363200" cy="6281720"/>
          </a:xfrm>
          <a:prstGeom prst="rect">
            <a:avLst/>
          </a:prstGeom>
          <a:noFill/>
        </p:spPr>
        <p:txBody>
          <a:bodyPr wrap="square" rtlCol="0">
            <a:spAutoFit/>
          </a:bodyPr>
          <a:lstStyle/>
          <a:p>
            <a:pPr marL="274320" lvl="0" indent="-274320" defTabSz="914400">
              <a:lnSpc>
                <a:spcPct val="100000"/>
              </a:lnSpc>
              <a:spcBef>
                <a:spcPts val="600"/>
              </a:spcBef>
              <a:spcAft>
                <a:spcPts val="0"/>
              </a:spcAft>
              <a:buClr>
                <a:srgbClr val="FF388C"/>
              </a:buClr>
              <a:buSzPct val="70000"/>
              <a:buFont typeface="Wingdings"/>
              <a:buChar char=""/>
              <a:defRPr/>
            </a:pPr>
            <a:r>
              <a:rPr lang="en-US" sz="2400" spc="0" dirty="0">
                <a:solidFill>
                  <a:prstClr val="black"/>
                </a:solidFill>
              </a:rPr>
              <a:t>Level I</a:t>
            </a:r>
          </a:p>
          <a:p>
            <a:pPr marL="274320" lvl="0" indent="-274320" defTabSz="914400">
              <a:lnSpc>
                <a:spcPct val="100000"/>
              </a:lnSpc>
              <a:spcBef>
                <a:spcPts val="600"/>
              </a:spcBef>
              <a:spcAft>
                <a:spcPts val="0"/>
              </a:spcAft>
              <a:buClr>
                <a:srgbClr val="FF388C"/>
              </a:buClr>
              <a:buSzPct val="70000"/>
              <a:buNone/>
              <a:defRPr/>
            </a:pPr>
            <a:r>
              <a:rPr lang="en-US" sz="2400" spc="0" dirty="0">
                <a:solidFill>
                  <a:prstClr val="black"/>
                </a:solidFill>
              </a:rPr>
              <a:t>       Randomized controlled trial, systematic review or meta-analysis</a:t>
            </a:r>
          </a:p>
          <a:p>
            <a:pPr marL="274320" lvl="0" indent="-274320" defTabSz="914400">
              <a:lnSpc>
                <a:spcPct val="100000"/>
              </a:lnSpc>
              <a:spcBef>
                <a:spcPts val="600"/>
              </a:spcBef>
              <a:spcAft>
                <a:spcPts val="0"/>
              </a:spcAft>
              <a:buClr>
                <a:srgbClr val="FF388C"/>
              </a:buClr>
              <a:buSzPct val="70000"/>
              <a:buFont typeface="Wingdings"/>
              <a:buChar char=""/>
              <a:defRPr/>
            </a:pPr>
            <a:r>
              <a:rPr lang="en-US" sz="2400" spc="0" dirty="0">
                <a:solidFill>
                  <a:schemeClr val="tx1"/>
                </a:solidFill>
              </a:rPr>
              <a:t> </a:t>
            </a:r>
            <a:r>
              <a:rPr lang="en-US" sz="2400" spc="0" dirty="0">
                <a:solidFill>
                  <a:schemeClr val="tx1"/>
                </a:solidFill>
              </a:rPr>
              <a:t>Level II</a:t>
            </a:r>
          </a:p>
          <a:p>
            <a:pPr marL="274320" lvl="0" indent="-274320" defTabSz="914400">
              <a:lnSpc>
                <a:spcPct val="100000"/>
              </a:lnSpc>
              <a:spcBef>
                <a:spcPts val="600"/>
              </a:spcBef>
              <a:spcAft>
                <a:spcPts val="0"/>
              </a:spcAft>
              <a:buClr>
                <a:srgbClr val="FF388C"/>
              </a:buClr>
              <a:buSzPct val="70000"/>
              <a:buNone/>
              <a:defRPr/>
            </a:pPr>
            <a:r>
              <a:rPr lang="en-US" sz="2400" spc="0" dirty="0">
                <a:solidFill>
                  <a:schemeClr val="tx1"/>
                </a:solidFill>
              </a:rPr>
              <a:t>        Other studies, such as quasi-experimental, correlational,  </a:t>
            </a:r>
          </a:p>
          <a:p>
            <a:pPr marL="274320" lvl="0" indent="-274320" defTabSz="914400">
              <a:lnSpc>
                <a:spcPct val="100000"/>
              </a:lnSpc>
              <a:spcBef>
                <a:spcPts val="600"/>
              </a:spcBef>
              <a:spcAft>
                <a:spcPts val="0"/>
              </a:spcAft>
              <a:buClr>
                <a:srgbClr val="FF388C"/>
              </a:buClr>
              <a:buSzPct val="70000"/>
              <a:buNone/>
              <a:defRPr/>
            </a:pPr>
            <a:r>
              <a:rPr lang="en-US" sz="2400" spc="0" dirty="0">
                <a:solidFill>
                  <a:schemeClr val="tx1"/>
                </a:solidFill>
              </a:rPr>
              <a:t>        descriptive, survey, evaluation , and qualitative</a:t>
            </a:r>
          </a:p>
          <a:p>
            <a:pPr marL="274320" lvl="0" indent="-274320" defTabSz="914400">
              <a:lnSpc>
                <a:spcPct val="100000"/>
              </a:lnSpc>
              <a:spcBef>
                <a:spcPts val="600"/>
              </a:spcBef>
              <a:spcAft>
                <a:spcPts val="0"/>
              </a:spcAft>
              <a:buClr>
                <a:srgbClr val="FF388C"/>
              </a:buClr>
              <a:buSzPct val="70000"/>
              <a:buFont typeface="Wingdings"/>
              <a:buChar char=""/>
              <a:defRPr/>
            </a:pPr>
            <a:r>
              <a:rPr lang="en-US" sz="2400" spc="0" dirty="0">
                <a:solidFill>
                  <a:prstClr val="black"/>
                </a:solidFill>
              </a:rPr>
              <a:t> Level III</a:t>
            </a:r>
          </a:p>
          <a:p>
            <a:pPr marL="274320" lvl="0" indent="-274320" defTabSz="914400">
              <a:lnSpc>
                <a:spcPct val="100000"/>
              </a:lnSpc>
              <a:spcBef>
                <a:spcPts val="600"/>
              </a:spcBef>
              <a:spcAft>
                <a:spcPts val="0"/>
              </a:spcAft>
              <a:buClr>
                <a:srgbClr val="FF388C"/>
              </a:buClr>
              <a:buSzPct val="70000"/>
              <a:buNone/>
              <a:defRPr/>
            </a:pPr>
            <a:r>
              <a:rPr lang="en-US" sz="2400" spc="0" dirty="0">
                <a:solidFill>
                  <a:prstClr val="black"/>
                </a:solidFill>
              </a:rPr>
              <a:t>        Expert opinions or consensus </a:t>
            </a:r>
            <a:r>
              <a:rPr lang="en-US" sz="2400" spc="0" dirty="0" smtClean="0">
                <a:solidFill>
                  <a:prstClr val="black"/>
                </a:solidFill>
              </a:rPr>
              <a:t>statements</a:t>
            </a:r>
            <a:endParaRPr lang="en-US" sz="2400" spc="0" dirty="0">
              <a:solidFill>
                <a:prstClr val="black"/>
              </a:solidFill>
            </a:endParaRPr>
          </a:p>
          <a:p>
            <a:pPr marL="274320" lvl="0" indent="-274320" defTabSz="914400">
              <a:lnSpc>
                <a:spcPct val="100000"/>
              </a:lnSpc>
              <a:spcBef>
                <a:spcPts val="600"/>
              </a:spcBef>
              <a:spcAft>
                <a:spcPts val="0"/>
              </a:spcAft>
              <a:buClr>
                <a:srgbClr val="FF388C"/>
              </a:buClr>
              <a:buSzPct val="70000"/>
              <a:buFont typeface="Wingdings"/>
              <a:buChar char=""/>
              <a:defRPr/>
            </a:pPr>
            <a:r>
              <a:rPr lang="en-US" sz="2400" spc="0" dirty="0" smtClean="0">
                <a:solidFill>
                  <a:prstClr val="black"/>
                </a:solidFill>
              </a:rPr>
              <a:t> Level IV</a:t>
            </a:r>
          </a:p>
          <a:p>
            <a:pPr marL="274320" lvl="0" indent="-274320" defTabSz="914400">
              <a:lnSpc>
                <a:spcPct val="100000"/>
              </a:lnSpc>
              <a:spcBef>
                <a:spcPts val="600"/>
              </a:spcBef>
              <a:spcAft>
                <a:spcPts val="0"/>
              </a:spcAft>
              <a:buClr>
                <a:srgbClr val="FF388C"/>
              </a:buClr>
              <a:buSzPct val="70000"/>
              <a:buNone/>
              <a:defRPr/>
            </a:pPr>
            <a:r>
              <a:rPr lang="en-US" sz="2400" spc="0" dirty="0" smtClean="0">
                <a:solidFill>
                  <a:prstClr val="black"/>
                </a:solidFill>
              </a:rPr>
              <a:t>        Case reports and low-level case-control and cohort studies</a:t>
            </a:r>
          </a:p>
          <a:p>
            <a:pPr marL="274320" lvl="0" indent="-274320" defTabSz="914400">
              <a:lnSpc>
                <a:spcPct val="100000"/>
              </a:lnSpc>
              <a:spcBef>
                <a:spcPts val="600"/>
              </a:spcBef>
              <a:spcAft>
                <a:spcPts val="0"/>
              </a:spcAft>
              <a:buClr>
                <a:srgbClr val="FF388C"/>
              </a:buClr>
              <a:buSzPct val="70000"/>
              <a:buFont typeface="Wingdings"/>
              <a:buChar char=""/>
              <a:defRPr/>
            </a:pPr>
            <a:r>
              <a:rPr lang="en-US" sz="2400" spc="0" dirty="0" smtClean="0">
                <a:solidFill>
                  <a:prstClr val="black"/>
                </a:solidFill>
              </a:rPr>
              <a:t> Level V</a:t>
            </a:r>
          </a:p>
          <a:p>
            <a:pPr marL="274320" lvl="0" indent="-274320" defTabSz="914400">
              <a:lnSpc>
                <a:spcPct val="100000"/>
              </a:lnSpc>
              <a:spcBef>
                <a:spcPts val="600"/>
              </a:spcBef>
              <a:spcAft>
                <a:spcPts val="0"/>
              </a:spcAft>
              <a:buClr>
                <a:srgbClr val="FF388C"/>
              </a:buClr>
              <a:buSzPct val="70000"/>
              <a:buNone/>
              <a:defRPr/>
            </a:pPr>
            <a:r>
              <a:rPr lang="en-US" sz="2400" spc="0" dirty="0" smtClean="0">
                <a:solidFill>
                  <a:prstClr val="black"/>
                </a:solidFill>
              </a:rPr>
              <a:t>        Expert opinion or consensus based on experience</a:t>
            </a:r>
          </a:p>
          <a:p>
            <a:pPr marL="274320" indent="-274320">
              <a:spcAft>
                <a:spcPts val="0"/>
              </a:spcAft>
              <a:buNone/>
              <a:defRPr/>
            </a:pPr>
            <a:endParaRPr lang="en-US" sz="1200" dirty="0" smtClean="0">
              <a:solidFill>
                <a:schemeClr val="tx1"/>
              </a:solidFill>
            </a:endParaRPr>
          </a:p>
          <a:p>
            <a:pPr marL="274320" indent="-274320">
              <a:spcAft>
                <a:spcPts val="0"/>
              </a:spcAft>
              <a:buNone/>
              <a:defRPr/>
            </a:pPr>
            <a:r>
              <a:rPr lang="en-US" sz="1200" dirty="0" smtClean="0">
                <a:solidFill>
                  <a:schemeClr val="tx1"/>
                </a:solidFill>
              </a:rPr>
              <a:t>National Council of State Boards of Nursing. (April 2006).  Systematic review of studies of nursing education outcomes:  An evolving review.  Retrieved March 1, 2009 from </a:t>
            </a:r>
            <a:r>
              <a:rPr lang="en-US" sz="1200" u="sng" dirty="0" smtClean="0">
                <a:solidFill>
                  <a:schemeClr val="tx1"/>
                </a:solidFill>
              </a:rPr>
              <a:t>ww</a:t>
            </a:r>
            <a:r>
              <a:rPr lang="en-US" sz="1200" u="sng" dirty="0" smtClean="0">
                <a:solidFill>
                  <a:schemeClr val="tx1"/>
                </a:solidFill>
                <a:hlinkClick r:id="rId2"/>
              </a:rPr>
              <a:t>w.</a:t>
            </a:r>
            <a:r>
              <a:rPr lang="en-US" sz="1200" dirty="0" smtClean="0">
                <a:solidFill>
                  <a:schemeClr val="tx1"/>
                </a:solidFill>
                <a:hlinkClick r:id="rId2"/>
              </a:rPr>
              <a:t>ncsbn.org/Final_Sys_Review</a:t>
            </a:r>
            <a:endParaRPr lang="en-US" sz="1200" dirty="0" smtClean="0">
              <a:solidFill>
                <a:schemeClr val="tx1"/>
              </a:solidFill>
            </a:endParaRPr>
          </a:p>
          <a:p>
            <a:endParaRPr lang="en-US" sz="2000" dirty="0"/>
          </a:p>
        </p:txBody>
      </p:sp>
      <p:sp>
        <p:nvSpPr>
          <p:cNvPr id="3" name="Rectangle 2"/>
          <p:cNvSpPr/>
          <p:nvPr/>
        </p:nvSpPr>
        <p:spPr>
          <a:xfrm>
            <a:off x="912812" y="1752600"/>
            <a:ext cx="9906000" cy="1354217"/>
          </a:xfrm>
          <a:prstGeom prst="rect">
            <a:avLst/>
          </a:prstGeom>
          <a:solidFill>
            <a:schemeClr val="accent1"/>
          </a:solidFill>
        </p:spPr>
        <p:txBody>
          <a:bodyPr wrap="square" lIns="91440" tIns="45720" rIns="91440" bIns="45720">
            <a:spAutoFit/>
          </a:bodyPr>
          <a:lstStyle/>
          <a:p>
            <a:pPr marL="274320" lvl="0" indent="-274320" defTabSz="914400">
              <a:lnSpc>
                <a:spcPct val="100000"/>
              </a:lnSpc>
              <a:spcBef>
                <a:spcPts val="600"/>
              </a:spcBef>
              <a:spcAft>
                <a:spcPts val="0"/>
              </a:spcAft>
              <a:buClr>
                <a:srgbClr val="FF388C"/>
              </a:buClr>
              <a:buSzPct val="70000"/>
              <a:buFont typeface="Wingdings"/>
              <a:buChar char=""/>
              <a:defRPr/>
            </a:pPr>
            <a:r>
              <a:rPr lang="en-US" sz="2400" b="0" cap="none" spc="0" dirty="0">
                <a:ln w="0"/>
                <a:effectLst>
                  <a:outerShdw blurRad="38100" dist="19050" dir="2700000" algn="tl" rotWithShape="0">
                    <a:schemeClr val="dk1">
                      <a:alpha val="40000"/>
                    </a:schemeClr>
                  </a:outerShdw>
                </a:effectLst>
              </a:rPr>
              <a:t> </a:t>
            </a:r>
            <a:r>
              <a:rPr lang="en-US" sz="2400" b="0" cap="none" spc="0" dirty="0">
                <a:ln w="0"/>
                <a:effectLst>
                  <a:outerShdw blurRad="38100" dist="19050" dir="2700000" algn="tl" rotWithShape="0">
                    <a:schemeClr val="dk1">
                      <a:alpha val="40000"/>
                    </a:schemeClr>
                  </a:outerShdw>
                </a:effectLst>
              </a:rPr>
              <a:t>Level II</a:t>
            </a:r>
          </a:p>
          <a:p>
            <a:pPr marL="274320" lvl="0" indent="-274320" algn="ctr" defTabSz="914400">
              <a:lnSpc>
                <a:spcPct val="100000"/>
              </a:lnSpc>
              <a:spcBef>
                <a:spcPts val="600"/>
              </a:spcBef>
              <a:spcAft>
                <a:spcPts val="0"/>
              </a:spcAft>
              <a:buClr>
                <a:srgbClr val="FF388C"/>
              </a:buClr>
              <a:buSzPct val="70000"/>
              <a:buNone/>
              <a:defRPr/>
            </a:pPr>
            <a:r>
              <a:rPr lang="en-US" sz="2400" b="0" cap="none" spc="0" dirty="0">
                <a:ln w="0"/>
                <a:effectLst>
                  <a:outerShdw blurRad="38100" dist="19050" dir="2700000" algn="tl" rotWithShape="0">
                    <a:schemeClr val="dk1">
                      <a:alpha val="40000"/>
                    </a:schemeClr>
                  </a:outerShdw>
                </a:effectLst>
              </a:rPr>
              <a:t>        Other studies, such as quasi-experimental, correlational,  </a:t>
            </a:r>
          </a:p>
          <a:p>
            <a:pPr marL="274320" lvl="0" indent="-274320" algn="ctr" defTabSz="914400">
              <a:lnSpc>
                <a:spcPct val="100000"/>
              </a:lnSpc>
              <a:spcBef>
                <a:spcPts val="600"/>
              </a:spcBef>
              <a:spcAft>
                <a:spcPts val="0"/>
              </a:spcAft>
              <a:buClr>
                <a:srgbClr val="FF388C"/>
              </a:buClr>
              <a:buSzPct val="70000"/>
              <a:buNone/>
              <a:defRPr/>
            </a:pPr>
            <a:r>
              <a:rPr lang="en-US" sz="2400" b="0" cap="none" spc="0" dirty="0">
                <a:ln w="0"/>
                <a:effectLst>
                  <a:outerShdw blurRad="38100" dist="19050" dir="2700000" algn="tl" rotWithShape="0">
                    <a:schemeClr val="dk1">
                      <a:alpha val="40000"/>
                    </a:schemeClr>
                  </a:outerShdw>
                </a:effectLst>
              </a:rPr>
              <a:t>        descriptive, survey, evaluation , and qualitative</a:t>
            </a:r>
            <a:endParaRPr lang="en-US" sz="2400" b="0" cap="none" spc="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89431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4" y="312939"/>
            <a:ext cx="9690116" cy="1428929"/>
          </a:xfrm>
        </p:spPr>
        <p:txBody>
          <a:bodyPr>
            <a:normAutofit/>
          </a:bodyPr>
          <a:lstStyle/>
          <a:p>
            <a:r>
              <a:rPr lang="en-US" sz="5400" b="1" dirty="0" smtClean="0">
                <a:solidFill>
                  <a:schemeClr val="tx1"/>
                </a:solidFill>
              </a:rPr>
              <a:t>Effective</a:t>
            </a:r>
            <a:endParaRPr lang="en-US" sz="5400" b="1" dirty="0">
              <a:solidFill>
                <a:schemeClr val="tx1"/>
              </a:solidFill>
            </a:endParaRPr>
          </a:p>
        </p:txBody>
      </p:sp>
      <p:sp>
        <p:nvSpPr>
          <p:cNvPr id="3" name="Content Placeholder 2"/>
          <p:cNvSpPr>
            <a:spLocks noGrp="1"/>
          </p:cNvSpPr>
          <p:nvPr>
            <p:ph sz="half" idx="1"/>
          </p:nvPr>
        </p:nvSpPr>
        <p:spPr>
          <a:xfrm>
            <a:off x="912813" y="1741868"/>
            <a:ext cx="10439400" cy="4707465"/>
          </a:xfrm>
        </p:spPr>
        <p:txBody>
          <a:bodyPr>
            <a:normAutofit fontScale="40000" lnSpcReduction="20000"/>
          </a:bodyPr>
          <a:lstStyle/>
          <a:p>
            <a:pPr>
              <a:buFont typeface="Wingdings" pitchFamily="2" charset="2"/>
              <a:buChar char="q"/>
            </a:pPr>
            <a:r>
              <a:rPr lang="en-US" sz="8000" dirty="0" smtClean="0"/>
              <a:t> </a:t>
            </a:r>
            <a:r>
              <a:rPr lang="en-US" sz="8000" dirty="0" smtClean="0">
                <a:solidFill>
                  <a:schemeClr val="tx1"/>
                </a:solidFill>
                <a:latin typeface="+mj-lt"/>
              </a:rPr>
              <a:t>Promoting patient safety and preventing falls is the top intervention for nursing staff. Education among the staff will be successful in reducing the amount of falls because they will have more awareness of the client and their surrounding environment. </a:t>
            </a:r>
          </a:p>
          <a:p>
            <a:pPr>
              <a:buFont typeface="Wingdings" pitchFamily="2" charset="2"/>
              <a:buChar char="q"/>
            </a:pPr>
            <a:r>
              <a:rPr lang="en-US" sz="8000" dirty="0" smtClean="0">
                <a:solidFill>
                  <a:schemeClr val="tx1"/>
                </a:solidFill>
                <a:latin typeface="+mj-lt"/>
              </a:rPr>
              <a:t>Implementing fall precautions properly and maintaining the bed at its lowest position is significant in preventing falls.</a:t>
            </a:r>
          </a:p>
          <a:p>
            <a:pPr>
              <a:buFont typeface="Wingdings" pitchFamily="2" charset="2"/>
              <a:buChar char="q"/>
            </a:pPr>
            <a:r>
              <a:rPr lang="en-US" sz="8000" dirty="0" smtClean="0">
                <a:solidFill>
                  <a:schemeClr val="tx1"/>
                </a:solidFill>
                <a:latin typeface="+mj-lt"/>
              </a:rPr>
              <a:t>Safe transfer training and monitoring patient activity by offering assistance to high-risk patients while they are ambulating </a:t>
            </a:r>
          </a:p>
          <a:p>
            <a:pPr marL="0" indent="0">
              <a:buNone/>
            </a:pPr>
            <a:endParaRPr lang="en-US" sz="1500" dirty="0" smtClean="0">
              <a:latin typeface="+mj-lt"/>
            </a:endParaRPr>
          </a:p>
          <a:p>
            <a:pPr marL="0" indent="0">
              <a:buNone/>
            </a:pPr>
            <a:endParaRPr lang="en-US" sz="1500" dirty="0"/>
          </a:p>
          <a:p>
            <a:pPr>
              <a:buFont typeface="Wingdings" pitchFamily="2" charset="2"/>
              <a:buChar char="q"/>
            </a:pPr>
            <a:endParaRPr lang="en-US" sz="4000" dirty="0" smtClean="0"/>
          </a:p>
          <a:p>
            <a:pPr marL="0" indent="0">
              <a:buNone/>
            </a:pPr>
            <a:endParaRPr lang="en-US" sz="4000" dirty="0" smtClean="0"/>
          </a:p>
        </p:txBody>
      </p:sp>
    </p:spTree>
    <p:extLst>
      <p:ext uri="{BB962C8B-B14F-4D97-AF65-F5344CB8AC3E}">
        <p14:creationId xmlns:p14="http://schemas.microsoft.com/office/powerpoint/2010/main" val="3639740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612" y="304800"/>
            <a:ext cx="9690116" cy="1428929"/>
          </a:xfrm>
        </p:spPr>
        <p:txBody>
          <a:bodyPr>
            <a:normAutofit/>
          </a:bodyPr>
          <a:lstStyle/>
          <a:p>
            <a:r>
              <a:rPr lang="en-US" sz="5400" b="1" dirty="0" smtClean="0">
                <a:solidFill>
                  <a:schemeClr val="tx1"/>
                </a:solidFill>
              </a:rPr>
              <a:t>Possibly Effective</a:t>
            </a:r>
            <a:endParaRPr lang="en-US" sz="5400" b="1" dirty="0">
              <a:solidFill>
                <a:schemeClr val="tx1"/>
              </a:solidFill>
            </a:endParaRPr>
          </a:p>
        </p:txBody>
      </p:sp>
      <p:sp>
        <p:nvSpPr>
          <p:cNvPr id="10" name="Content Placeholder 9"/>
          <p:cNvSpPr>
            <a:spLocks noGrp="1"/>
          </p:cNvSpPr>
          <p:nvPr>
            <p:ph sz="half" idx="1"/>
          </p:nvPr>
        </p:nvSpPr>
        <p:spPr>
          <a:xfrm>
            <a:off x="836612" y="1845734"/>
            <a:ext cx="10286999" cy="4631266"/>
          </a:xfrm>
        </p:spPr>
        <p:txBody>
          <a:bodyPr>
            <a:normAutofit lnSpcReduction="10000"/>
          </a:bodyPr>
          <a:lstStyle/>
          <a:p>
            <a:pPr>
              <a:buFont typeface="Wingdings" pitchFamily="2" charset="2"/>
              <a:buChar char="q"/>
            </a:pPr>
            <a:r>
              <a:rPr lang="en-US" sz="3600" dirty="0" smtClean="0">
                <a:solidFill>
                  <a:schemeClr val="tx1"/>
                </a:solidFill>
                <a:latin typeface="+mj-lt"/>
              </a:rPr>
              <a:t>Monitoring bed alarm status from the hallway or placing patients on high risk for falling closer to the nursing station</a:t>
            </a:r>
          </a:p>
          <a:p>
            <a:pPr>
              <a:buFont typeface="Wingdings" pitchFamily="2" charset="2"/>
              <a:buChar char="q"/>
            </a:pPr>
            <a:r>
              <a:rPr lang="en-US" sz="3600" dirty="0" smtClean="0">
                <a:solidFill>
                  <a:schemeClr val="tx1"/>
                </a:solidFill>
                <a:latin typeface="+mj-lt"/>
              </a:rPr>
              <a:t>Patient beds with weight sensors linked to bed alarms (dings and flashing lights)</a:t>
            </a:r>
          </a:p>
          <a:p>
            <a:pPr>
              <a:buFont typeface="Wingdings" pitchFamily="2" charset="2"/>
              <a:buChar char="q"/>
            </a:pPr>
            <a:r>
              <a:rPr lang="en-US" sz="3600" dirty="0">
                <a:solidFill>
                  <a:schemeClr val="tx1"/>
                </a:solidFill>
                <a:latin typeface="+mj-lt"/>
              </a:rPr>
              <a:t> </a:t>
            </a:r>
            <a:r>
              <a:rPr lang="en-US" sz="3600" dirty="0" smtClean="0">
                <a:solidFill>
                  <a:schemeClr val="tx1"/>
                </a:solidFill>
                <a:latin typeface="+mj-lt"/>
              </a:rPr>
              <a:t>Adjusting medications with harmful side effects as needed </a:t>
            </a:r>
          </a:p>
          <a:p>
            <a:pPr>
              <a:buFont typeface="Wingdings" pitchFamily="2" charset="2"/>
              <a:buChar char="q"/>
            </a:pPr>
            <a:r>
              <a:rPr lang="en-US" sz="3600" dirty="0">
                <a:solidFill>
                  <a:schemeClr val="tx1"/>
                </a:solidFill>
                <a:latin typeface="+mj-lt"/>
              </a:rPr>
              <a:t> </a:t>
            </a:r>
            <a:r>
              <a:rPr lang="en-US" sz="3600" dirty="0" smtClean="0">
                <a:solidFill>
                  <a:schemeClr val="tx1"/>
                </a:solidFill>
                <a:latin typeface="+mj-lt"/>
              </a:rPr>
              <a:t>Providing ambulatory aides as needed. </a:t>
            </a:r>
          </a:p>
          <a:p>
            <a:pPr marL="0" indent="0">
              <a:buNone/>
            </a:pPr>
            <a:endParaRPr lang="en-US" sz="1500" dirty="0">
              <a:latin typeface="+mj-lt"/>
            </a:endParaRPr>
          </a:p>
          <a:p>
            <a:pPr marL="0" indent="0">
              <a:buNone/>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p:txBody>
      </p:sp>
    </p:spTree>
    <p:extLst>
      <p:ext uri="{BB962C8B-B14F-4D97-AF65-F5344CB8AC3E}">
        <p14:creationId xmlns:p14="http://schemas.microsoft.com/office/powerpoint/2010/main" val="1618763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94" y="304800"/>
            <a:ext cx="9690116" cy="1428929"/>
          </a:xfrm>
        </p:spPr>
        <p:txBody>
          <a:bodyPr>
            <a:normAutofit/>
          </a:bodyPr>
          <a:lstStyle/>
          <a:p>
            <a:r>
              <a:rPr lang="en-US" sz="5400" b="1" dirty="0">
                <a:solidFill>
                  <a:schemeClr val="tx1"/>
                </a:solidFill>
              </a:rPr>
              <a:t>Not Effective</a:t>
            </a:r>
            <a:endParaRPr lang="en-US" sz="5400" dirty="0">
              <a:solidFill>
                <a:schemeClr val="tx1"/>
              </a:solidFill>
            </a:endParaRPr>
          </a:p>
        </p:txBody>
      </p:sp>
      <p:sp>
        <p:nvSpPr>
          <p:cNvPr id="3" name="Content Placeholder 2"/>
          <p:cNvSpPr>
            <a:spLocks noGrp="1"/>
          </p:cNvSpPr>
          <p:nvPr>
            <p:ph idx="1"/>
          </p:nvPr>
        </p:nvSpPr>
        <p:spPr>
          <a:xfrm>
            <a:off x="1096994" y="1845734"/>
            <a:ext cx="10055781" cy="4402665"/>
          </a:xfrm>
        </p:spPr>
        <p:txBody>
          <a:bodyPr>
            <a:normAutofit/>
          </a:bodyPr>
          <a:lstStyle/>
          <a:p>
            <a:pPr>
              <a:buFont typeface="Wingdings" panose="05000000000000000000" pitchFamily="2" charset="2"/>
              <a:buChar char="q"/>
            </a:pPr>
            <a:r>
              <a:rPr lang="en-US" sz="4000" dirty="0">
                <a:solidFill>
                  <a:schemeClr val="tx1"/>
                </a:solidFill>
                <a:latin typeface="+mj-lt"/>
              </a:rPr>
              <a:t>Transfer of patients to different units for procedure purposes and changing of current bed </a:t>
            </a:r>
            <a:r>
              <a:rPr lang="en-US" sz="4000" dirty="0" smtClean="0">
                <a:solidFill>
                  <a:schemeClr val="tx1"/>
                </a:solidFill>
                <a:latin typeface="+mj-lt"/>
              </a:rPr>
              <a:t>settings</a:t>
            </a:r>
            <a:endParaRPr lang="en-US" sz="4000" dirty="0">
              <a:solidFill>
                <a:schemeClr val="tx1"/>
              </a:solidFill>
            </a:endParaRPr>
          </a:p>
          <a:p>
            <a:pPr>
              <a:buFont typeface="Wingdings" panose="05000000000000000000" pitchFamily="2" charset="2"/>
              <a:buChar char="q"/>
            </a:pPr>
            <a:r>
              <a:rPr lang="en-US" sz="4000" dirty="0" smtClean="0">
                <a:solidFill>
                  <a:schemeClr val="tx1"/>
                </a:solidFill>
                <a:latin typeface="+mj-lt"/>
              </a:rPr>
              <a:t>Not obtaining a fall assessment each shift  or having a fall protocol available in the </a:t>
            </a:r>
            <a:r>
              <a:rPr lang="en-US" sz="4000" dirty="0" smtClean="0">
                <a:solidFill>
                  <a:schemeClr val="tx1"/>
                </a:solidFill>
                <a:latin typeface="+mj-lt"/>
              </a:rPr>
              <a:t>documentation</a:t>
            </a:r>
            <a:endParaRPr lang="en-US" sz="4000" dirty="0" smtClean="0">
              <a:solidFill>
                <a:schemeClr val="tx1"/>
              </a:solidFill>
              <a:latin typeface="+mj-lt"/>
            </a:endParaRPr>
          </a:p>
          <a:p>
            <a:pPr marL="0" indent="0">
              <a:buNone/>
            </a:pPr>
            <a:r>
              <a:rPr lang="en-US" sz="1200" dirty="0" err="1" smtClean="0">
                <a:solidFill>
                  <a:schemeClr val="tx1"/>
                </a:solidFill>
                <a:latin typeface="+mj-lt"/>
              </a:rPr>
              <a:t>Tzeng</a:t>
            </a:r>
            <a:r>
              <a:rPr lang="en-US" sz="1200" dirty="0">
                <a:solidFill>
                  <a:schemeClr val="tx1"/>
                </a:solidFill>
                <a:latin typeface="+mj-lt"/>
              </a:rPr>
              <a:t>, H., &amp; Yin, C. (2012). Toileting- Related Inpatient Falls In Adult Acute Care Settings. </a:t>
            </a:r>
            <a:r>
              <a:rPr lang="en-US" sz="1200" dirty="0" err="1">
                <a:solidFill>
                  <a:schemeClr val="tx1"/>
                </a:solidFill>
                <a:latin typeface="+mj-lt"/>
              </a:rPr>
              <a:t>MEDSURGNursing</a:t>
            </a:r>
            <a:r>
              <a:rPr lang="en-US" sz="1200" dirty="0">
                <a:solidFill>
                  <a:schemeClr val="tx1"/>
                </a:solidFill>
                <a:latin typeface="+mj-lt"/>
              </a:rPr>
              <a:t>, 21(6), 372-377.</a:t>
            </a:r>
          </a:p>
          <a:p>
            <a:pPr marL="0" indent="0">
              <a:buNone/>
            </a:pPr>
            <a:endParaRPr lang="en-US" sz="1200" dirty="0" smtClean="0">
              <a:latin typeface="+mj-lt"/>
            </a:endParaRPr>
          </a:p>
          <a:p>
            <a:pPr marL="0" indent="0">
              <a:buNone/>
            </a:pPr>
            <a:endParaRPr lang="en-US" sz="1200" dirty="0">
              <a:latin typeface="+mj-lt"/>
            </a:endParaRPr>
          </a:p>
          <a:p>
            <a:pPr marL="0" indent="0">
              <a:buNone/>
            </a:pPr>
            <a:endParaRPr lang="en-US" sz="1200" dirty="0">
              <a:latin typeface="+mj-lt"/>
            </a:endParaRPr>
          </a:p>
        </p:txBody>
      </p:sp>
    </p:spTree>
    <p:extLst>
      <p:ext uri="{BB962C8B-B14F-4D97-AF65-F5344CB8AC3E}">
        <p14:creationId xmlns:p14="http://schemas.microsoft.com/office/powerpoint/2010/main" val="3773688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View">
  <a:themeElements>
    <a:clrScheme name="View">
      <a:dk1>
        <a:sysClr val="windowText" lastClr="000000"/>
      </a:dk1>
      <a:lt1>
        <a:sysClr val="window" lastClr="FFFFFF"/>
      </a:lt1>
      <a:dk2>
        <a:srgbClr val="666666"/>
      </a:dk2>
      <a:lt2>
        <a:srgbClr val="D2D2D2"/>
      </a:lt2>
      <a:accent1>
        <a:srgbClr val="FF388C"/>
      </a:accent1>
      <a:accent2>
        <a:srgbClr val="D70D5E"/>
      </a:accent2>
      <a:accent3>
        <a:srgbClr val="98037E"/>
      </a:accent3>
      <a:accent4>
        <a:srgbClr val="68027D"/>
      </a:accent4>
      <a:accent5>
        <a:srgbClr val="095ACA"/>
      </a:accent5>
      <a:accent6>
        <a:srgbClr val="063597"/>
      </a:accent6>
      <a:hlink>
        <a:srgbClr val="17BBFD"/>
      </a:hlink>
      <a:folHlink>
        <a:srgbClr val="FF79C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23C5FE65-18CC-4A65-9EBC-B05E331504EC}"/>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TC103457515[[fn=View]]</Template>
  <TotalTime>0</TotalTime>
  <Words>689</Words>
  <Application>Microsoft Office PowerPoint</Application>
  <PresentationFormat>Custom</PresentationFormat>
  <Paragraphs>81</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Century Schoolbook</vt:lpstr>
      <vt:lpstr>Wingdings</vt:lpstr>
      <vt:lpstr>Wingdings 2</vt:lpstr>
      <vt:lpstr>View</vt:lpstr>
      <vt:lpstr>Bed Alert</vt:lpstr>
      <vt:lpstr>PowerPoint Presentation</vt:lpstr>
      <vt:lpstr>Article Reference</vt:lpstr>
      <vt:lpstr>Introduction:</vt:lpstr>
      <vt:lpstr>Definition of a Fall:</vt:lpstr>
      <vt:lpstr>Level of Evidence</vt:lpstr>
      <vt:lpstr>Effective</vt:lpstr>
      <vt:lpstr>Possibly Effective</vt:lpstr>
      <vt:lpstr>Not Effective</vt:lpstr>
      <vt:lpstr>Possibly Harmful</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2013-03-19T21:20:47Z</dcterms:created>
  <dcterms:modified xsi:type="dcterms:W3CDTF">2013-03-27T01:29:58Z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