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25" r:id="rId2"/>
  </p:sldMasterIdLst>
  <p:notesMasterIdLst>
    <p:notesMasterId r:id="rId14"/>
  </p:notesMasterIdLst>
  <p:handoutMasterIdLst>
    <p:handoutMasterId r:id="rId15"/>
  </p:handoutMasterIdLst>
  <p:sldIdLst>
    <p:sldId id="259" r:id="rId3"/>
    <p:sldId id="270" r:id="rId4"/>
    <p:sldId id="271" r:id="rId5"/>
    <p:sldId id="260" r:id="rId6"/>
    <p:sldId id="261" r:id="rId7"/>
    <p:sldId id="267" r:id="rId8"/>
    <p:sldId id="262" r:id="rId9"/>
    <p:sldId id="263" r:id="rId10"/>
    <p:sldId id="272" r:id="rId11"/>
    <p:sldId id="273" r:id="rId12"/>
    <p:sldId id="268" r:id="rId13"/>
  </p:sldIdLst>
  <p:sldSz cx="12188825" cy="6858000"/>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orient="horz" pos="1008">
          <p15:clr>
            <a:srgbClr val="A4A3A4"/>
          </p15:clr>
        </p15:guide>
        <p15:guide id="3" orient="horz" pos="3792">
          <p15:clr>
            <a:srgbClr val="A4A3A4"/>
          </p15:clr>
        </p15:guide>
        <p15:guide id="4" orient="horz" pos="1152">
          <p15:clr>
            <a:srgbClr val="A4A3A4"/>
          </p15:clr>
        </p15:guide>
        <p15:guide id="5" orient="horz" pos="3360">
          <p15:clr>
            <a:srgbClr val="A4A3A4"/>
          </p15:clr>
        </p15:guide>
        <p15:guide id="6" orient="horz" pos="3072">
          <p15:clr>
            <a:srgbClr val="A4A3A4"/>
          </p15:clr>
        </p15:guide>
        <p15:guide id="7" orient="horz" pos="864">
          <p15:clr>
            <a:srgbClr val="A4A3A4"/>
          </p15:clr>
        </p15:guide>
        <p15:guide id="8" orient="horz" pos="528">
          <p15:clr>
            <a:srgbClr val="A4A3A4"/>
          </p15:clr>
        </p15:guide>
        <p15:guide id="9" orient="horz" pos="2784">
          <p15:clr>
            <a:srgbClr val="A4A3A4"/>
          </p15:clr>
        </p15:guide>
        <p15:guide id="10" pos="3839">
          <p15:clr>
            <a:srgbClr val="A4A3A4"/>
          </p15:clr>
        </p15:guide>
        <p15:guide id="11" pos="959">
          <p15:clr>
            <a:srgbClr val="A4A3A4"/>
          </p15:clr>
        </p15:guide>
        <p15:guide id="12" pos="7007">
          <p15:clr>
            <a:srgbClr val="A4A3A4"/>
          </p15:clr>
        </p15:guide>
        <p15:guide id="13" pos="6719">
          <p15:clr>
            <a:srgbClr val="A4A3A4"/>
          </p15:clr>
        </p15:guide>
        <p15:guide id="14" pos="6143">
          <p15:clr>
            <a:srgbClr val="A4A3A4"/>
          </p15:clr>
        </p15:guide>
        <p15:guide id="15" pos="3983">
          <p15:clr>
            <a:srgbClr val="A4A3A4"/>
          </p15:clr>
        </p15:guide>
        <p15:guide id="16" pos="527">
          <p15:clr>
            <a:srgbClr val="A4A3A4"/>
          </p15:clr>
        </p15:guide>
        <p15:guide id="17" pos="7151">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guide id="3" orient="horz" pos="2904">
          <p15:clr>
            <a:srgbClr val="A4A3A4"/>
          </p15:clr>
        </p15:guide>
        <p15:guide id="4" pos="218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C5C5C5"/>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58" d="100"/>
          <a:sy n="58" d="100"/>
        </p:scale>
        <p:origin x="-408" y="-96"/>
      </p:cViewPr>
      <p:guideLst>
        <p:guide orient="horz" pos="2160"/>
        <p:guide orient="horz" pos="1008"/>
        <p:guide orient="horz" pos="3792"/>
        <p:guide orient="horz" pos="1152"/>
        <p:guide orient="horz" pos="3360"/>
        <p:guide orient="horz" pos="3072"/>
        <p:guide orient="horz" pos="864"/>
        <p:guide orient="horz" pos="528"/>
        <p:guide orient="horz" pos="2784"/>
        <p:guide pos="3839"/>
        <p:guide pos="960"/>
        <p:guide pos="7006"/>
        <p:guide pos="6718"/>
        <p:guide pos="6142"/>
        <p:guide pos="3983"/>
        <p:guide pos="528"/>
        <p:guide pos="7150"/>
      </p:guideLst>
    </p:cSldViewPr>
  </p:slideViewPr>
  <p:notesTextViewPr>
    <p:cViewPr>
      <p:scale>
        <a:sx n="1" d="1"/>
        <a:sy n="1" d="1"/>
      </p:scale>
      <p:origin x="0" y="0"/>
    </p:cViewPr>
  </p:notesTextViewPr>
  <p:notesViewPr>
    <p:cSldViewPr>
      <p:cViewPr varScale="1">
        <p:scale>
          <a:sx n="76" d="100"/>
          <a:sy n="76" d="100"/>
        </p:scale>
        <p:origin x="1680" y="96"/>
      </p:cViewPr>
      <p:guideLst>
        <p:guide orient="horz" pos="2880"/>
        <p:guide orient="horz" pos="2904"/>
        <p:guide pos="2160"/>
        <p:guide pos="218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a:p>
        </p:txBody>
      </p:sp>
      <p:sp>
        <p:nvSpPr>
          <p:cNvPr id="3" name="Date Placeholder 2"/>
          <p:cNvSpPr>
            <a:spLocks noGrp="1"/>
          </p:cNvSpPr>
          <p:nvPr>
            <p:ph type="dt" sz="quarter" idx="1"/>
          </p:nvPr>
        </p:nvSpPr>
        <p:spPr>
          <a:xfrm>
            <a:off x="3927775" y="0"/>
            <a:ext cx="3004820" cy="461010"/>
          </a:xfrm>
          <a:prstGeom prst="rect">
            <a:avLst/>
          </a:prstGeom>
        </p:spPr>
        <p:txBody>
          <a:bodyPr vert="horz" lIns="92309" tIns="46154" rIns="92309" bIns="46154" rtlCol="0"/>
          <a:lstStyle>
            <a:lvl1pPr algn="r">
              <a:defRPr sz="1200"/>
            </a:lvl1pPr>
          </a:lstStyle>
          <a:p>
            <a:fld id="{004A8D02-4E65-4CCD-8312-4AB164C6C77D}" type="datetimeFigureOut">
              <a:rPr lang="en-US"/>
              <a:pPr/>
              <a:t>3/25/2013</a:t>
            </a:fld>
            <a:endParaRPr/>
          </a:p>
        </p:txBody>
      </p:sp>
      <p:sp>
        <p:nvSpPr>
          <p:cNvPr id="4" name="Footer Placeholder 3"/>
          <p:cNvSpPr>
            <a:spLocks noGrp="1"/>
          </p:cNvSpPr>
          <p:nvPr>
            <p:ph type="ftr" sz="quarter" idx="2"/>
          </p:nvPr>
        </p:nvSpPr>
        <p:spPr>
          <a:xfrm>
            <a:off x="0" y="8757590"/>
            <a:ext cx="3004820" cy="461010"/>
          </a:xfrm>
          <a:prstGeom prst="rect">
            <a:avLst/>
          </a:prstGeom>
        </p:spPr>
        <p:txBody>
          <a:bodyPr vert="horz" lIns="92309" tIns="46154" rIns="92309" bIns="46154" rtlCol="0" anchor="b"/>
          <a:lstStyle>
            <a:lvl1pPr algn="l">
              <a:defRPr sz="1200"/>
            </a:lvl1pPr>
          </a:lstStyle>
          <a:p>
            <a:endParaRPr/>
          </a:p>
        </p:txBody>
      </p:sp>
      <p:sp>
        <p:nvSpPr>
          <p:cNvPr id="5" name="Slide Number Placeholder 4"/>
          <p:cNvSpPr>
            <a:spLocks noGrp="1"/>
          </p:cNvSpPr>
          <p:nvPr>
            <p:ph type="sldNum" sz="quarter" idx="3"/>
          </p:nvPr>
        </p:nvSpPr>
        <p:spPr>
          <a:xfrm>
            <a:off x="3927775" y="8757590"/>
            <a:ext cx="3004820" cy="461010"/>
          </a:xfrm>
          <a:prstGeom prst="rect">
            <a:avLst/>
          </a:prstGeom>
        </p:spPr>
        <p:txBody>
          <a:bodyPr vert="horz" lIns="92309" tIns="46154" rIns="92309" bIns="46154" rtlCol="0" anchor="b"/>
          <a:lstStyle>
            <a:lvl1pPr algn="r">
              <a:defRPr sz="1200"/>
            </a:lvl1pPr>
          </a:lstStyle>
          <a:p>
            <a:fld id="{7C119DBA-4540-49B3-8FA9-6259387ECF9E}" type="slidenum">
              <a:rPr/>
              <a:pPr/>
              <a:t>‹#›</a:t>
            </a:fld>
            <a:endParaRPr/>
          </a:p>
        </p:txBody>
      </p:sp>
    </p:spTree>
    <p:extLst>
      <p:ext uri="{BB962C8B-B14F-4D97-AF65-F5344CB8AC3E}">
        <p14:creationId xmlns="" xmlns:p14="http://schemas.microsoft.com/office/powerpoint/2010/main" val="35876198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a:p>
        </p:txBody>
      </p:sp>
      <p:sp>
        <p:nvSpPr>
          <p:cNvPr id="3" name="Date Placeholder 2"/>
          <p:cNvSpPr>
            <a:spLocks noGrp="1"/>
          </p:cNvSpPr>
          <p:nvPr>
            <p:ph type="dt" idx="1"/>
          </p:nvPr>
        </p:nvSpPr>
        <p:spPr>
          <a:xfrm>
            <a:off x="3927775" y="0"/>
            <a:ext cx="3004820" cy="461010"/>
          </a:xfrm>
          <a:prstGeom prst="rect">
            <a:avLst/>
          </a:prstGeom>
        </p:spPr>
        <p:txBody>
          <a:bodyPr vert="horz" lIns="92309" tIns="46154" rIns="92309" bIns="46154" rtlCol="0"/>
          <a:lstStyle>
            <a:lvl1pPr algn="r">
              <a:defRPr sz="1200"/>
            </a:lvl1pPr>
          </a:lstStyle>
          <a:p>
            <a:fld id="{67A755D9-D361-47B8-9652-3B4EA9776CE5}" type="datetimeFigureOut">
              <a:rPr lang="en-US"/>
              <a:pPr/>
              <a:t>3/25/2013</a:t>
            </a:fld>
            <a:endParaRPr/>
          </a:p>
        </p:txBody>
      </p:sp>
      <p:sp>
        <p:nvSpPr>
          <p:cNvPr id="4" name="Slide Image Placeholder 3"/>
          <p:cNvSpPr>
            <a:spLocks noGrp="1" noRot="1" noChangeAspect="1"/>
          </p:cNvSpPr>
          <p:nvPr>
            <p:ph type="sldImg" idx="2"/>
          </p:nvPr>
        </p:nvSpPr>
        <p:spPr>
          <a:xfrm>
            <a:off x="395288" y="692150"/>
            <a:ext cx="6143625" cy="3457575"/>
          </a:xfrm>
          <a:prstGeom prst="rect">
            <a:avLst/>
          </a:prstGeom>
          <a:noFill/>
          <a:ln w="12700">
            <a:solidFill>
              <a:prstClr val="black"/>
            </a:solidFill>
          </a:ln>
        </p:spPr>
        <p:txBody>
          <a:bodyPr vert="horz" lIns="92309" tIns="46154" rIns="92309" bIns="46154" rtlCol="0" anchor="ctr"/>
          <a:lstStyle/>
          <a:p>
            <a:endParaRPr/>
          </a:p>
        </p:txBody>
      </p:sp>
      <p:sp>
        <p:nvSpPr>
          <p:cNvPr id="5" name="Notes Placeholder 4"/>
          <p:cNvSpPr>
            <a:spLocks noGrp="1"/>
          </p:cNvSpPr>
          <p:nvPr>
            <p:ph type="body" sz="quarter" idx="3"/>
          </p:nvPr>
        </p:nvSpPr>
        <p:spPr>
          <a:xfrm>
            <a:off x="693420" y="4379595"/>
            <a:ext cx="5547360" cy="4149090"/>
          </a:xfrm>
          <a:prstGeom prst="rect">
            <a:avLst/>
          </a:prstGeom>
        </p:spPr>
        <p:txBody>
          <a:bodyPr vert="horz" lIns="92309" tIns="46154" rIns="92309" bIns="46154"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757590"/>
            <a:ext cx="3004820" cy="461010"/>
          </a:xfrm>
          <a:prstGeom prst="rect">
            <a:avLst/>
          </a:prstGeom>
        </p:spPr>
        <p:txBody>
          <a:bodyPr vert="horz" lIns="92309" tIns="46154" rIns="92309" bIns="46154" rtlCol="0" anchor="b"/>
          <a:lstStyle>
            <a:lvl1pPr algn="l">
              <a:defRPr sz="1200"/>
            </a:lvl1pPr>
          </a:lstStyle>
          <a:p>
            <a:endParaRPr/>
          </a:p>
        </p:txBody>
      </p:sp>
      <p:sp>
        <p:nvSpPr>
          <p:cNvPr id="7" name="Slide Number Placeholder 6"/>
          <p:cNvSpPr>
            <a:spLocks noGrp="1"/>
          </p:cNvSpPr>
          <p:nvPr>
            <p:ph type="sldNum" sz="quarter" idx="5"/>
          </p:nvPr>
        </p:nvSpPr>
        <p:spPr>
          <a:xfrm>
            <a:off x="3927775" y="8757590"/>
            <a:ext cx="3004820" cy="461010"/>
          </a:xfrm>
          <a:prstGeom prst="rect">
            <a:avLst/>
          </a:prstGeom>
        </p:spPr>
        <p:txBody>
          <a:bodyPr vert="horz" lIns="92309" tIns="46154" rIns="92309" bIns="46154" rtlCol="0" anchor="b"/>
          <a:lstStyle>
            <a:lvl1pPr algn="r">
              <a:defRPr sz="1200"/>
            </a:lvl1pPr>
          </a:lstStyle>
          <a:p>
            <a:fld id="{E3B36274-F2B9-4C45-BBB4-0EDF4CD651A7}" type="slidenum">
              <a:rPr/>
              <a:pPr/>
              <a:t>‹#›</a:t>
            </a:fld>
            <a:endParaRPr/>
          </a:p>
        </p:txBody>
      </p:sp>
    </p:spTree>
    <p:extLst>
      <p:ext uri="{BB962C8B-B14F-4D97-AF65-F5344CB8AC3E}">
        <p14:creationId xmlns="" xmlns:p14="http://schemas.microsoft.com/office/powerpoint/2010/main" val="2147688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95288" y="692150"/>
            <a:ext cx="6143625" cy="34575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B36274-F2B9-4C45-BBB4-0EDF4CD651A7}" type="slidenum">
              <a:rPr lang="en-US" smtClean="0"/>
              <a:pPr/>
              <a:t>1</a:t>
            </a:fld>
            <a:endParaRPr lang="en-US"/>
          </a:p>
        </p:txBody>
      </p:sp>
    </p:spTree>
    <p:extLst>
      <p:ext uri="{BB962C8B-B14F-4D97-AF65-F5344CB8AC3E}">
        <p14:creationId xmlns="" xmlns:p14="http://schemas.microsoft.com/office/powerpoint/2010/main" val="509441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6"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6"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6994" y="758952"/>
            <a:ext cx="10055781" cy="3566160"/>
          </a:xfrm>
        </p:spPr>
        <p:txBody>
          <a:bodyPr anchor="b">
            <a:normAutofit/>
          </a:bodyPr>
          <a:lstStyle>
            <a:lvl1pPr algn="l">
              <a:lnSpc>
                <a:spcPct val="85000"/>
              </a:lnSpc>
              <a:defRPr sz="7998"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099765" y="4455620"/>
            <a:ext cx="10055781" cy="1143000"/>
          </a:xfrm>
        </p:spPr>
        <p:txBody>
          <a:bodyPr lIns="91440" rIns="91440">
            <a:normAutofit/>
          </a:bodyPr>
          <a:lstStyle>
            <a:lvl1pPr marL="0" indent="0" algn="l">
              <a:buNone/>
              <a:defRPr sz="2399" cap="all" spc="200" baseline="0">
                <a:solidFill>
                  <a:schemeClr val="tx2"/>
                </a:solidFill>
                <a:latin typeface="+mj-lt"/>
              </a:defRPr>
            </a:lvl1pPr>
            <a:lvl2pPr marL="457063" indent="0" algn="ctr">
              <a:buNone/>
              <a:defRPr sz="2399"/>
            </a:lvl2pPr>
            <a:lvl3pPr marL="914126" indent="0" algn="ctr">
              <a:buNone/>
              <a:defRPr sz="2399"/>
            </a:lvl3pPr>
            <a:lvl4pPr marL="1371189" indent="0" algn="ctr">
              <a:buNone/>
              <a:defRPr sz="1999"/>
            </a:lvl4pPr>
            <a:lvl5pPr marL="1828251" indent="0" algn="ctr">
              <a:buNone/>
              <a:defRPr sz="1999"/>
            </a:lvl5pPr>
            <a:lvl6pPr marL="2285314" indent="0" algn="ctr">
              <a:buNone/>
              <a:defRPr sz="1999"/>
            </a:lvl6pPr>
            <a:lvl7pPr marL="2742377" indent="0" algn="ctr">
              <a:buNone/>
              <a:defRPr sz="1999"/>
            </a:lvl7pPr>
            <a:lvl8pPr marL="3199440" indent="0" algn="ctr">
              <a:buNone/>
              <a:defRPr sz="1999"/>
            </a:lvl8pPr>
            <a:lvl9pPr marL="3656503" indent="0" algn="ctr">
              <a:buNone/>
              <a:defRPr sz="1999"/>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829175-527E-46A3-863C-1BB1F163B849}" type="datetimeFigureOut">
              <a:rPr lang="en-US" smtClean="0"/>
              <a:pPr/>
              <a:t>3/25/2013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pPr/>
              <a:t>‹#›</a:t>
            </a:fld>
            <a:endParaRPr lang="en-US"/>
          </a:p>
        </p:txBody>
      </p:sp>
      <p:cxnSp>
        <p:nvCxnSpPr>
          <p:cNvPr id="9" name="Straight Connector 8"/>
          <p:cNvCxnSpPr/>
          <p:nvPr/>
        </p:nvCxnSpPr>
        <p:spPr>
          <a:xfrm>
            <a:off x="1207344" y="4343400"/>
            <a:ext cx="987294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59514954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829175-527E-46A3-863C-1BB1F163B849}" type="datetimeFigureOut">
              <a:rPr lang="en-US" smtClean="0"/>
              <a:pPr/>
              <a:t>3/25/2013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 xmlns:p14="http://schemas.microsoft.com/office/powerpoint/2010/main" val="134247273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6"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6"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2629" y="414780"/>
            <a:ext cx="2628215"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7983" y="414778"/>
            <a:ext cx="7732286"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829175-527E-46A3-863C-1BB1F163B849}" type="datetimeFigureOut">
              <a:rPr lang="en-US" smtClean="0"/>
              <a:pPr/>
              <a:t>3/25/2013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 xmlns:p14="http://schemas.microsoft.com/office/powerpoint/2010/main" val="65651764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829175-527E-46A3-863C-1BB1F163B849}" type="datetimeFigureOut">
              <a:rPr lang="en-US" smtClean="0"/>
              <a:pPr/>
              <a:t>3/25/2013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 xmlns:p14="http://schemas.microsoft.com/office/powerpoint/2010/main" val="425304249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6"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6"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6994" y="758952"/>
            <a:ext cx="10055781" cy="3566160"/>
          </a:xfrm>
        </p:spPr>
        <p:txBody>
          <a:bodyPr anchor="b" anchorCtr="0">
            <a:normAutofit/>
          </a:bodyPr>
          <a:lstStyle>
            <a:lvl1pPr>
              <a:lnSpc>
                <a:spcPct val="85000"/>
              </a:lnSpc>
              <a:defRPr sz="7998"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6994" y="4453128"/>
            <a:ext cx="10055781" cy="1143000"/>
          </a:xfrm>
        </p:spPr>
        <p:txBody>
          <a:bodyPr lIns="91440" rIns="91440" anchor="t" anchorCtr="0">
            <a:normAutofit/>
          </a:bodyPr>
          <a:lstStyle>
            <a:lvl1pPr marL="0" indent="0">
              <a:buNone/>
              <a:defRPr sz="2399" cap="all" spc="200" baseline="0">
                <a:solidFill>
                  <a:schemeClr val="tx2"/>
                </a:solidFill>
                <a:latin typeface="+mj-lt"/>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829175-527E-46A3-863C-1BB1F163B849}" type="datetimeFigureOut">
              <a:rPr lang="en-US" smtClean="0"/>
              <a:pPr/>
              <a:t>3/25/2013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pPr/>
              <a:t>‹#›</a:t>
            </a:fld>
            <a:endParaRPr lang="en-US"/>
          </a:p>
        </p:txBody>
      </p:sp>
      <p:cxnSp>
        <p:nvCxnSpPr>
          <p:cNvPr id="9" name="Straight Connector 8"/>
          <p:cNvCxnSpPr/>
          <p:nvPr/>
        </p:nvCxnSpPr>
        <p:spPr>
          <a:xfrm>
            <a:off x="1207344" y="4343400"/>
            <a:ext cx="987294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89315635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6994" y="286604"/>
            <a:ext cx="10055781"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6993" y="1845735"/>
            <a:ext cx="4936474"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6301" y="1845735"/>
            <a:ext cx="4936474"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3829175-527E-46A3-863C-1BB1F163B849}" type="datetimeFigureOut">
              <a:rPr lang="en-US" smtClean="0"/>
              <a:pPr/>
              <a:t>3/25/2013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 xmlns:p14="http://schemas.microsoft.com/office/powerpoint/2010/main" val="422736016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6994" y="286604"/>
            <a:ext cx="10055781"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6994" y="1846053"/>
            <a:ext cx="4936474" cy="736282"/>
          </a:xfrm>
        </p:spPr>
        <p:txBody>
          <a:bodyPr lIns="91440" rIns="91440" anchor="ctr">
            <a:normAutofit/>
          </a:bodyPr>
          <a:lstStyle>
            <a:lvl1pPr marL="0" indent="0">
              <a:buNone/>
              <a:defRPr sz="1999" b="0" cap="all" baseline="0">
                <a:solidFill>
                  <a:schemeClr val="tx2"/>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6994" y="2582334"/>
            <a:ext cx="4936474"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6301" y="1846053"/>
            <a:ext cx="4936474" cy="736282"/>
          </a:xfrm>
        </p:spPr>
        <p:txBody>
          <a:bodyPr lIns="91440" rIns="91440" anchor="ctr">
            <a:normAutofit/>
          </a:bodyPr>
          <a:lstStyle>
            <a:lvl1pPr marL="0" indent="0">
              <a:buNone/>
              <a:defRPr sz="1999" b="0" cap="all" baseline="0">
                <a:solidFill>
                  <a:schemeClr val="tx2"/>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6301" y="2582334"/>
            <a:ext cx="4936474"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3829175-527E-46A3-863C-1BB1F163B849}" type="datetimeFigureOut">
              <a:rPr lang="en-US" smtClean="0"/>
              <a:pPr/>
              <a:t>3/25/2013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 xmlns:p14="http://schemas.microsoft.com/office/powerpoint/2010/main" val="123997071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3829175-527E-46A3-863C-1BB1F163B849}" type="datetimeFigureOut">
              <a:rPr lang="en-US" smtClean="0"/>
              <a:pPr/>
              <a:t>3/25/2013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 xmlns:p14="http://schemas.microsoft.com/office/powerpoint/2010/main" val="233769726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6"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6"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3829175-527E-46A3-863C-1BB1F163B849}" type="datetimeFigureOut">
              <a:rPr lang="en-US" smtClean="0"/>
              <a:pPr/>
              <a:t>3/25/2013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 xmlns:p14="http://schemas.microsoft.com/office/powerpoint/2010/main" val="56993999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8" y="0"/>
            <a:ext cx="404973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39019" y="0"/>
            <a:ext cx="6399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082" y="594359"/>
            <a:ext cx="3199567" cy="2286000"/>
          </a:xfrm>
        </p:spPr>
        <p:txBody>
          <a:bodyPr anchor="b">
            <a:normAutofit/>
          </a:bodyPr>
          <a:lstStyle>
            <a:lvl1pPr>
              <a:defRPr sz="3599"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799352" y="731520"/>
            <a:ext cx="6490549"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082" y="2926080"/>
            <a:ext cx="3199567" cy="3379124"/>
          </a:xfrm>
        </p:spPr>
        <p:txBody>
          <a:bodyPr lIns="91440" rIns="91440">
            <a:normAutofit/>
          </a:bodyPr>
          <a:lstStyle>
            <a:lvl1pPr marL="0" indent="0">
              <a:buNone/>
              <a:defRPr sz="1500">
                <a:solidFill>
                  <a:srgbClr val="FFFFFF"/>
                </a:solidFill>
              </a:defRPr>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392" y="6459786"/>
            <a:ext cx="2617828" cy="365125"/>
          </a:xfrm>
        </p:spPr>
        <p:txBody>
          <a:bodyPr/>
          <a:lstStyle>
            <a:lvl1pPr algn="l">
              <a:defRPr/>
            </a:lvl1pPr>
          </a:lstStyle>
          <a:p>
            <a:fld id="{83829175-527E-46A3-863C-1BB1F163B849}" type="datetimeFigureOut">
              <a:rPr lang="en-US" smtClean="0"/>
              <a:pPr/>
              <a:t>3/25/2013</a:t>
            </a:fld>
            <a:endParaRPr lang="en-US"/>
          </a:p>
        </p:txBody>
      </p:sp>
      <p:sp>
        <p:nvSpPr>
          <p:cNvPr id="6" name="Footer Placeholder 5"/>
          <p:cNvSpPr>
            <a:spLocks noGrp="1"/>
          </p:cNvSpPr>
          <p:nvPr>
            <p:ph type="ftr" sz="quarter" idx="11"/>
          </p:nvPr>
        </p:nvSpPr>
        <p:spPr>
          <a:xfrm>
            <a:off x="4799350" y="6459786"/>
            <a:ext cx="464699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5137D0E-4A4F-4307-8994-C1891D747D59}" type="slidenum">
              <a:rPr lang="en-US" smtClean="0"/>
              <a:pPr/>
              <a:t>‹#›</a:t>
            </a:fld>
            <a:endParaRPr lang="en-US"/>
          </a:p>
        </p:txBody>
      </p:sp>
    </p:spTree>
    <p:extLst>
      <p:ext uri="{BB962C8B-B14F-4D97-AF65-F5344CB8AC3E}">
        <p14:creationId xmlns="" xmlns:p14="http://schemas.microsoft.com/office/powerpoint/2010/main" val="176034742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5651"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6" y="491507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6995" y="5074921"/>
            <a:ext cx="10110630" cy="822960"/>
          </a:xfrm>
        </p:spPr>
        <p:txBody>
          <a:bodyPr lIns="91440" tIns="0" rIns="91440" bIns="0" anchor="b">
            <a:noAutofit/>
          </a:bodyPr>
          <a:lstStyle>
            <a:lvl1pPr>
              <a:defRPr sz="3599"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4" y="0"/>
            <a:ext cx="12188811" cy="4915076"/>
          </a:xfrm>
          <a:blipFill>
            <a:blip r:embed="rId2" cstate="print"/>
            <a:stretch>
              <a:fillRect/>
            </a:stretch>
          </a:blipFill>
        </p:spPr>
        <p:txBody>
          <a:bodyPr lIns="457200" tIns="457200" anchor="t"/>
          <a:lstStyle>
            <a:lvl1pPr marL="0" indent="0">
              <a:buNone/>
              <a:defRPr sz="3199">
                <a:solidFill>
                  <a:schemeClr val="bg1"/>
                </a:solidFill>
              </a:defRPr>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r>
              <a:rPr lang="en-US" smtClean="0"/>
              <a:t>Click icon to add picture</a:t>
            </a:r>
            <a:endParaRPr lang="en-US" dirty="0"/>
          </a:p>
        </p:txBody>
      </p:sp>
      <p:sp>
        <p:nvSpPr>
          <p:cNvPr id="4" name="Text Placeholder 3"/>
          <p:cNvSpPr>
            <a:spLocks noGrp="1"/>
          </p:cNvSpPr>
          <p:nvPr>
            <p:ph type="body" sz="half" idx="2"/>
          </p:nvPr>
        </p:nvSpPr>
        <p:spPr>
          <a:xfrm>
            <a:off x="1096995" y="5907023"/>
            <a:ext cx="1011063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3/25/2013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202537519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2"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334316"/>
            <a:ext cx="12188827"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994" y="286604"/>
            <a:ext cx="10055781"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6994" y="1845735"/>
            <a:ext cx="1005578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6996" y="6459786"/>
            <a:ext cx="2471626" cy="365125"/>
          </a:xfrm>
          <a:prstGeom prst="rect">
            <a:avLst/>
          </a:prstGeom>
        </p:spPr>
        <p:txBody>
          <a:bodyPr vert="horz" lIns="91440" tIns="45720" rIns="91440" bIns="45720" rtlCol="0" anchor="ctr"/>
          <a:lstStyle>
            <a:lvl1pPr algn="l">
              <a:defRPr sz="900">
                <a:solidFill>
                  <a:srgbClr val="FFFFFF"/>
                </a:solidFill>
              </a:defRPr>
            </a:lvl1pPr>
          </a:lstStyle>
          <a:p>
            <a:fld id="{83829175-527E-46A3-863C-1BB1F163B849}" type="datetimeFigureOut">
              <a:rPr lang="en-US" smtClean="0"/>
              <a:pPr/>
              <a:t>3/25/2013</a:t>
            </a:fld>
            <a:endParaRPr lang="en-US"/>
          </a:p>
        </p:txBody>
      </p:sp>
      <p:sp>
        <p:nvSpPr>
          <p:cNvPr id="5" name="Footer Placeholder 4"/>
          <p:cNvSpPr>
            <a:spLocks noGrp="1"/>
          </p:cNvSpPr>
          <p:nvPr>
            <p:ph type="ftr" sz="quarter" idx="3"/>
          </p:nvPr>
        </p:nvSpPr>
        <p:spPr>
          <a:xfrm>
            <a:off x="3685226" y="6459786"/>
            <a:ext cx="4821548"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897881" y="6459786"/>
            <a:ext cx="1311683" cy="365125"/>
          </a:xfrm>
          <a:prstGeom prst="rect">
            <a:avLst/>
          </a:prstGeom>
        </p:spPr>
        <p:txBody>
          <a:bodyPr vert="horz" lIns="91440" tIns="45720" rIns="91440" bIns="45720" rtlCol="0" anchor="ctr"/>
          <a:lstStyle>
            <a:lvl1pPr algn="r">
              <a:defRPr sz="1050">
                <a:solidFill>
                  <a:srgbClr val="FFFFFF"/>
                </a:solidFill>
              </a:defRPr>
            </a:lvl1pPr>
          </a:lstStyle>
          <a:p>
            <a:fld id="{E5137D0E-4A4F-4307-8994-C1891D747D59}" type="slidenum">
              <a:rPr lang="en-US" smtClean="0"/>
              <a:pPr/>
              <a:t>‹#›</a:t>
            </a:fld>
            <a:endParaRPr lang="en-US"/>
          </a:p>
        </p:txBody>
      </p:sp>
      <p:cxnSp>
        <p:nvCxnSpPr>
          <p:cNvPr id="10" name="Straight Connector 9"/>
          <p:cNvCxnSpPr/>
          <p:nvPr/>
        </p:nvCxnSpPr>
        <p:spPr>
          <a:xfrm>
            <a:off x="1193223" y="1737845"/>
            <a:ext cx="9964364"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919385097"/>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txStyles>
    <p:titleStyle>
      <a:lvl1pPr algn="l" defTabSz="914126" rtl="0" eaLnBrk="1" latinLnBrk="0" hangingPunct="1">
        <a:lnSpc>
          <a:spcPct val="85000"/>
        </a:lnSpc>
        <a:spcBef>
          <a:spcPct val="0"/>
        </a:spcBef>
        <a:buNone/>
        <a:defRPr sz="4799" kern="1200" spc="-50" baseline="0">
          <a:solidFill>
            <a:schemeClr val="tx1">
              <a:lumMod val="75000"/>
              <a:lumOff val="25000"/>
            </a:schemeClr>
          </a:solidFill>
          <a:latin typeface="+mj-lt"/>
          <a:ea typeface="+mj-ea"/>
          <a:cs typeface="+mj-cs"/>
        </a:defRPr>
      </a:lvl1pPr>
    </p:titleStyle>
    <p:bodyStyle>
      <a:lvl1pPr marL="91413" indent="-91413" algn="l" defTabSz="914126"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1999" kern="1200">
          <a:solidFill>
            <a:schemeClr val="tx1">
              <a:lumMod val="75000"/>
              <a:lumOff val="25000"/>
            </a:schemeClr>
          </a:solidFill>
          <a:latin typeface="+mn-lt"/>
          <a:ea typeface="+mn-ea"/>
          <a:cs typeface="+mn-cs"/>
        </a:defRPr>
      </a:lvl1pPr>
      <a:lvl2pPr marL="383933" indent="-182825" algn="l" defTabSz="914126" rtl="0" eaLnBrk="1" latinLnBrk="0" hangingPunct="1">
        <a:lnSpc>
          <a:spcPct val="90000"/>
        </a:lnSpc>
        <a:spcBef>
          <a:spcPts val="200"/>
        </a:spcBef>
        <a:spcAft>
          <a:spcPts val="400"/>
        </a:spcAft>
        <a:buClr>
          <a:schemeClr val="accent1"/>
        </a:buClr>
        <a:buFont typeface="Calibri" pitchFamily="34" charset="0"/>
        <a:buChar char="◦"/>
        <a:defRPr sz="1799" kern="1200">
          <a:solidFill>
            <a:schemeClr val="tx1">
              <a:lumMod val="75000"/>
              <a:lumOff val="25000"/>
            </a:schemeClr>
          </a:solidFill>
          <a:latin typeface="+mn-lt"/>
          <a:ea typeface="+mn-ea"/>
          <a:cs typeface="+mn-cs"/>
        </a:defRPr>
      </a:lvl2pPr>
      <a:lvl3pPr marL="566758" indent="-182825"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583" indent="-182825"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408" indent="-182825"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67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61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55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49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ncsbn.org/Final_Sys_Review"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9600" b="1" dirty="0" smtClean="0"/>
              <a:t>Bed Alert</a:t>
            </a:r>
            <a:endParaRPr lang="en-US" sz="9600" b="1" dirty="0"/>
          </a:p>
        </p:txBody>
      </p:sp>
    </p:spTree>
    <p:extLst>
      <p:ext uri="{BB962C8B-B14F-4D97-AF65-F5344CB8AC3E}">
        <p14:creationId xmlns="" xmlns:p14="http://schemas.microsoft.com/office/powerpoint/2010/main" val="2967266695"/>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tx1"/>
                </a:solidFill>
              </a:rPr>
              <a:t>Possibly Harmful</a:t>
            </a:r>
            <a:endParaRPr lang="en-US" sz="5400" b="1" dirty="0">
              <a:solidFill>
                <a:schemeClr val="tx1"/>
              </a:solidFill>
            </a:endParaRPr>
          </a:p>
        </p:txBody>
      </p:sp>
      <p:sp>
        <p:nvSpPr>
          <p:cNvPr id="3" name="Content Placeholder 2"/>
          <p:cNvSpPr>
            <a:spLocks noGrp="1"/>
          </p:cNvSpPr>
          <p:nvPr>
            <p:ph idx="1"/>
          </p:nvPr>
        </p:nvSpPr>
        <p:spPr>
          <a:xfrm>
            <a:off x="1096994" y="1845734"/>
            <a:ext cx="10255218" cy="4555066"/>
          </a:xfrm>
        </p:spPr>
        <p:txBody>
          <a:bodyPr>
            <a:normAutofit lnSpcReduction="10000"/>
          </a:bodyPr>
          <a:lstStyle/>
          <a:p>
            <a:pPr marL="285750" indent="-285750">
              <a:buFont typeface="Wingdings" pitchFamily="2" charset="2"/>
              <a:buChar char="q"/>
            </a:pPr>
            <a:r>
              <a:rPr lang="en-US" sz="4000" dirty="0">
                <a:solidFill>
                  <a:schemeClr val="tx1"/>
                </a:solidFill>
                <a:latin typeface="+mj-lt"/>
              </a:rPr>
              <a:t>Rooms that don’t have a clear </a:t>
            </a:r>
            <a:r>
              <a:rPr lang="en-US" sz="4000" dirty="0" smtClean="0">
                <a:solidFill>
                  <a:schemeClr val="tx1"/>
                </a:solidFill>
                <a:latin typeface="+mj-lt"/>
              </a:rPr>
              <a:t>pathway and aren’t clutter free</a:t>
            </a:r>
            <a:endParaRPr lang="en-US" sz="4000" dirty="0">
              <a:solidFill>
                <a:schemeClr val="tx1"/>
              </a:solidFill>
              <a:latin typeface="+mj-lt"/>
            </a:endParaRPr>
          </a:p>
          <a:p>
            <a:pPr marL="285750" indent="-285750">
              <a:buFont typeface="Wingdings" pitchFamily="2" charset="2"/>
              <a:buChar char="q"/>
            </a:pPr>
            <a:r>
              <a:rPr lang="en-US" sz="4000" dirty="0">
                <a:solidFill>
                  <a:schemeClr val="tx1"/>
                </a:solidFill>
                <a:latin typeface="+mj-lt"/>
              </a:rPr>
              <a:t>Nursing Staff only relying on previous care </a:t>
            </a:r>
            <a:r>
              <a:rPr lang="en-US" sz="4000" dirty="0" smtClean="0">
                <a:solidFill>
                  <a:schemeClr val="tx1"/>
                </a:solidFill>
                <a:latin typeface="+mj-lt"/>
              </a:rPr>
              <a:t>provider or </a:t>
            </a:r>
            <a:r>
              <a:rPr lang="en-US" sz="4000" dirty="0">
                <a:solidFill>
                  <a:schemeClr val="tx1"/>
                </a:solidFill>
                <a:latin typeface="+mj-lt"/>
              </a:rPr>
              <a:t>judgment according to patients current </a:t>
            </a:r>
            <a:r>
              <a:rPr lang="en-US" sz="4000" dirty="0" smtClean="0">
                <a:solidFill>
                  <a:schemeClr val="tx1"/>
                </a:solidFill>
                <a:latin typeface="+mj-lt"/>
              </a:rPr>
              <a:t>status</a:t>
            </a:r>
            <a:endParaRPr lang="en-US" sz="4000" dirty="0">
              <a:solidFill>
                <a:schemeClr val="tx1"/>
              </a:solidFill>
              <a:latin typeface="+mj-lt"/>
            </a:endParaRPr>
          </a:p>
          <a:p>
            <a:pPr marL="285750" indent="-285750">
              <a:buFont typeface="Wingdings" pitchFamily="2" charset="2"/>
              <a:buChar char="q"/>
            </a:pPr>
            <a:r>
              <a:rPr lang="en-US" sz="4000" dirty="0">
                <a:solidFill>
                  <a:schemeClr val="tx1"/>
                </a:solidFill>
                <a:latin typeface="+mj-lt"/>
              </a:rPr>
              <a:t>Not keeping the patients bed at its </a:t>
            </a:r>
            <a:r>
              <a:rPr lang="en-US" sz="4000" dirty="0" smtClean="0">
                <a:solidFill>
                  <a:schemeClr val="tx1"/>
                </a:solidFill>
                <a:latin typeface="+mj-lt"/>
              </a:rPr>
              <a:t>lowest position </a:t>
            </a:r>
            <a:endParaRPr lang="en-US" sz="1200" dirty="0" smtClean="0">
              <a:latin typeface="+mj-lt"/>
            </a:endParaRPr>
          </a:p>
          <a:p>
            <a:pPr marL="0" indent="0">
              <a:buNone/>
            </a:pPr>
            <a:r>
              <a:rPr lang="en-US" sz="1200" dirty="0" err="1" smtClean="0">
                <a:latin typeface="+mj-lt"/>
              </a:rPr>
              <a:t>Tzeng</a:t>
            </a:r>
            <a:r>
              <a:rPr lang="en-US" sz="1200" dirty="0">
                <a:latin typeface="+mj-lt"/>
              </a:rPr>
              <a:t>, H., &amp; Yin, C. (2012). Toileting- Related Inpatient Falls In Adult Acute Care Settings. </a:t>
            </a:r>
            <a:r>
              <a:rPr lang="en-US" sz="1200" dirty="0" err="1">
                <a:latin typeface="+mj-lt"/>
              </a:rPr>
              <a:t>MEDSURGNursing</a:t>
            </a:r>
            <a:r>
              <a:rPr lang="en-US" sz="1200" dirty="0">
                <a:latin typeface="+mj-lt"/>
              </a:rPr>
              <a:t>, 21(6), 372-377.</a:t>
            </a:r>
          </a:p>
          <a:p>
            <a:pPr marL="0" indent="0">
              <a:buNone/>
            </a:pPr>
            <a:endParaRPr lang="en-US" sz="1200" dirty="0">
              <a:latin typeface="+mj-lt"/>
            </a:endParaRPr>
          </a:p>
        </p:txBody>
      </p:sp>
    </p:spTree>
    <p:extLst>
      <p:ext uri="{BB962C8B-B14F-4D97-AF65-F5344CB8AC3E}">
        <p14:creationId xmlns="" xmlns:p14="http://schemas.microsoft.com/office/powerpoint/2010/main" val="280203294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tx1"/>
                </a:solidFill>
              </a:rPr>
              <a:t>Summary</a:t>
            </a:r>
            <a:endParaRPr lang="en-US" sz="5400" b="1" dirty="0">
              <a:solidFill>
                <a:schemeClr val="tx1"/>
              </a:solidFill>
            </a:endParaRPr>
          </a:p>
        </p:txBody>
      </p:sp>
      <p:sp>
        <p:nvSpPr>
          <p:cNvPr id="3" name="Content Placeholder 2"/>
          <p:cNvSpPr>
            <a:spLocks noGrp="1"/>
          </p:cNvSpPr>
          <p:nvPr>
            <p:ph idx="1"/>
          </p:nvPr>
        </p:nvSpPr>
        <p:spPr>
          <a:xfrm>
            <a:off x="912812" y="1752600"/>
            <a:ext cx="10820400" cy="4116495"/>
          </a:xfrm>
        </p:spPr>
        <p:txBody>
          <a:bodyPr>
            <a:normAutofit/>
          </a:bodyPr>
          <a:lstStyle/>
          <a:p>
            <a:pPr>
              <a:buFont typeface="Wingdings" panose="05000000000000000000" pitchFamily="2" charset="2"/>
              <a:buChar char="q"/>
            </a:pPr>
            <a:r>
              <a:rPr lang="en-US" sz="3600" dirty="0" smtClean="0">
                <a:solidFill>
                  <a:schemeClr val="tx1"/>
                </a:solidFill>
                <a:latin typeface="+mj-lt"/>
              </a:rPr>
              <a:t>Patient falls are one of the highest safety concerns while in the hospital. “About 80% of falls occurred in patient’s rooms and 9.5% in places other than patient’s rooms.”</a:t>
            </a:r>
            <a:r>
              <a:rPr lang="en-US" sz="3600" dirty="0">
                <a:solidFill>
                  <a:schemeClr val="tx1"/>
                </a:solidFill>
                <a:latin typeface="+mj-lt"/>
              </a:rPr>
              <a:t> </a:t>
            </a:r>
            <a:r>
              <a:rPr lang="en-US" sz="3600" dirty="0" smtClean="0">
                <a:solidFill>
                  <a:schemeClr val="tx1"/>
                </a:solidFill>
                <a:latin typeface="+mj-lt"/>
              </a:rPr>
              <a:t>With that being said, interventions are of great importance based on evidence and continued research. Educating staff on the effectiveness and interventions is one of the best ways in reducing the amount of fall cases found in inpatient settings. </a:t>
            </a:r>
          </a:p>
          <a:p>
            <a:pPr marL="0" indent="0">
              <a:buNone/>
            </a:pPr>
            <a:endParaRPr lang="en-US" sz="1200" dirty="0" smtClean="0">
              <a:latin typeface="+mj-lt"/>
            </a:endParaRPr>
          </a:p>
          <a:p>
            <a:pPr marL="0" indent="0">
              <a:buNone/>
            </a:pPr>
            <a:endParaRPr lang="en-US" sz="1200" dirty="0" smtClean="0">
              <a:latin typeface="+mj-lt"/>
            </a:endParaRPr>
          </a:p>
          <a:p>
            <a:pPr>
              <a:buFont typeface="Wingdings" panose="05000000000000000000" pitchFamily="2" charset="2"/>
              <a:buChar char="q"/>
            </a:pPr>
            <a:endParaRPr lang="en-US" sz="3200" dirty="0" smtClean="0">
              <a:latin typeface="+mj-lt"/>
            </a:endParaRPr>
          </a:p>
        </p:txBody>
      </p:sp>
    </p:spTree>
    <p:extLst>
      <p:ext uri="{BB962C8B-B14F-4D97-AF65-F5344CB8AC3E}">
        <p14:creationId xmlns="" xmlns:p14="http://schemas.microsoft.com/office/powerpoint/2010/main" val="405421726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marL="0" indent="0" algn="ctr">
              <a:buNone/>
            </a:pPr>
            <a:r>
              <a:rPr lang="en-US" sz="5400" b="1" dirty="0" smtClean="0">
                <a:solidFill>
                  <a:schemeClr val="tx1"/>
                </a:solidFill>
                <a:latin typeface="+mj-lt"/>
              </a:rPr>
              <a:t>Poster By: </a:t>
            </a:r>
          </a:p>
          <a:p>
            <a:pPr marL="0" indent="0" algn="ctr">
              <a:buNone/>
            </a:pPr>
            <a:r>
              <a:rPr lang="en-US" sz="5400" dirty="0" smtClean="0">
                <a:latin typeface="+mj-lt"/>
              </a:rPr>
              <a:t>Carrie Hinckley</a:t>
            </a:r>
            <a:r>
              <a:rPr lang="en-US" sz="5400" dirty="0" smtClean="0">
                <a:latin typeface="+mj-lt"/>
              </a:rPr>
              <a:t>, SN FRMC</a:t>
            </a:r>
            <a:endParaRPr lang="en-US" sz="5400" dirty="0" smtClean="0">
              <a:latin typeface="+mj-lt"/>
            </a:endParaRPr>
          </a:p>
          <a:p>
            <a:pPr marL="0" indent="0" algn="ctr">
              <a:buNone/>
            </a:pPr>
            <a:r>
              <a:rPr lang="en-US" sz="5400" dirty="0" err="1" smtClean="0">
                <a:latin typeface="+mj-lt"/>
              </a:rPr>
              <a:t>Molli</a:t>
            </a:r>
            <a:r>
              <a:rPr lang="en-US" sz="5400" dirty="0" smtClean="0">
                <a:latin typeface="+mj-lt"/>
              </a:rPr>
              <a:t> </a:t>
            </a:r>
            <a:r>
              <a:rPr lang="en-US" sz="5400" dirty="0" err="1" smtClean="0">
                <a:latin typeface="+mj-lt"/>
              </a:rPr>
              <a:t>Kochensparger</a:t>
            </a:r>
            <a:r>
              <a:rPr lang="en-US" sz="5400" dirty="0" smtClean="0">
                <a:latin typeface="+mj-lt"/>
              </a:rPr>
              <a:t>, SN </a:t>
            </a:r>
            <a:r>
              <a:rPr lang="en-US" sz="5400" dirty="0" smtClean="0">
                <a:latin typeface="+mj-lt"/>
              </a:rPr>
              <a:t>FRMC</a:t>
            </a:r>
          </a:p>
          <a:p>
            <a:pPr algn="ctr">
              <a:buNone/>
            </a:pPr>
            <a:r>
              <a:rPr lang="en-US" sz="5400" dirty="0" smtClean="0">
                <a:latin typeface="+mj-lt"/>
              </a:rPr>
              <a:t>	</a:t>
            </a:r>
            <a:r>
              <a:rPr lang="en-US" sz="5400" dirty="0" smtClean="0">
                <a:latin typeface="+mj-lt"/>
              </a:rPr>
              <a:t>		</a:t>
            </a:r>
            <a:r>
              <a:rPr lang="en-US" sz="1600" dirty="0" smtClean="0">
                <a:latin typeface="+mj-lt"/>
              </a:rPr>
              <a:t>Reference: </a:t>
            </a:r>
          </a:p>
          <a:p>
            <a:pPr>
              <a:buFont typeface="Wingdings" panose="05000000000000000000" pitchFamily="2" charset="2"/>
              <a:buChar char="q"/>
            </a:pPr>
            <a:r>
              <a:rPr lang="en-US" sz="2500" dirty="0" err="1" smtClean="0">
                <a:solidFill>
                  <a:schemeClr val="tx1"/>
                </a:solidFill>
              </a:rPr>
              <a:t>Tzeng</a:t>
            </a:r>
            <a:r>
              <a:rPr lang="en-US" sz="2500" dirty="0" smtClean="0">
                <a:solidFill>
                  <a:schemeClr val="tx1"/>
                </a:solidFill>
              </a:rPr>
              <a:t>, </a:t>
            </a:r>
            <a:r>
              <a:rPr lang="en-US" sz="2500" dirty="0" err="1" smtClean="0">
                <a:solidFill>
                  <a:schemeClr val="tx1"/>
                </a:solidFill>
              </a:rPr>
              <a:t>H.,Yin</a:t>
            </a:r>
            <a:r>
              <a:rPr lang="en-US" sz="2500" dirty="0" smtClean="0">
                <a:solidFill>
                  <a:schemeClr val="tx1"/>
                </a:solidFill>
              </a:rPr>
              <a:t>, C.,  Anderson, A., &amp;</a:t>
            </a:r>
            <a:r>
              <a:rPr lang="en-US" sz="2500" dirty="0" err="1" smtClean="0">
                <a:solidFill>
                  <a:schemeClr val="tx1"/>
                </a:solidFill>
              </a:rPr>
              <a:t>Prakash</a:t>
            </a:r>
            <a:r>
              <a:rPr lang="en-US" sz="2500" dirty="0" smtClean="0">
                <a:solidFill>
                  <a:schemeClr val="tx1"/>
                </a:solidFill>
              </a:rPr>
              <a:t>, A. (2012). Nursing staff's awareness of keeping beds in the lowest position to prevent falls and fall injuries in an adult acute surgical inpatient care setting. </a:t>
            </a:r>
            <a:r>
              <a:rPr lang="en-US" sz="2500" i="1" dirty="0" err="1" smtClean="0">
                <a:solidFill>
                  <a:schemeClr val="tx1"/>
                </a:solidFill>
              </a:rPr>
              <a:t>MedsurgNursing</a:t>
            </a:r>
            <a:r>
              <a:rPr lang="en-US" sz="2500" dirty="0" smtClean="0">
                <a:solidFill>
                  <a:schemeClr val="tx1"/>
                </a:solidFill>
              </a:rPr>
              <a:t>. 21 (5), 271-274.</a:t>
            </a:r>
            <a:endParaRPr lang="en-US" sz="2500" dirty="0" smtClean="0">
              <a:solidFill>
                <a:schemeClr val="tx1"/>
              </a:solidFill>
            </a:endParaRPr>
          </a:p>
          <a:p>
            <a:pPr>
              <a:buNone/>
            </a:pPr>
            <a:r>
              <a:rPr lang="en-US" sz="5400" dirty="0" smtClean="0">
                <a:solidFill>
                  <a:schemeClr val="tx1"/>
                </a:solidFill>
              </a:rPr>
              <a:t>.</a:t>
            </a:r>
          </a:p>
          <a:p>
            <a:pPr marL="0" indent="0">
              <a:buNone/>
            </a:pPr>
            <a:endParaRPr lang="en-US" sz="5400" dirty="0">
              <a:latin typeface="+mj-lt"/>
            </a:endParaRPr>
          </a:p>
        </p:txBody>
      </p:sp>
    </p:spTree>
    <p:extLst>
      <p:ext uri="{BB962C8B-B14F-4D97-AF65-F5344CB8AC3E}">
        <p14:creationId xmlns="" xmlns:p14="http://schemas.microsoft.com/office/powerpoint/2010/main" val="293289955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tx1"/>
                </a:solidFill>
              </a:rPr>
              <a:t>Article References</a:t>
            </a:r>
            <a:endParaRPr lang="en-US" sz="5400" b="1" dirty="0">
              <a:solidFill>
                <a:schemeClr val="tx1"/>
              </a:solidFill>
            </a:endParaRPr>
          </a:p>
        </p:txBody>
      </p:sp>
      <p:sp>
        <p:nvSpPr>
          <p:cNvPr id="3" name="Content Placeholder 2"/>
          <p:cNvSpPr>
            <a:spLocks noGrp="1"/>
          </p:cNvSpPr>
          <p:nvPr>
            <p:ph idx="1"/>
          </p:nvPr>
        </p:nvSpPr>
        <p:spPr/>
        <p:txBody>
          <a:bodyPr>
            <a:normAutofit/>
          </a:bodyPr>
          <a:lstStyle/>
          <a:p>
            <a:pPr>
              <a:buFont typeface="Wingdings" panose="05000000000000000000" pitchFamily="2" charset="2"/>
              <a:buChar char="q"/>
            </a:pPr>
            <a:r>
              <a:rPr lang="en-US" sz="2000" dirty="0" smtClean="0">
                <a:solidFill>
                  <a:schemeClr val="tx1"/>
                </a:solidFill>
                <a:latin typeface="+mj-lt"/>
              </a:rPr>
              <a:t>Tzeng</a:t>
            </a:r>
            <a:r>
              <a:rPr lang="en-US" sz="2000" dirty="0">
                <a:solidFill>
                  <a:schemeClr val="tx1"/>
                </a:solidFill>
                <a:latin typeface="+mj-lt"/>
              </a:rPr>
              <a:t>, </a:t>
            </a:r>
            <a:r>
              <a:rPr lang="en-US" sz="2000" dirty="0" err="1" smtClean="0">
                <a:solidFill>
                  <a:schemeClr val="tx1"/>
                </a:solidFill>
                <a:latin typeface="+mj-lt"/>
              </a:rPr>
              <a:t>H.,Yin</a:t>
            </a:r>
            <a:r>
              <a:rPr lang="en-US" sz="2000" dirty="0" smtClean="0">
                <a:solidFill>
                  <a:schemeClr val="tx1"/>
                </a:solidFill>
                <a:latin typeface="+mj-lt"/>
              </a:rPr>
              <a:t>, C.,  Anderson</a:t>
            </a:r>
            <a:r>
              <a:rPr lang="en-US" sz="2000" dirty="0">
                <a:solidFill>
                  <a:schemeClr val="tx1"/>
                </a:solidFill>
                <a:latin typeface="+mj-lt"/>
              </a:rPr>
              <a:t>, </a:t>
            </a:r>
            <a:r>
              <a:rPr lang="en-US" sz="2000" dirty="0" smtClean="0">
                <a:solidFill>
                  <a:schemeClr val="tx1"/>
                </a:solidFill>
                <a:latin typeface="+mj-lt"/>
              </a:rPr>
              <a:t>A., &amp;Prakash, A. </a:t>
            </a:r>
            <a:r>
              <a:rPr lang="en-US" sz="2000" dirty="0">
                <a:solidFill>
                  <a:schemeClr val="tx1"/>
                </a:solidFill>
                <a:latin typeface="+mj-lt"/>
              </a:rPr>
              <a:t>(2012). Nursing </a:t>
            </a:r>
            <a:r>
              <a:rPr lang="en-US" sz="2000" dirty="0" smtClean="0">
                <a:solidFill>
                  <a:schemeClr val="tx1"/>
                </a:solidFill>
                <a:latin typeface="+mj-lt"/>
              </a:rPr>
              <a:t>staff's </a:t>
            </a:r>
            <a:r>
              <a:rPr lang="en-US" sz="2000" dirty="0" smtClean="0">
                <a:solidFill>
                  <a:schemeClr val="tx1"/>
                </a:solidFill>
                <a:latin typeface="+mj-lt"/>
              </a:rPr>
              <a:t>aw</a:t>
            </a:r>
            <a:r>
              <a:rPr lang="en-US" sz="2000" dirty="0" smtClean="0">
                <a:solidFill>
                  <a:schemeClr val="tx1"/>
                </a:solidFill>
                <a:latin typeface="+mj-lt"/>
              </a:rPr>
              <a:t>areness </a:t>
            </a:r>
            <a:r>
              <a:rPr lang="en-US" sz="2000" dirty="0">
                <a:solidFill>
                  <a:schemeClr val="tx1"/>
                </a:solidFill>
                <a:latin typeface="+mj-lt"/>
              </a:rPr>
              <a:t>of </a:t>
            </a:r>
            <a:r>
              <a:rPr lang="en-US" sz="2000" dirty="0" smtClean="0">
                <a:solidFill>
                  <a:schemeClr val="tx1"/>
                </a:solidFill>
                <a:latin typeface="+mj-lt"/>
              </a:rPr>
              <a:t>keeping </a:t>
            </a:r>
            <a:r>
              <a:rPr lang="en-US" sz="2000" dirty="0">
                <a:solidFill>
                  <a:schemeClr val="tx1"/>
                </a:solidFill>
                <a:latin typeface="+mj-lt"/>
              </a:rPr>
              <a:t>b</a:t>
            </a:r>
            <a:r>
              <a:rPr lang="en-US" sz="2000" dirty="0" smtClean="0">
                <a:solidFill>
                  <a:schemeClr val="tx1"/>
                </a:solidFill>
                <a:latin typeface="+mj-lt"/>
              </a:rPr>
              <a:t>eds </a:t>
            </a:r>
            <a:r>
              <a:rPr lang="en-US" sz="2000" dirty="0">
                <a:solidFill>
                  <a:schemeClr val="tx1"/>
                </a:solidFill>
                <a:latin typeface="+mj-lt"/>
              </a:rPr>
              <a:t>in the </a:t>
            </a:r>
            <a:r>
              <a:rPr lang="en-US" sz="2000" dirty="0" smtClean="0">
                <a:solidFill>
                  <a:schemeClr val="tx1"/>
                </a:solidFill>
                <a:latin typeface="+mj-lt"/>
              </a:rPr>
              <a:t>lowest position </a:t>
            </a:r>
            <a:r>
              <a:rPr lang="en-US" sz="2000" dirty="0">
                <a:solidFill>
                  <a:schemeClr val="tx1"/>
                </a:solidFill>
                <a:latin typeface="+mj-lt"/>
              </a:rPr>
              <a:t>to </a:t>
            </a:r>
            <a:r>
              <a:rPr lang="en-US" sz="2000" dirty="0" smtClean="0">
                <a:solidFill>
                  <a:schemeClr val="tx1"/>
                </a:solidFill>
                <a:latin typeface="+mj-lt"/>
              </a:rPr>
              <a:t>p</a:t>
            </a:r>
            <a:r>
              <a:rPr lang="en-US" sz="2000" dirty="0" smtClean="0">
                <a:solidFill>
                  <a:schemeClr val="tx1"/>
                </a:solidFill>
                <a:latin typeface="+mj-lt"/>
              </a:rPr>
              <a:t>revent falls </a:t>
            </a:r>
            <a:r>
              <a:rPr lang="en-US" sz="2000" dirty="0">
                <a:solidFill>
                  <a:schemeClr val="tx1"/>
                </a:solidFill>
                <a:latin typeface="+mj-lt"/>
              </a:rPr>
              <a:t>and </a:t>
            </a:r>
            <a:r>
              <a:rPr lang="en-US" sz="2000" dirty="0" smtClean="0">
                <a:solidFill>
                  <a:schemeClr val="tx1"/>
                </a:solidFill>
                <a:latin typeface="+mj-lt"/>
              </a:rPr>
              <a:t>fall </a:t>
            </a:r>
            <a:r>
              <a:rPr lang="en-US" sz="2000" dirty="0">
                <a:solidFill>
                  <a:schemeClr val="tx1"/>
                </a:solidFill>
                <a:latin typeface="+mj-lt"/>
              </a:rPr>
              <a:t>i</a:t>
            </a:r>
            <a:r>
              <a:rPr lang="en-US" sz="2000" dirty="0" smtClean="0">
                <a:solidFill>
                  <a:schemeClr val="tx1"/>
                </a:solidFill>
                <a:latin typeface="+mj-lt"/>
              </a:rPr>
              <a:t>njuries </a:t>
            </a:r>
            <a:r>
              <a:rPr lang="en-US" sz="2000" dirty="0">
                <a:solidFill>
                  <a:schemeClr val="tx1"/>
                </a:solidFill>
                <a:latin typeface="+mj-lt"/>
              </a:rPr>
              <a:t>i</a:t>
            </a:r>
            <a:r>
              <a:rPr lang="en-US" sz="2000" dirty="0" smtClean="0">
                <a:solidFill>
                  <a:schemeClr val="tx1"/>
                </a:solidFill>
                <a:latin typeface="+mj-lt"/>
              </a:rPr>
              <a:t>n </a:t>
            </a:r>
            <a:r>
              <a:rPr lang="en-US" sz="2000" dirty="0">
                <a:solidFill>
                  <a:schemeClr val="tx1"/>
                </a:solidFill>
                <a:latin typeface="+mj-lt"/>
              </a:rPr>
              <a:t>an </a:t>
            </a:r>
            <a:r>
              <a:rPr lang="en-US" sz="2000" dirty="0" smtClean="0">
                <a:solidFill>
                  <a:schemeClr val="tx1"/>
                </a:solidFill>
                <a:latin typeface="+mj-lt"/>
              </a:rPr>
              <a:t>adult </a:t>
            </a:r>
            <a:r>
              <a:rPr lang="en-US" sz="2000" dirty="0">
                <a:solidFill>
                  <a:schemeClr val="tx1"/>
                </a:solidFill>
                <a:latin typeface="+mj-lt"/>
              </a:rPr>
              <a:t>a</a:t>
            </a:r>
            <a:r>
              <a:rPr lang="en-US" sz="2000" dirty="0" smtClean="0">
                <a:solidFill>
                  <a:schemeClr val="tx1"/>
                </a:solidFill>
                <a:latin typeface="+mj-lt"/>
              </a:rPr>
              <a:t>cute </a:t>
            </a:r>
            <a:r>
              <a:rPr lang="en-US" sz="2000" dirty="0">
                <a:solidFill>
                  <a:schemeClr val="tx1"/>
                </a:solidFill>
                <a:latin typeface="+mj-lt"/>
              </a:rPr>
              <a:t>s</a:t>
            </a:r>
            <a:r>
              <a:rPr lang="en-US" sz="2000" dirty="0" smtClean="0">
                <a:solidFill>
                  <a:schemeClr val="tx1"/>
                </a:solidFill>
                <a:latin typeface="+mj-lt"/>
              </a:rPr>
              <a:t>urgical </a:t>
            </a:r>
            <a:r>
              <a:rPr lang="en-US" sz="2000" dirty="0">
                <a:solidFill>
                  <a:schemeClr val="tx1"/>
                </a:solidFill>
                <a:latin typeface="+mj-lt"/>
              </a:rPr>
              <a:t>i</a:t>
            </a:r>
            <a:r>
              <a:rPr lang="en-US" sz="2000" dirty="0" smtClean="0">
                <a:solidFill>
                  <a:schemeClr val="tx1"/>
                </a:solidFill>
                <a:latin typeface="+mj-lt"/>
              </a:rPr>
              <a:t>npatient </a:t>
            </a:r>
            <a:r>
              <a:rPr lang="en-US" sz="2000" dirty="0">
                <a:solidFill>
                  <a:schemeClr val="tx1"/>
                </a:solidFill>
                <a:latin typeface="+mj-lt"/>
              </a:rPr>
              <a:t>c</a:t>
            </a:r>
            <a:r>
              <a:rPr lang="en-US" sz="2000" dirty="0" smtClean="0">
                <a:solidFill>
                  <a:schemeClr val="tx1"/>
                </a:solidFill>
                <a:latin typeface="+mj-lt"/>
              </a:rPr>
              <a:t>are </a:t>
            </a:r>
            <a:r>
              <a:rPr lang="en-US" sz="2000" dirty="0">
                <a:solidFill>
                  <a:schemeClr val="tx1"/>
                </a:solidFill>
                <a:latin typeface="+mj-lt"/>
              </a:rPr>
              <a:t>s</a:t>
            </a:r>
            <a:r>
              <a:rPr lang="en-US" sz="2000" dirty="0" smtClean="0">
                <a:solidFill>
                  <a:schemeClr val="tx1"/>
                </a:solidFill>
                <a:latin typeface="+mj-lt"/>
              </a:rPr>
              <a:t>etting</a:t>
            </a:r>
            <a:r>
              <a:rPr lang="en-US" sz="2000" dirty="0">
                <a:solidFill>
                  <a:schemeClr val="tx1"/>
                </a:solidFill>
                <a:latin typeface="+mj-lt"/>
              </a:rPr>
              <a:t>. </a:t>
            </a:r>
            <a:r>
              <a:rPr lang="en-US" sz="2000" i="1" dirty="0" err="1">
                <a:solidFill>
                  <a:schemeClr val="tx1"/>
                </a:solidFill>
                <a:latin typeface="+mj-lt"/>
              </a:rPr>
              <a:t>MedsurgNursing</a:t>
            </a:r>
            <a:r>
              <a:rPr lang="en-US" sz="2000" dirty="0">
                <a:solidFill>
                  <a:schemeClr val="tx1"/>
                </a:solidFill>
                <a:latin typeface="+mj-lt"/>
              </a:rPr>
              <a:t>. 21 </a:t>
            </a:r>
            <a:r>
              <a:rPr lang="en-US" sz="2000" dirty="0" smtClean="0">
                <a:solidFill>
                  <a:schemeClr val="tx1"/>
                </a:solidFill>
                <a:latin typeface="+mj-lt"/>
              </a:rPr>
              <a:t>(</a:t>
            </a:r>
            <a:r>
              <a:rPr lang="en-US" sz="2000" dirty="0" smtClean="0">
                <a:solidFill>
                  <a:schemeClr val="tx1"/>
                </a:solidFill>
                <a:latin typeface="+mj-lt"/>
              </a:rPr>
              <a:t>5</a:t>
            </a:r>
            <a:r>
              <a:rPr lang="en-US" sz="2000" dirty="0" smtClean="0">
                <a:solidFill>
                  <a:schemeClr val="tx1"/>
                </a:solidFill>
                <a:latin typeface="+mj-lt"/>
              </a:rPr>
              <a:t>), 271-274</a:t>
            </a:r>
            <a:r>
              <a:rPr lang="en-US" sz="2000" dirty="0" smtClean="0">
                <a:solidFill>
                  <a:schemeClr val="tx1"/>
                </a:solidFill>
                <a:latin typeface="+mj-lt"/>
              </a:rPr>
              <a:t>.</a:t>
            </a:r>
          </a:p>
          <a:p>
            <a:pPr>
              <a:buNone/>
            </a:pPr>
            <a:r>
              <a:rPr lang="en-US" sz="2000" dirty="0" smtClean="0">
                <a:solidFill>
                  <a:schemeClr val="tx1"/>
                </a:solidFill>
                <a:latin typeface="+mj-lt"/>
              </a:rPr>
              <a:t>.</a:t>
            </a:r>
            <a:endParaRPr lang="en-US" sz="2000" dirty="0" smtClean="0">
              <a:solidFill>
                <a:schemeClr val="tx1"/>
              </a:solidFill>
              <a:latin typeface="+mj-lt"/>
            </a:endParaRPr>
          </a:p>
          <a:p>
            <a:pPr marL="0" indent="0">
              <a:buNone/>
            </a:pPr>
            <a:endParaRPr lang="en-US" sz="2000" dirty="0" smtClean="0">
              <a:latin typeface="+mj-lt"/>
            </a:endParaRPr>
          </a:p>
          <a:p>
            <a:pPr>
              <a:buFont typeface="Wingdings" panose="05000000000000000000" pitchFamily="2" charset="2"/>
              <a:buChar char="q"/>
            </a:pPr>
            <a:endParaRPr lang="en-US" sz="2000" dirty="0" smtClean="0">
              <a:latin typeface="+mj-lt"/>
            </a:endParaRPr>
          </a:p>
          <a:p>
            <a:pPr marL="0" indent="0">
              <a:buNone/>
            </a:pPr>
            <a:endParaRPr lang="en-US" dirty="0"/>
          </a:p>
        </p:txBody>
      </p:sp>
    </p:spTree>
    <p:extLst>
      <p:ext uri="{BB962C8B-B14F-4D97-AF65-F5344CB8AC3E}">
        <p14:creationId xmlns="" xmlns:p14="http://schemas.microsoft.com/office/powerpoint/2010/main" val="203206835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a:bodyPr>
          <a:lstStyle/>
          <a:p>
            <a:r>
              <a:rPr lang="en-US" sz="5400" b="1" dirty="0" smtClean="0">
                <a:solidFill>
                  <a:schemeClr val="tx1"/>
                </a:solidFill>
              </a:rPr>
              <a:t>Introduction</a:t>
            </a:r>
            <a:r>
              <a:rPr lang="en-US" sz="5400" dirty="0" smtClean="0">
                <a:solidFill>
                  <a:schemeClr val="tx1"/>
                </a:solidFill>
              </a:rPr>
              <a:t>:</a:t>
            </a:r>
            <a:endParaRPr lang="en-US" sz="5400" dirty="0">
              <a:solidFill>
                <a:schemeClr val="tx1"/>
              </a:solidFill>
            </a:endParaRPr>
          </a:p>
        </p:txBody>
      </p:sp>
      <p:sp>
        <p:nvSpPr>
          <p:cNvPr id="14" name="Content Placeholder 13"/>
          <p:cNvSpPr>
            <a:spLocks noGrp="1"/>
          </p:cNvSpPr>
          <p:nvPr>
            <p:ph idx="1"/>
          </p:nvPr>
        </p:nvSpPr>
        <p:spPr>
          <a:xfrm>
            <a:off x="836612" y="1752600"/>
            <a:ext cx="10363200" cy="4724400"/>
          </a:xfrm>
        </p:spPr>
        <p:txBody>
          <a:bodyPr>
            <a:normAutofit fontScale="25000" lnSpcReduction="20000"/>
          </a:bodyPr>
          <a:lstStyle/>
          <a:p>
            <a:pPr lvl="0">
              <a:buFont typeface="Wingdings" panose="05000000000000000000" pitchFamily="2" charset="2"/>
              <a:buChar char="q"/>
            </a:pPr>
            <a:r>
              <a:rPr lang="en-US" sz="17600" dirty="0" smtClean="0">
                <a:solidFill>
                  <a:schemeClr val="accent2"/>
                </a:solidFill>
                <a:latin typeface="+mj-lt"/>
              </a:rPr>
              <a:t> </a:t>
            </a:r>
            <a:r>
              <a:rPr lang="en-US" sz="17600" dirty="0" smtClean="0">
                <a:solidFill>
                  <a:schemeClr val="tx1"/>
                </a:solidFill>
                <a:latin typeface="+mj-lt"/>
              </a:rPr>
              <a:t>Bed alarms and keeping the bed in lowest position promotes patient safety and aides in prevention of patient falls</a:t>
            </a:r>
            <a:r>
              <a:rPr lang="en-US" sz="17600" dirty="0">
                <a:solidFill>
                  <a:schemeClr val="tx1"/>
                </a:solidFill>
                <a:latin typeface="+mj-lt"/>
              </a:rPr>
              <a:t> </a:t>
            </a:r>
            <a:r>
              <a:rPr lang="en-US" sz="17600" dirty="0" smtClean="0">
                <a:solidFill>
                  <a:schemeClr val="tx1"/>
                </a:solidFill>
                <a:latin typeface="+mj-lt"/>
              </a:rPr>
              <a:t>according to Nurses Awareness. </a:t>
            </a:r>
            <a:endParaRPr lang="en-US" sz="17600" dirty="0">
              <a:solidFill>
                <a:schemeClr val="tx1"/>
              </a:solidFill>
              <a:latin typeface="+mj-lt"/>
            </a:endParaRPr>
          </a:p>
          <a:p>
            <a:pPr lvl="0">
              <a:buFont typeface="Wingdings" panose="05000000000000000000" pitchFamily="2" charset="2"/>
              <a:buChar char="q"/>
            </a:pPr>
            <a:r>
              <a:rPr lang="en-US" sz="17600" dirty="0" smtClean="0">
                <a:solidFill>
                  <a:schemeClr val="tx1"/>
                </a:solidFill>
                <a:latin typeface="+mj-lt"/>
              </a:rPr>
              <a:t> “Recent Studies show in an acute hospital setting that 51.4% of adult inpatient fall incidents and 56% of adult inpatient injurious falls occur while getting in or out of bed</a:t>
            </a:r>
            <a:r>
              <a:rPr lang="en-US" sz="17600" dirty="0" smtClean="0">
                <a:solidFill>
                  <a:schemeClr val="tx1"/>
                </a:solidFill>
                <a:latin typeface="+mj-lt"/>
              </a:rPr>
              <a:t>.”</a:t>
            </a:r>
            <a:endParaRPr lang="en-US" sz="4800" dirty="0" smtClean="0">
              <a:latin typeface="+mj-lt"/>
            </a:endParaRPr>
          </a:p>
          <a:p>
            <a:pPr marL="0" indent="0">
              <a:buNone/>
            </a:pPr>
            <a:r>
              <a:rPr lang="en-US" sz="4800" dirty="0" err="1" smtClean="0">
                <a:latin typeface="+mj-lt"/>
              </a:rPr>
              <a:t>Tzeng</a:t>
            </a:r>
            <a:r>
              <a:rPr lang="en-US" sz="4800" dirty="0">
                <a:latin typeface="+mj-lt"/>
              </a:rPr>
              <a:t>, H. (2010). Understanding the Prevalence of inpatient falls associated with toileting in adult acute care settings. Journal of Nursing Care Quality, 25(1), 386-394.</a:t>
            </a:r>
          </a:p>
          <a:p>
            <a:pPr marL="0" lvl="0" indent="0">
              <a:buNone/>
            </a:pPr>
            <a:endParaRPr lang="en-US" sz="2600" dirty="0" smtClean="0">
              <a:solidFill>
                <a:schemeClr val="tx1"/>
              </a:solidFill>
              <a:latin typeface="+mj-lt"/>
            </a:endParaRPr>
          </a:p>
        </p:txBody>
      </p:sp>
    </p:spTree>
    <p:extLst>
      <p:ext uri="{BB962C8B-B14F-4D97-AF65-F5344CB8AC3E}">
        <p14:creationId xmlns="" xmlns:p14="http://schemas.microsoft.com/office/powerpoint/2010/main" val="685996370"/>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tx1"/>
                </a:solidFill>
              </a:rPr>
              <a:t>Definition of a Fall:</a:t>
            </a:r>
            <a:endParaRPr lang="en-US" sz="5400" b="1" dirty="0">
              <a:solidFill>
                <a:schemeClr val="tx1"/>
              </a:solidFill>
            </a:endParaRPr>
          </a:p>
        </p:txBody>
      </p:sp>
      <p:sp>
        <p:nvSpPr>
          <p:cNvPr id="3" name="Content Placeholder 2"/>
          <p:cNvSpPr>
            <a:spLocks noGrp="1"/>
          </p:cNvSpPr>
          <p:nvPr>
            <p:ph idx="1"/>
          </p:nvPr>
        </p:nvSpPr>
        <p:spPr>
          <a:xfrm>
            <a:off x="760412" y="1752600"/>
            <a:ext cx="11201400" cy="5105400"/>
          </a:xfrm>
        </p:spPr>
        <p:txBody>
          <a:bodyPr>
            <a:normAutofit fontScale="85000" lnSpcReduction="10000"/>
          </a:bodyPr>
          <a:lstStyle/>
          <a:p>
            <a:pPr>
              <a:buFont typeface="Wingdings" panose="05000000000000000000" pitchFamily="2" charset="2"/>
              <a:buChar char="q"/>
            </a:pPr>
            <a:r>
              <a:rPr lang="en-US" sz="3600" dirty="0">
                <a:latin typeface="+mj-lt"/>
              </a:rPr>
              <a:t> </a:t>
            </a:r>
            <a:r>
              <a:rPr lang="en-US" sz="6400" dirty="0" smtClean="0">
                <a:latin typeface="+mj-lt"/>
              </a:rPr>
              <a:t>A fall is described as a sudden, unintentional downward movement of the body to the ground or other surface; when a patient falls, he or she is at risk for a serious injury, disability and possible death. </a:t>
            </a:r>
          </a:p>
          <a:p>
            <a:pPr marL="0" indent="0">
              <a:buNone/>
            </a:pPr>
            <a:endParaRPr lang="en-US" sz="1600" dirty="0" smtClean="0">
              <a:latin typeface="+mj-lt"/>
            </a:endParaRPr>
          </a:p>
          <a:p>
            <a:pPr marL="0" indent="0">
              <a:buNone/>
            </a:pPr>
            <a:r>
              <a:rPr lang="en-US" sz="1600" dirty="0" smtClean="0">
                <a:latin typeface="+mj-lt"/>
              </a:rPr>
              <a:t>Safe </a:t>
            </a:r>
            <a:r>
              <a:rPr lang="en-US" sz="1600" dirty="0">
                <a:latin typeface="+mj-lt"/>
              </a:rPr>
              <a:t>Practices for Better Health Care-2009 Update." </a:t>
            </a:r>
            <a:r>
              <a:rPr lang="en-US" sz="1600" i="1" dirty="0">
                <a:latin typeface="+mj-lt"/>
              </a:rPr>
              <a:t>National Quality Forum</a:t>
            </a:r>
            <a:r>
              <a:rPr lang="en-US" sz="1600" dirty="0">
                <a:latin typeface="+mj-lt"/>
              </a:rPr>
              <a:t> 21 (2009): 372. Print.</a:t>
            </a:r>
            <a:endParaRPr lang="en-US" sz="1600" dirty="0" smtClean="0">
              <a:latin typeface="+mj-lt"/>
            </a:endParaRPr>
          </a:p>
          <a:p>
            <a:pPr marL="0" indent="0">
              <a:buNone/>
            </a:pPr>
            <a:endParaRPr lang="en-US" sz="1200" dirty="0">
              <a:solidFill>
                <a:schemeClr val="tx1"/>
              </a:solidFill>
              <a:latin typeface="+mj-lt"/>
            </a:endParaRPr>
          </a:p>
        </p:txBody>
      </p:sp>
    </p:spTree>
    <p:extLst>
      <p:ext uri="{BB962C8B-B14F-4D97-AF65-F5344CB8AC3E}">
        <p14:creationId xmlns="" xmlns:p14="http://schemas.microsoft.com/office/powerpoint/2010/main" val="1419783944"/>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9012" y="228600"/>
            <a:ext cx="5943600" cy="1145957"/>
          </a:xfrm>
        </p:spPr>
        <p:txBody>
          <a:bodyPr>
            <a:normAutofit/>
          </a:bodyPr>
          <a:lstStyle/>
          <a:p>
            <a:r>
              <a:rPr lang="en-US" sz="5400" b="1" dirty="0" smtClean="0">
                <a:solidFill>
                  <a:schemeClr val="tx1"/>
                </a:solidFill>
              </a:rPr>
              <a:t>Level of Evidence</a:t>
            </a:r>
            <a:endParaRPr lang="en-US" sz="5400" b="1" dirty="0">
              <a:solidFill>
                <a:schemeClr val="tx1"/>
              </a:solidFill>
            </a:endParaRPr>
          </a:p>
        </p:txBody>
      </p:sp>
      <p:sp>
        <p:nvSpPr>
          <p:cNvPr id="5" name="Content Placeholder 4"/>
          <p:cNvSpPr txBox="1">
            <a:spLocks noGrp="1"/>
          </p:cNvSpPr>
          <p:nvPr>
            <p:ph sz="half" idx="1"/>
          </p:nvPr>
        </p:nvSpPr>
        <p:spPr>
          <a:xfrm>
            <a:off x="1065212" y="1676400"/>
            <a:ext cx="10439400" cy="5595378"/>
          </a:xfrm>
          <a:prstGeom prst="rect">
            <a:avLst/>
          </a:prstGeom>
          <a:noFill/>
        </p:spPr>
        <p:txBody>
          <a:bodyPr wrap="square" rtlCol="0">
            <a:spAutoFit/>
          </a:bodyPr>
          <a:lstStyle/>
          <a:p>
            <a:pPr marL="274320" indent="-274320">
              <a:spcAft>
                <a:spcPts val="0"/>
              </a:spcAft>
              <a:buFont typeface="Wingdings"/>
              <a:buChar char=""/>
              <a:defRPr/>
            </a:pPr>
            <a:r>
              <a:rPr lang="en-US" sz="2000" dirty="0">
                <a:solidFill>
                  <a:schemeClr val="tx1"/>
                </a:solidFill>
                <a:latin typeface="+mj-lt"/>
              </a:rPr>
              <a:t>Level I</a:t>
            </a:r>
          </a:p>
          <a:p>
            <a:pPr marL="274320" indent="-274320">
              <a:spcAft>
                <a:spcPts val="0"/>
              </a:spcAft>
              <a:buNone/>
              <a:defRPr/>
            </a:pPr>
            <a:r>
              <a:rPr lang="en-US" sz="2000" dirty="0">
                <a:solidFill>
                  <a:schemeClr val="tx1"/>
                </a:solidFill>
                <a:latin typeface="+mj-lt"/>
              </a:rPr>
              <a:t>       Randomized controlled trial, systematic review or meta-analysis</a:t>
            </a:r>
          </a:p>
          <a:p>
            <a:pPr marL="274320" indent="-274320">
              <a:spcAft>
                <a:spcPts val="0"/>
              </a:spcAft>
              <a:buFont typeface="Wingdings"/>
              <a:buChar char=""/>
              <a:defRPr/>
            </a:pPr>
            <a:r>
              <a:rPr lang="en-US" sz="2000" dirty="0">
                <a:solidFill>
                  <a:schemeClr val="tx1"/>
                </a:solidFill>
                <a:latin typeface="+mj-lt"/>
              </a:rPr>
              <a:t> </a:t>
            </a:r>
            <a:r>
              <a:rPr lang="en-US" sz="2000" u="sng" dirty="0">
                <a:solidFill>
                  <a:schemeClr val="accent1"/>
                </a:solidFill>
                <a:latin typeface="+mj-lt"/>
              </a:rPr>
              <a:t>Level II</a:t>
            </a:r>
          </a:p>
          <a:p>
            <a:pPr marL="274320" indent="-274320">
              <a:spcAft>
                <a:spcPts val="0"/>
              </a:spcAft>
              <a:buNone/>
              <a:defRPr/>
            </a:pPr>
            <a:r>
              <a:rPr lang="en-US" sz="2000" dirty="0">
                <a:solidFill>
                  <a:schemeClr val="accent1"/>
                </a:solidFill>
                <a:latin typeface="+mj-lt"/>
              </a:rPr>
              <a:t>        Other studies, such as quasi-experimental, correlational,  </a:t>
            </a:r>
          </a:p>
          <a:p>
            <a:pPr marL="274320" indent="-274320">
              <a:spcAft>
                <a:spcPts val="0"/>
              </a:spcAft>
              <a:buNone/>
              <a:defRPr/>
            </a:pPr>
            <a:r>
              <a:rPr lang="en-US" sz="2000" dirty="0">
                <a:solidFill>
                  <a:schemeClr val="accent1"/>
                </a:solidFill>
                <a:latin typeface="+mj-lt"/>
              </a:rPr>
              <a:t>        descriptive, survey, evaluation , and qualitative</a:t>
            </a:r>
          </a:p>
          <a:p>
            <a:pPr marL="274320" indent="-274320">
              <a:spcAft>
                <a:spcPts val="0"/>
              </a:spcAft>
              <a:buFont typeface="Wingdings"/>
              <a:buChar char=""/>
              <a:defRPr/>
            </a:pPr>
            <a:r>
              <a:rPr lang="en-US" sz="2000" dirty="0">
                <a:solidFill>
                  <a:schemeClr val="tx1"/>
                </a:solidFill>
                <a:latin typeface="+mj-lt"/>
              </a:rPr>
              <a:t> Level III</a:t>
            </a:r>
          </a:p>
          <a:p>
            <a:pPr marL="274320" indent="-274320">
              <a:spcAft>
                <a:spcPts val="0"/>
              </a:spcAft>
              <a:buNone/>
              <a:defRPr/>
            </a:pPr>
            <a:r>
              <a:rPr lang="en-US" sz="2000" dirty="0">
                <a:solidFill>
                  <a:schemeClr val="tx1"/>
                </a:solidFill>
                <a:latin typeface="+mj-lt"/>
              </a:rPr>
              <a:t>        Expert opinions or consensus statements</a:t>
            </a:r>
          </a:p>
          <a:p>
            <a:pPr marL="274320" indent="-274320">
              <a:spcAft>
                <a:spcPts val="0"/>
              </a:spcAft>
              <a:buFont typeface="Wingdings"/>
              <a:buChar char=""/>
              <a:defRPr/>
            </a:pPr>
            <a:r>
              <a:rPr lang="en-US" sz="2000" dirty="0">
                <a:solidFill>
                  <a:schemeClr val="tx1"/>
                </a:solidFill>
                <a:latin typeface="+mj-lt"/>
              </a:rPr>
              <a:t> Level IV</a:t>
            </a:r>
          </a:p>
          <a:p>
            <a:pPr marL="274320" indent="-274320">
              <a:spcAft>
                <a:spcPts val="0"/>
              </a:spcAft>
              <a:buNone/>
              <a:defRPr/>
            </a:pPr>
            <a:r>
              <a:rPr lang="en-US" sz="2000" dirty="0">
                <a:solidFill>
                  <a:schemeClr val="tx1"/>
                </a:solidFill>
                <a:latin typeface="+mj-lt"/>
              </a:rPr>
              <a:t>        Case reports and low-level case-control and cohort studies</a:t>
            </a:r>
          </a:p>
          <a:p>
            <a:pPr marL="274320" indent="-274320">
              <a:spcAft>
                <a:spcPts val="0"/>
              </a:spcAft>
              <a:buFont typeface="Wingdings"/>
              <a:buChar char=""/>
              <a:defRPr/>
            </a:pPr>
            <a:r>
              <a:rPr lang="en-US" sz="2000" dirty="0">
                <a:solidFill>
                  <a:schemeClr val="tx1"/>
                </a:solidFill>
                <a:latin typeface="+mj-lt"/>
              </a:rPr>
              <a:t> Level V</a:t>
            </a:r>
          </a:p>
          <a:p>
            <a:pPr marL="274320" indent="-274320">
              <a:spcAft>
                <a:spcPts val="0"/>
              </a:spcAft>
              <a:buNone/>
              <a:defRPr/>
            </a:pPr>
            <a:r>
              <a:rPr lang="en-US" sz="2000" dirty="0">
                <a:solidFill>
                  <a:schemeClr val="tx1"/>
                </a:solidFill>
                <a:latin typeface="+mj-lt"/>
              </a:rPr>
              <a:t>        Expert opinion or consensus based on experience</a:t>
            </a:r>
          </a:p>
          <a:p>
            <a:pPr marL="274320" indent="-274320">
              <a:spcAft>
                <a:spcPts val="0"/>
              </a:spcAft>
              <a:buNone/>
              <a:defRPr/>
            </a:pPr>
            <a:r>
              <a:rPr lang="en-US" sz="1200" dirty="0" smtClean="0">
                <a:solidFill>
                  <a:schemeClr val="tx1"/>
                </a:solidFill>
              </a:rPr>
              <a:t>National </a:t>
            </a:r>
            <a:r>
              <a:rPr lang="en-US" sz="1200" dirty="0">
                <a:solidFill>
                  <a:schemeClr val="tx1"/>
                </a:solidFill>
              </a:rPr>
              <a:t>Council of State Boards of Nursing. (April 2006).  Systematic review of studies of nursing education outcomes:  An evolving review.  Retrieved March 1, 2009 from </a:t>
            </a:r>
            <a:r>
              <a:rPr lang="en-US" sz="1200" u="sng" dirty="0">
                <a:solidFill>
                  <a:schemeClr val="tx1"/>
                </a:solidFill>
              </a:rPr>
              <a:t>ww</a:t>
            </a:r>
            <a:r>
              <a:rPr lang="en-US" sz="1200" u="sng" dirty="0">
                <a:solidFill>
                  <a:schemeClr val="tx1"/>
                </a:solidFill>
                <a:hlinkClick r:id="rId2"/>
              </a:rPr>
              <a:t>w.</a:t>
            </a:r>
            <a:r>
              <a:rPr lang="en-US" sz="1200" dirty="0">
                <a:solidFill>
                  <a:schemeClr val="tx1"/>
                </a:solidFill>
                <a:hlinkClick r:id="rId2"/>
              </a:rPr>
              <a:t>ncsbn.org/Final_Sys_Review</a:t>
            </a:r>
            <a:r>
              <a:rPr lang="en-US" sz="1200" dirty="0">
                <a:solidFill>
                  <a:schemeClr val="tx1"/>
                </a:solidFill>
              </a:rPr>
              <a:t> </a:t>
            </a:r>
          </a:p>
          <a:p>
            <a:endParaRPr lang="en-US" sz="2000" dirty="0"/>
          </a:p>
        </p:txBody>
      </p:sp>
    </p:spTree>
    <p:extLst>
      <p:ext uri="{BB962C8B-B14F-4D97-AF65-F5344CB8AC3E}">
        <p14:creationId xmlns="" xmlns:p14="http://schemas.microsoft.com/office/powerpoint/2010/main" val="288943173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tx1"/>
                </a:solidFill>
              </a:rPr>
              <a:t>Effective</a:t>
            </a:r>
            <a:endParaRPr lang="en-US" sz="5400" b="1" dirty="0">
              <a:solidFill>
                <a:schemeClr val="tx1"/>
              </a:solidFill>
            </a:endParaRPr>
          </a:p>
        </p:txBody>
      </p:sp>
      <p:sp>
        <p:nvSpPr>
          <p:cNvPr id="3" name="Content Placeholder 2"/>
          <p:cNvSpPr>
            <a:spLocks noGrp="1"/>
          </p:cNvSpPr>
          <p:nvPr>
            <p:ph sz="half" idx="1"/>
          </p:nvPr>
        </p:nvSpPr>
        <p:spPr>
          <a:xfrm>
            <a:off x="1065214" y="1752600"/>
            <a:ext cx="11123611" cy="4707465"/>
          </a:xfrm>
        </p:spPr>
        <p:txBody>
          <a:bodyPr>
            <a:normAutofit fontScale="62500" lnSpcReduction="20000"/>
          </a:bodyPr>
          <a:lstStyle/>
          <a:p>
            <a:pPr>
              <a:buFont typeface="Wingdings" pitchFamily="2" charset="2"/>
              <a:buChar char="q"/>
            </a:pPr>
            <a:r>
              <a:rPr lang="en-US" sz="5800" dirty="0" smtClean="0"/>
              <a:t> </a:t>
            </a:r>
            <a:r>
              <a:rPr lang="en-US" sz="5800" dirty="0" smtClean="0">
                <a:solidFill>
                  <a:schemeClr val="tx1"/>
                </a:solidFill>
                <a:latin typeface="+mj-lt"/>
              </a:rPr>
              <a:t>Promoting patient safety and preventing falls is the top intervention for nursing staff. Education among the staff will be successful in reducing the amount of falls because they will have more awareness of the client and their surrounding environment. </a:t>
            </a:r>
          </a:p>
          <a:p>
            <a:pPr>
              <a:buFont typeface="Wingdings" pitchFamily="2" charset="2"/>
              <a:buChar char="q"/>
            </a:pPr>
            <a:r>
              <a:rPr lang="en-US" sz="5800" dirty="0" smtClean="0">
                <a:solidFill>
                  <a:schemeClr val="tx1"/>
                </a:solidFill>
                <a:latin typeface="+mj-lt"/>
              </a:rPr>
              <a:t>Implementing fall precautions properly and maintaining the bed at its lowest position is significant in preventing falls.</a:t>
            </a:r>
          </a:p>
          <a:p>
            <a:pPr>
              <a:buFont typeface="Wingdings" pitchFamily="2" charset="2"/>
              <a:buChar char="q"/>
            </a:pPr>
            <a:r>
              <a:rPr lang="en-US" sz="5800" dirty="0" smtClean="0">
                <a:solidFill>
                  <a:schemeClr val="tx1"/>
                </a:solidFill>
                <a:latin typeface="+mj-lt"/>
              </a:rPr>
              <a:t>Safe transfer training and monitoring patient activity by offering assistance to high-risk patients while they are ambulating </a:t>
            </a:r>
          </a:p>
          <a:p>
            <a:pPr marL="0" indent="0">
              <a:buNone/>
            </a:pPr>
            <a:endParaRPr lang="en-US" sz="1500" dirty="0" smtClean="0">
              <a:latin typeface="+mj-lt"/>
            </a:endParaRPr>
          </a:p>
          <a:p>
            <a:pPr marL="0" indent="0">
              <a:buNone/>
            </a:pPr>
            <a:endParaRPr lang="en-US" sz="1500" dirty="0"/>
          </a:p>
          <a:p>
            <a:pPr>
              <a:buFont typeface="Wingdings" pitchFamily="2" charset="2"/>
              <a:buChar char="q"/>
            </a:pPr>
            <a:endParaRPr lang="en-US" sz="4000" dirty="0" smtClean="0"/>
          </a:p>
          <a:p>
            <a:pPr marL="0" indent="0">
              <a:buNone/>
            </a:pPr>
            <a:endParaRPr lang="en-US" sz="4000" dirty="0" smtClean="0"/>
          </a:p>
        </p:txBody>
      </p:sp>
    </p:spTree>
    <p:extLst>
      <p:ext uri="{BB962C8B-B14F-4D97-AF65-F5344CB8AC3E}">
        <p14:creationId xmlns="" xmlns:p14="http://schemas.microsoft.com/office/powerpoint/2010/main" val="3639740562"/>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tx1"/>
                </a:solidFill>
              </a:rPr>
              <a:t>Possibly Effective</a:t>
            </a:r>
            <a:endParaRPr lang="en-US" sz="5400" b="1" dirty="0">
              <a:solidFill>
                <a:schemeClr val="tx1"/>
              </a:solidFill>
            </a:endParaRPr>
          </a:p>
        </p:txBody>
      </p:sp>
      <p:sp>
        <p:nvSpPr>
          <p:cNvPr id="10" name="Content Placeholder 9"/>
          <p:cNvSpPr>
            <a:spLocks noGrp="1"/>
          </p:cNvSpPr>
          <p:nvPr>
            <p:ph sz="half" idx="1"/>
          </p:nvPr>
        </p:nvSpPr>
        <p:spPr>
          <a:xfrm>
            <a:off x="836612" y="1845734"/>
            <a:ext cx="10286999" cy="4631266"/>
          </a:xfrm>
        </p:spPr>
        <p:txBody>
          <a:bodyPr>
            <a:normAutofit/>
          </a:bodyPr>
          <a:lstStyle/>
          <a:p>
            <a:pPr>
              <a:buFont typeface="Wingdings" pitchFamily="2" charset="2"/>
              <a:buChar char="q"/>
            </a:pPr>
            <a:r>
              <a:rPr lang="en-US" sz="3600" dirty="0" smtClean="0">
                <a:solidFill>
                  <a:schemeClr val="tx1"/>
                </a:solidFill>
                <a:latin typeface="+mj-lt"/>
              </a:rPr>
              <a:t>Monitoring bed alarm status from the hallway or placing patients on high risk for falling closer to the nursing station</a:t>
            </a:r>
          </a:p>
          <a:p>
            <a:pPr>
              <a:buFont typeface="Wingdings" pitchFamily="2" charset="2"/>
              <a:buChar char="q"/>
            </a:pPr>
            <a:r>
              <a:rPr lang="en-US" sz="3600" dirty="0" smtClean="0">
                <a:solidFill>
                  <a:schemeClr val="tx1"/>
                </a:solidFill>
                <a:latin typeface="+mj-lt"/>
              </a:rPr>
              <a:t>Patient beds with weight sensors linked to bed alarms (dings and flashing lights)</a:t>
            </a:r>
          </a:p>
          <a:p>
            <a:pPr>
              <a:buFont typeface="Wingdings" pitchFamily="2" charset="2"/>
              <a:buChar char="q"/>
            </a:pPr>
            <a:r>
              <a:rPr lang="en-US" sz="3600" dirty="0">
                <a:solidFill>
                  <a:schemeClr val="tx1"/>
                </a:solidFill>
                <a:latin typeface="+mj-lt"/>
              </a:rPr>
              <a:t> </a:t>
            </a:r>
            <a:r>
              <a:rPr lang="en-US" sz="3600" dirty="0" smtClean="0">
                <a:solidFill>
                  <a:schemeClr val="tx1"/>
                </a:solidFill>
                <a:latin typeface="+mj-lt"/>
              </a:rPr>
              <a:t>Adjusting medications with harmful side effects as needed </a:t>
            </a:r>
          </a:p>
          <a:p>
            <a:pPr>
              <a:buFont typeface="Wingdings" pitchFamily="2" charset="2"/>
              <a:buChar char="q"/>
            </a:pPr>
            <a:r>
              <a:rPr lang="en-US" sz="3600" dirty="0">
                <a:solidFill>
                  <a:schemeClr val="tx1"/>
                </a:solidFill>
                <a:latin typeface="+mj-lt"/>
              </a:rPr>
              <a:t> </a:t>
            </a:r>
            <a:r>
              <a:rPr lang="en-US" sz="3600" dirty="0" smtClean="0">
                <a:solidFill>
                  <a:schemeClr val="tx1"/>
                </a:solidFill>
                <a:latin typeface="+mj-lt"/>
              </a:rPr>
              <a:t>Providing ambulatory aides as needed. </a:t>
            </a:r>
          </a:p>
          <a:p>
            <a:pPr marL="0" indent="0">
              <a:buNone/>
            </a:pPr>
            <a:endParaRPr lang="en-US" sz="1500" dirty="0">
              <a:latin typeface="+mj-lt"/>
            </a:endParaRPr>
          </a:p>
          <a:p>
            <a:pPr marL="0" indent="0">
              <a:buNone/>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p:txBody>
      </p:sp>
    </p:spTree>
    <p:extLst>
      <p:ext uri="{BB962C8B-B14F-4D97-AF65-F5344CB8AC3E}">
        <p14:creationId xmlns="" xmlns:p14="http://schemas.microsoft.com/office/powerpoint/2010/main" val="1618763290"/>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chemeClr val="tx1"/>
                </a:solidFill>
              </a:rPr>
              <a:t>Not Effective</a:t>
            </a:r>
            <a:endParaRPr lang="en-US" sz="5400" dirty="0">
              <a:solidFill>
                <a:schemeClr val="tx1"/>
              </a:solidFill>
            </a:endParaRPr>
          </a:p>
        </p:txBody>
      </p:sp>
      <p:sp>
        <p:nvSpPr>
          <p:cNvPr id="3" name="Content Placeholder 2"/>
          <p:cNvSpPr>
            <a:spLocks noGrp="1"/>
          </p:cNvSpPr>
          <p:nvPr>
            <p:ph idx="1"/>
          </p:nvPr>
        </p:nvSpPr>
        <p:spPr>
          <a:xfrm>
            <a:off x="1096994" y="1845734"/>
            <a:ext cx="10055781" cy="4402665"/>
          </a:xfrm>
        </p:spPr>
        <p:txBody>
          <a:bodyPr>
            <a:normAutofit/>
          </a:bodyPr>
          <a:lstStyle/>
          <a:p>
            <a:pPr>
              <a:buFont typeface="Wingdings" panose="05000000000000000000" pitchFamily="2" charset="2"/>
              <a:buChar char="q"/>
            </a:pPr>
            <a:r>
              <a:rPr lang="en-US" sz="4400" dirty="0">
                <a:solidFill>
                  <a:schemeClr val="tx1"/>
                </a:solidFill>
                <a:latin typeface="+mj-lt"/>
              </a:rPr>
              <a:t>Transfer of patients to different units for procedure purposes and changing of current bed </a:t>
            </a:r>
            <a:r>
              <a:rPr lang="en-US" sz="4400" dirty="0" smtClean="0">
                <a:solidFill>
                  <a:schemeClr val="tx1"/>
                </a:solidFill>
                <a:latin typeface="+mj-lt"/>
              </a:rPr>
              <a:t>settings</a:t>
            </a:r>
            <a:endParaRPr lang="en-US" sz="4400" dirty="0">
              <a:solidFill>
                <a:schemeClr val="tx1"/>
              </a:solidFill>
            </a:endParaRPr>
          </a:p>
          <a:p>
            <a:pPr>
              <a:buFont typeface="Wingdings" panose="05000000000000000000" pitchFamily="2" charset="2"/>
              <a:buChar char="q"/>
            </a:pPr>
            <a:r>
              <a:rPr lang="en-US" sz="4400" dirty="0" smtClean="0">
                <a:solidFill>
                  <a:schemeClr val="tx1"/>
                </a:solidFill>
                <a:latin typeface="+mj-lt"/>
              </a:rPr>
              <a:t>Not obtaining a fall assessment each shift  or having a fall protocol available in the </a:t>
            </a:r>
            <a:r>
              <a:rPr lang="en-US" sz="4400" dirty="0" smtClean="0">
                <a:solidFill>
                  <a:schemeClr val="tx1"/>
                </a:solidFill>
                <a:latin typeface="+mj-lt"/>
              </a:rPr>
              <a:t>documentation</a:t>
            </a:r>
            <a:endParaRPr lang="en-US" sz="4400" dirty="0" smtClean="0">
              <a:solidFill>
                <a:schemeClr val="tx1"/>
              </a:solidFill>
              <a:latin typeface="+mj-lt"/>
            </a:endParaRPr>
          </a:p>
          <a:p>
            <a:pPr marL="0" indent="0">
              <a:buNone/>
            </a:pPr>
            <a:r>
              <a:rPr lang="en-US" sz="1200" dirty="0" err="1" smtClean="0">
                <a:latin typeface="+mj-lt"/>
              </a:rPr>
              <a:t>Tzeng</a:t>
            </a:r>
            <a:r>
              <a:rPr lang="en-US" sz="1200" dirty="0">
                <a:latin typeface="+mj-lt"/>
              </a:rPr>
              <a:t>, H., &amp; Yin, C. (2012). Toileting- Related Inpatient Falls In Adult Acute Care Settings. </a:t>
            </a:r>
            <a:r>
              <a:rPr lang="en-US" sz="1200" dirty="0" err="1">
                <a:latin typeface="+mj-lt"/>
              </a:rPr>
              <a:t>MEDSURGNursing</a:t>
            </a:r>
            <a:r>
              <a:rPr lang="en-US" sz="1200" dirty="0">
                <a:latin typeface="+mj-lt"/>
              </a:rPr>
              <a:t>, 21(6), 372-377.</a:t>
            </a:r>
          </a:p>
          <a:p>
            <a:pPr marL="0" indent="0">
              <a:buNone/>
            </a:pPr>
            <a:endParaRPr lang="en-US" sz="1200" dirty="0" smtClean="0">
              <a:latin typeface="+mj-lt"/>
            </a:endParaRPr>
          </a:p>
          <a:p>
            <a:pPr marL="0" indent="0">
              <a:buNone/>
            </a:pPr>
            <a:endParaRPr lang="en-US" sz="1200" dirty="0">
              <a:latin typeface="+mj-lt"/>
            </a:endParaRPr>
          </a:p>
          <a:p>
            <a:pPr marL="0" indent="0">
              <a:buNone/>
            </a:pPr>
            <a:endParaRPr lang="en-US" sz="1200" dirty="0">
              <a:latin typeface="+mj-lt"/>
            </a:endParaRPr>
          </a:p>
        </p:txBody>
      </p:sp>
    </p:spTree>
    <p:extLst>
      <p:ext uri="{BB962C8B-B14F-4D97-AF65-F5344CB8AC3E}">
        <p14:creationId xmlns="" xmlns:p14="http://schemas.microsoft.com/office/powerpoint/2010/main" val="377368847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Retrospect">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ambria-Calibri">
      <a:majorFont>
        <a:latin typeface="Cambria"/>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FA80C33-DBF0-414D-A0CF-0F4E51886A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667</Words>
  <Application>Microsoft Office PowerPoint</Application>
  <PresentationFormat>Custom</PresentationFormat>
  <Paragraphs>79</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Retrospect</vt:lpstr>
      <vt:lpstr>Bed Alert</vt:lpstr>
      <vt:lpstr>Slide 2</vt:lpstr>
      <vt:lpstr>Article References</vt:lpstr>
      <vt:lpstr>Introduction:</vt:lpstr>
      <vt:lpstr>Definition of a Fall:</vt:lpstr>
      <vt:lpstr>Level of Evidence</vt:lpstr>
      <vt:lpstr>Effective</vt:lpstr>
      <vt:lpstr>Possibly Effective</vt:lpstr>
      <vt:lpstr>Not Effective</vt:lpstr>
      <vt:lpstr>Possibly Harmful</vt:lpstr>
      <vt:lpstr>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2013-03-19T21:20:47Z</dcterms:created>
  <dcterms:modified xsi:type="dcterms:W3CDTF">2013-03-25T22:46:49Z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TC034606069991</vt:lpwstr>
  </property>
</Properties>
</file>