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5" r:id="rId2"/>
  </p:sldMasterIdLst>
  <p:notesMasterIdLst>
    <p:notesMasterId r:id="rId14"/>
  </p:notesMasterIdLst>
  <p:handoutMasterIdLst>
    <p:handoutMasterId r:id="rId15"/>
  </p:handoutMasterIdLst>
  <p:sldIdLst>
    <p:sldId id="259" r:id="rId3"/>
    <p:sldId id="270" r:id="rId4"/>
    <p:sldId id="271" r:id="rId5"/>
    <p:sldId id="260" r:id="rId6"/>
    <p:sldId id="261" r:id="rId7"/>
    <p:sldId id="267" r:id="rId8"/>
    <p:sldId id="262" r:id="rId9"/>
    <p:sldId id="263" r:id="rId10"/>
    <p:sldId id="272" r:id="rId11"/>
    <p:sldId id="273" r:id="rId12"/>
    <p:sldId id="268" r:id="rId13"/>
  </p:sldIdLst>
  <p:sldSz cx="12188825" cy="6858000"/>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04">
          <p15:clr>
            <a:srgbClr val="A4A3A4"/>
          </p15:clr>
        </p15:guide>
        <p15:guide id="4"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4" d="100"/>
          <a:sy n="74" d="100"/>
        </p:scale>
        <p:origin x="582" y="72"/>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notesViewPr>
    <p:cSldViewPr>
      <p:cViewPr varScale="1">
        <p:scale>
          <a:sx n="76" d="100"/>
          <a:sy n="76" d="100"/>
        </p:scale>
        <p:origin x="1680" y="96"/>
      </p:cViewPr>
      <p:guideLst>
        <p:guide orient="horz" pos="2880"/>
        <p:guide pos="2160"/>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004A8D02-4E65-4CCD-8312-4AB164C6C77D}" type="datetimeFigureOut">
              <a:rPr lang="en-US"/>
              <a:t>3/20/2013</a:t>
            </a:fld>
            <a:endParaRPr/>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7C119DBA-4540-49B3-8FA9-6259387ECF9E}" type="slidenum">
              <a:r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67A755D9-D361-47B8-9652-3B4EA9776CE5}" type="datetimeFigureOut">
              <a:rPr lang="en-US"/>
              <a:t>3/20/2013</a:t>
            </a:fld>
            <a:endParaRPr/>
          </a:p>
        </p:txBody>
      </p:sp>
      <p:sp>
        <p:nvSpPr>
          <p:cNvPr id="4" name="Slide Image Placeholder 3"/>
          <p:cNvSpPr>
            <a:spLocks noGrp="1" noRot="1" noChangeAspect="1"/>
          </p:cNvSpPr>
          <p:nvPr>
            <p:ph type="sldImg" idx="2"/>
          </p:nvPr>
        </p:nvSpPr>
        <p:spPr>
          <a:xfrm>
            <a:off x="395288" y="692150"/>
            <a:ext cx="6143625" cy="3457575"/>
          </a:xfrm>
          <a:prstGeom prst="rect">
            <a:avLst/>
          </a:prstGeom>
          <a:noFill/>
          <a:ln w="12700">
            <a:solidFill>
              <a:prstClr val="black"/>
            </a:solidFill>
          </a:ln>
        </p:spPr>
        <p:txBody>
          <a:bodyPr vert="horz" lIns="92309" tIns="46154" rIns="92309" bIns="46154" rtlCol="0" anchor="ctr"/>
          <a:lstStyle/>
          <a:p>
            <a:endParaRPr/>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E3B36274-F2B9-4C45-BBB4-0EDF4CD651A7}" type="slidenum">
              <a:r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1</a:t>
            </a:fld>
            <a:endParaRPr lang="en-US"/>
          </a:p>
        </p:txBody>
      </p:sp>
    </p:spTree>
    <p:extLst>
      <p:ext uri="{BB962C8B-B14F-4D97-AF65-F5344CB8AC3E}">
        <p14:creationId xmlns:p14="http://schemas.microsoft.com/office/powerpoint/2010/main" val="50944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6994" y="758952"/>
            <a:ext cx="10055781" cy="3566160"/>
          </a:xfrm>
        </p:spPr>
        <p:txBody>
          <a:bodyPr anchor="b">
            <a:normAutofit/>
          </a:bodyPr>
          <a:lstStyle>
            <a:lvl1pPr algn="l">
              <a:lnSpc>
                <a:spcPct val="85000"/>
              </a:lnSpc>
              <a:defRPr sz="7998"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99764" y="4455620"/>
            <a:ext cx="10055781" cy="1143000"/>
          </a:xfrm>
        </p:spPr>
        <p:txBody>
          <a:bodyPr lIns="91440" rIns="91440">
            <a:normAutofit/>
          </a:bodyPr>
          <a:lstStyle>
            <a:lvl1pPr marL="0" indent="0" algn="l">
              <a:buNone/>
              <a:defRPr sz="2399" cap="all" spc="200" baseline="0">
                <a:solidFill>
                  <a:schemeClr val="tx2"/>
                </a:solidFill>
                <a:latin typeface="+mj-lt"/>
              </a:defRPr>
            </a:lvl1pPr>
            <a:lvl2pPr marL="457063" indent="0" algn="ctr">
              <a:buNone/>
              <a:defRPr sz="2399"/>
            </a:lvl2pPr>
            <a:lvl3pPr marL="914126" indent="0" algn="ctr">
              <a:buNone/>
              <a:defRPr sz="23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5149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1342472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2628" y="414779"/>
            <a:ext cx="262821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7982" y="414778"/>
            <a:ext cx="7732286"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656517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4253042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758952"/>
            <a:ext cx="10055781" cy="3566160"/>
          </a:xfrm>
        </p:spPr>
        <p:txBody>
          <a:bodyPr anchor="b" anchorCtr="0">
            <a:normAutofit/>
          </a:bodyPr>
          <a:lstStyle>
            <a:lvl1pPr>
              <a:lnSpc>
                <a:spcPct val="85000"/>
              </a:lnSpc>
              <a:defRPr sz="7998"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6994" y="4453128"/>
            <a:ext cx="10055781" cy="1143000"/>
          </a:xfrm>
        </p:spPr>
        <p:txBody>
          <a:bodyPr lIns="91440" rIns="91440" anchor="t" anchorCtr="0">
            <a:normAutofit/>
          </a:bodyPr>
          <a:lstStyle>
            <a:lvl1pPr marL="0" indent="0">
              <a:buNone/>
              <a:defRPr sz="2399" cap="all" spc="200" baseline="0">
                <a:solidFill>
                  <a:schemeClr val="tx2"/>
                </a:solidFill>
                <a:latin typeface="+mj-lt"/>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3156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6993" y="1845734"/>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6301" y="1845735"/>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829175-527E-46A3-863C-1BB1F163B849}" type="datetimeFigureOut">
              <a:rPr lang="en-US" smtClean="0"/>
              <a:t>3/20/2013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4227360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6994"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6301"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6301"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829175-527E-46A3-863C-1BB1F163B849}" type="datetimeFigureOut">
              <a:rPr lang="en-US" smtClean="0"/>
              <a:t>3/20/2013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1239970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829175-527E-46A3-863C-1BB1F163B849}" type="datetimeFigureOut">
              <a:rPr lang="en-US" smtClean="0"/>
              <a:t>3/20/2013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233769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3829175-527E-46A3-863C-1BB1F163B849}" type="datetimeFigureOut">
              <a:rPr lang="en-US" smtClean="0"/>
              <a:t>3/20/2013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569939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7" y="0"/>
            <a:ext cx="404973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39019" y="0"/>
            <a:ext cx="639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081" y="594359"/>
            <a:ext cx="3199567" cy="2286000"/>
          </a:xfrm>
        </p:spPr>
        <p:txBody>
          <a:bodyPr anchor="b">
            <a:normAutofit/>
          </a:bodyPr>
          <a:lstStyle>
            <a:lvl1pPr>
              <a:defRPr sz="3599"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799350" y="731520"/>
            <a:ext cx="6490549"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081" y="2926080"/>
            <a:ext cx="3199567" cy="3379124"/>
          </a:xfrm>
        </p:spPr>
        <p:txBody>
          <a:bodyPr lIns="91440" rIns="91440">
            <a:normAutofit/>
          </a:bodyPr>
          <a:lstStyle>
            <a:lvl1pPr marL="0" indent="0">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391" y="6459786"/>
            <a:ext cx="2617828" cy="365125"/>
          </a:xfrm>
        </p:spPr>
        <p:txBody>
          <a:bodyPr/>
          <a:lstStyle>
            <a:lvl1pPr algn="l">
              <a:defRPr/>
            </a:lvl1pPr>
          </a:lstStyle>
          <a:p>
            <a:fld id="{83829175-527E-46A3-863C-1BB1F163B849}" type="datetimeFigureOut">
              <a:rPr lang="en-US" smtClean="0"/>
              <a:pPr/>
              <a:t>3/20/2013</a:t>
            </a:fld>
            <a:endParaRPr lang="en-US"/>
          </a:p>
        </p:txBody>
      </p:sp>
      <p:sp>
        <p:nvSpPr>
          <p:cNvPr id="6" name="Footer Placeholder 5"/>
          <p:cNvSpPr>
            <a:spLocks noGrp="1"/>
          </p:cNvSpPr>
          <p:nvPr>
            <p:ph type="ftr" sz="quarter" idx="11"/>
          </p:nvPr>
        </p:nvSpPr>
        <p:spPr>
          <a:xfrm>
            <a:off x="4799350" y="6459786"/>
            <a:ext cx="464699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137D0E-4A4F-4307-8994-C1891D747D59}" type="slidenum">
              <a:rPr lang="en-US" smtClean="0"/>
              <a:pPr/>
              <a:t>‹#›</a:t>
            </a:fld>
            <a:endParaRPr lang="en-US"/>
          </a:p>
        </p:txBody>
      </p:sp>
    </p:spTree>
    <p:extLst>
      <p:ext uri="{BB962C8B-B14F-4D97-AF65-F5344CB8AC3E}">
        <p14:creationId xmlns:p14="http://schemas.microsoft.com/office/powerpoint/2010/main" val="1760347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5651"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5074920"/>
            <a:ext cx="10110630" cy="822960"/>
          </a:xfrm>
        </p:spPr>
        <p:txBody>
          <a:bodyPr lIns="91440" tIns="0" rIns="91440" bIns="0" anchor="b">
            <a:noAutofit/>
          </a:bodyPr>
          <a:lstStyle>
            <a:lvl1pPr>
              <a:defRPr sz="3599"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88810" cy="4915076"/>
          </a:xfrm>
          <a:blipFill>
            <a:blip r:embed="rId2"/>
            <a:stretch>
              <a:fillRect/>
            </a:stretch>
          </a:blipFill>
        </p:spPr>
        <p:txBody>
          <a:bodyPr lIns="457200" tIns="457200" anchor="t"/>
          <a:lstStyle>
            <a:lvl1pPr marL="0" indent="0">
              <a:buNone/>
              <a:defRPr sz="3199">
                <a:solidFill>
                  <a:schemeClr val="bg1"/>
                </a:solidFill>
              </a:defRPr>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smtClean="0"/>
              <a:t>Click icon to add picture</a:t>
            </a:r>
            <a:endParaRPr lang="en-US" dirty="0"/>
          </a:p>
        </p:txBody>
      </p:sp>
      <p:sp>
        <p:nvSpPr>
          <p:cNvPr id="4" name="Text Placeholder 3"/>
          <p:cNvSpPr>
            <a:spLocks noGrp="1"/>
          </p:cNvSpPr>
          <p:nvPr>
            <p:ph type="body" sz="half" idx="2"/>
          </p:nvPr>
        </p:nvSpPr>
        <p:spPr>
          <a:xfrm>
            <a:off x="1096994" y="5907023"/>
            <a:ext cx="1011063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537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88826"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94" y="286604"/>
            <a:ext cx="10055781"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5734"/>
            <a:ext cx="1005578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6995" y="6459786"/>
            <a:ext cx="2471627" cy="365125"/>
          </a:xfrm>
          <a:prstGeom prst="rect">
            <a:avLst/>
          </a:prstGeom>
        </p:spPr>
        <p:txBody>
          <a:bodyPr vert="horz" lIns="91440" tIns="45720" rIns="91440" bIns="45720" rtlCol="0" anchor="ctr"/>
          <a:lstStyle>
            <a:lvl1pPr algn="l">
              <a:defRPr sz="900">
                <a:solidFill>
                  <a:srgbClr val="FFFFFF"/>
                </a:solidFill>
              </a:defRPr>
            </a:lvl1pPr>
          </a:lstStyle>
          <a:p>
            <a:fld id="{83829175-527E-46A3-863C-1BB1F163B849}" type="datetimeFigureOut">
              <a:rPr lang="en-US" smtClean="0"/>
              <a:pPr/>
              <a:t>3/20/2013</a:t>
            </a:fld>
            <a:endParaRPr lang="en-US"/>
          </a:p>
        </p:txBody>
      </p:sp>
      <p:sp>
        <p:nvSpPr>
          <p:cNvPr id="5" name="Footer Placeholder 4"/>
          <p:cNvSpPr>
            <a:spLocks noGrp="1"/>
          </p:cNvSpPr>
          <p:nvPr>
            <p:ph type="ftr" sz="quarter" idx="3"/>
          </p:nvPr>
        </p:nvSpPr>
        <p:spPr>
          <a:xfrm>
            <a:off x="3685225" y="6459786"/>
            <a:ext cx="4821548"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897880" y="6459786"/>
            <a:ext cx="1311683" cy="365125"/>
          </a:xfrm>
          <a:prstGeom prst="rect">
            <a:avLst/>
          </a:prstGeom>
        </p:spPr>
        <p:txBody>
          <a:bodyPr vert="horz" lIns="91440" tIns="45720" rIns="91440" bIns="45720" rtlCol="0" anchor="ctr"/>
          <a:lstStyle>
            <a:lvl1pPr algn="r">
              <a:defRPr sz="1050">
                <a:solidFill>
                  <a:srgbClr val="FFFFFF"/>
                </a:solidFill>
              </a:defRPr>
            </a:lvl1pPr>
          </a:lstStyle>
          <a:p>
            <a:fld id="{E5137D0E-4A4F-4307-8994-C1891D747D59}" type="slidenum">
              <a:rPr lang="en-US" smtClean="0"/>
              <a:pPr/>
              <a:t>‹#›</a:t>
            </a:fld>
            <a:endParaRPr lang="en-US"/>
          </a:p>
        </p:txBody>
      </p:sp>
      <p:cxnSp>
        <p:nvCxnSpPr>
          <p:cNvPr id="10" name="Straight Connector 9"/>
          <p:cNvCxnSpPr/>
          <p:nvPr/>
        </p:nvCxnSpPr>
        <p:spPr>
          <a:xfrm>
            <a:off x="1193221" y="1737845"/>
            <a:ext cx="996436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9385097"/>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126" rtl="0" eaLnBrk="1" latinLnBrk="0" hangingPunct="1">
        <a:lnSpc>
          <a:spcPct val="85000"/>
        </a:lnSpc>
        <a:spcBef>
          <a:spcPct val="0"/>
        </a:spcBef>
        <a:buNone/>
        <a:defRPr sz="4799" kern="1200" spc="-50" baseline="0">
          <a:solidFill>
            <a:schemeClr val="tx1">
              <a:lumMod val="75000"/>
              <a:lumOff val="25000"/>
            </a:schemeClr>
          </a:solidFill>
          <a:latin typeface="+mj-lt"/>
          <a:ea typeface="+mj-ea"/>
          <a:cs typeface="+mj-cs"/>
        </a:defRPr>
      </a:lvl1pPr>
    </p:titleStyle>
    <p:bodyStyle>
      <a:lvl1pPr marL="91413" indent="-91413" algn="l" defTabSz="914126"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1999" kern="1200">
          <a:solidFill>
            <a:schemeClr val="tx1">
              <a:lumMod val="75000"/>
              <a:lumOff val="25000"/>
            </a:schemeClr>
          </a:solidFill>
          <a:latin typeface="+mn-lt"/>
          <a:ea typeface="+mn-ea"/>
          <a:cs typeface="+mn-cs"/>
        </a:defRPr>
      </a:lvl1pPr>
      <a:lvl2pPr marL="383933" indent="-182825" algn="l" defTabSz="914126" rtl="0" eaLnBrk="1" latinLnBrk="0" hangingPunct="1">
        <a:lnSpc>
          <a:spcPct val="90000"/>
        </a:lnSpc>
        <a:spcBef>
          <a:spcPts val="200"/>
        </a:spcBef>
        <a:spcAft>
          <a:spcPts val="400"/>
        </a:spcAft>
        <a:buClr>
          <a:schemeClr val="accent1"/>
        </a:buClr>
        <a:buFont typeface="Calibri" pitchFamily="34" charset="0"/>
        <a:buChar char="◦"/>
        <a:defRPr sz="1799" kern="1200">
          <a:solidFill>
            <a:schemeClr val="tx1">
              <a:lumMod val="75000"/>
              <a:lumOff val="25000"/>
            </a:schemeClr>
          </a:solidFill>
          <a:latin typeface="+mn-lt"/>
          <a:ea typeface="+mn-ea"/>
          <a:cs typeface="+mn-cs"/>
        </a:defRPr>
      </a:lvl2pPr>
      <a:lvl3pPr marL="56675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583"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40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67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61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55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49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ncsbn.org/Final_Sys_Review"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9600" b="1" dirty="0" smtClean="0"/>
              <a:t>Bed Alert</a:t>
            </a:r>
            <a:endParaRPr lang="en-US" sz="9600" b="1" dirty="0"/>
          </a:p>
        </p:txBody>
      </p:sp>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Possibly Harmful</a:t>
            </a:r>
            <a:endParaRPr lang="en-US" sz="5400" b="1" dirty="0"/>
          </a:p>
        </p:txBody>
      </p:sp>
      <p:sp>
        <p:nvSpPr>
          <p:cNvPr id="3" name="Content Placeholder 2"/>
          <p:cNvSpPr>
            <a:spLocks noGrp="1"/>
          </p:cNvSpPr>
          <p:nvPr>
            <p:ph idx="1"/>
          </p:nvPr>
        </p:nvSpPr>
        <p:spPr/>
        <p:txBody>
          <a:bodyPr>
            <a:normAutofit lnSpcReduction="10000"/>
          </a:bodyPr>
          <a:lstStyle/>
          <a:p>
            <a:pPr marL="285750" indent="-285750">
              <a:buFont typeface="Wingdings" pitchFamily="2" charset="2"/>
              <a:buChar char="q"/>
            </a:pPr>
            <a:r>
              <a:rPr lang="en-US" sz="3600" dirty="0">
                <a:latin typeface="+mj-lt"/>
              </a:rPr>
              <a:t>Rooms that don’t have a clear pathway.</a:t>
            </a:r>
          </a:p>
          <a:p>
            <a:pPr marL="285750" indent="-285750">
              <a:buFont typeface="Wingdings" pitchFamily="2" charset="2"/>
              <a:buChar char="q"/>
            </a:pPr>
            <a:r>
              <a:rPr lang="en-US" sz="3600" dirty="0">
                <a:latin typeface="+mj-lt"/>
              </a:rPr>
              <a:t>Nursing Staff only relying on previous care </a:t>
            </a:r>
            <a:r>
              <a:rPr lang="en-US" sz="3600" dirty="0" smtClean="0">
                <a:latin typeface="+mj-lt"/>
              </a:rPr>
              <a:t>provider or </a:t>
            </a:r>
            <a:r>
              <a:rPr lang="en-US" sz="3600" dirty="0">
                <a:latin typeface="+mj-lt"/>
              </a:rPr>
              <a:t>judgment according to patients current status.</a:t>
            </a:r>
          </a:p>
          <a:p>
            <a:pPr marL="285750" indent="-285750">
              <a:buFont typeface="Wingdings" pitchFamily="2" charset="2"/>
              <a:buChar char="q"/>
            </a:pPr>
            <a:r>
              <a:rPr lang="en-US" sz="3600" dirty="0">
                <a:latin typeface="+mj-lt"/>
              </a:rPr>
              <a:t>Not keeping the patients bed at its </a:t>
            </a:r>
            <a:r>
              <a:rPr lang="en-US" sz="3600" dirty="0" smtClean="0">
                <a:latin typeface="+mj-lt"/>
              </a:rPr>
              <a:t>lowest position</a:t>
            </a:r>
            <a:r>
              <a:rPr lang="en-US" sz="3600" dirty="0">
                <a:latin typeface="+mj-lt"/>
              </a:rPr>
              <a:t>. </a:t>
            </a:r>
            <a:endParaRPr lang="en-US" sz="3600" dirty="0" smtClean="0">
              <a:latin typeface="+mj-lt"/>
            </a:endParaRPr>
          </a:p>
          <a:p>
            <a:pPr marL="0" indent="0">
              <a:buNone/>
            </a:pPr>
            <a:r>
              <a:rPr lang="en-US" sz="1200" dirty="0">
                <a:latin typeface="+mj-lt"/>
              </a:rPr>
              <a:t>Tzeng, </a:t>
            </a:r>
            <a:r>
              <a:rPr lang="en-US" sz="1200" dirty="0" err="1">
                <a:latin typeface="+mj-lt"/>
              </a:rPr>
              <a:t>H.,Yin</a:t>
            </a:r>
            <a:r>
              <a:rPr lang="en-US" sz="1200" dirty="0">
                <a:latin typeface="+mj-lt"/>
              </a:rPr>
              <a:t>, C.,  Anderson, A., &amp;Prakash, A. (2012). Nursing Staff's Awareness of Keeping Beds in the Lowest Position to Prevent Falls and Fall Injuries In an Adult Acute Surgical Inpatient Care Setting. </a:t>
            </a:r>
            <a:r>
              <a:rPr lang="en-US" sz="1200" dirty="0" err="1">
                <a:latin typeface="+mj-lt"/>
              </a:rPr>
              <a:t>MedsurgNursing</a:t>
            </a:r>
            <a:r>
              <a:rPr lang="en-US" sz="1200" dirty="0">
                <a:latin typeface="+mj-lt"/>
              </a:rPr>
              <a:t>. 21 (No. 5), pp.271-274.</a:t>
            </a:r>
          </a:p>
          <a:p>
            <a:pPr marL="0" indent="0">
              <a:buNone/>
            </a:pPr>
            <a:r>
              <a:rPr lang="en-US" sz="1200" dirty="0">
                <a:latin typeface="+mj-lt"/>
              </a:rPr>
              <a:t>Tzeng, H., &amp; Yin, C. (2012). Toileting- Related Inpatient Falls In Adult Acute Care Settings. </a:t>
            </a:r>
            <a:r>
              <a:rPr lang="en-US" sz="1200" dirty="0" err="1">
                <a:latin typeface="+mj-lt"/>
              </a:rPr>
              <a:t>MEDSURGNursing</a:t>
            </a:r>
            <a:r>
              <a:rPr lang="en-US" sz="1200" dirty="0">
                <a:latin typeface="+mj-lt"/>
              </a:rPr>
              <a:t>, 21(6), 372-377.</a:t>
            </a:r>
          </a:p>
          <a:p>
            <a:pPr marL="0" indent="0">
              <a:buNone/>
            </a:pPr>
            <a:endParaRPr lang="en-US" sz="1200" dirty="0">
              <a:latin typeface="+mj-lt"/>
            </a:endParaRPr>
          </a:p>
        </p:txBody>
      </p:sp>
    </p:spTree>
    <p:extLst>
      <p:ext uri="{BB962C8B-B14F-4D97-AF65-F5344CB8AC3E}">
        <p14:creationId xmlns:p14="http://schemas.microsoft.com/office/powerpoint/2010/main" val="28020329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Summary</a:t>
            </a:r>
            <a:endParaRPr lang="en-US" sz="5400" b="1"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q"/>
            </a:pPr>
            <a:r>
              <a:rPr lang="en-US" sz="3200" dirty="0" smtClean="0">
                <a:latin typeface="+mj-lt"/>
              </a:rPr>
              <a:t>Patient </a:t>
            </a:r>
            <a:r>
              <a:rPr lang="en-US" sz="3200" dirty="0" smtClean="0">
                <a:latin typeface="+mj-lt"/>
              </a:rPr>
              <a:t>falls are one </a:t>
            </a:r>
            <a:r>
              <a:rPr lang="en-US" sz="3200" dirty="0" smtClean="0">
                <a:latin typeface="+mj-lt"/>
              </a:rPr>
              <a:t>of the highest safety concerns while in the hospital. “About 80% of falls occurred in patient’s rooms and 9.5% in places other than patient’s rooms.”</a:t>
            </a:r>
            <a:r>
              <a:rPr lang="en-US" sz="3200" dirty="0">
                <a:latin typeface="+mj-lt"/>
              </a:rPr>
              <a:t> </a:t>
            </a:r>
            <a:r>
              <a:rPr lang="en-US" sz="3200" dirty="0" smtClean="0">
                <a:latin typeface="+mj-lt"/>
              </a:rPr>
              <a:t>With that being said, interventions are of great importance based on evidence and continued research. Educating our staff on the effectiveness and interventions is one of the best ways in reducing the amount of fall cases found in inpatient settings. </a:t>
            </a:r>
            <a:endParaRPr lang="en-US" sz="3200" dirty="0" smtClean="0">
              <a:latin typeface="+mj-lt"/>
            </a:endParaRPr>
          </a:p>
          <a:p>
            <a:pPr marL="0" indent="0">
              <a:buNone/>
            </a:pPr>
            <a:r>
              <a:rPr lang="en-US" sz="1200" dirty="0">
                <a:latin typeface="+mj-lt"/>
              </a:rPr>
              <a:t>Krauss, M., Nguyen, S., </a:t>
            </a:r>
            <a:r>
              <a:rPr lang="en-US" sz="1200" dirty="0" err="1">
                <a:latin typeface="+mj-lt"/>
              </a:rPr>
              <a:t>Dunagan</a:t>
            </a:r>
            <a:r>
              <a:rPr lang="en-US" sz="1200" dirty="0">
                <a:latin typeface="+mj-lt"/>
              </a:rPr>
              <a:t>, W., </a:t>
            </a:r>
            <a:r>
              <a:rPr lang="en-US" sz="1200" dirty="0" err="1">
                <a:latin typeface="+mj-lt"/>
              </a:rPr>
              <a:t>Birge</a:t>
            </a:r>
            <a:r>
              <a:rPr lang="en-US" sz="1200" dirty="0">
                <a:latin typeface="+mj-lt"/>
              </a:rPr>
              <a:t>, S., </a:t>
            </a:r>
            <a:r>
              <a:rPr lang="en-US" sz="1200" dirty="0" err="1">
                <a:latin typeface="+mj-lt"/>
              </a:rPr>
              <a:t>Costantinou</a:t>
            </a:r>
            <a:r>
              <a:rPr lang="en-US" sz="1200" dirty="0">
                <a:latin typeface="+mj-lt"/>
              </a:rPr>
              <a:t>, E., Johnson, S., et al. (2007). Circumstances of patient fall and injuries in 9 hospitals in a Midwestern healthcare system.. Infection Control and Hospital Epidemiology, 28(5), 544-550.</a:t>
            </a:r>
            <a:endParaRPr lang="en-US" sz="1200" dirty="0" smtClean="0">
              <a:latin typeface="+mj-lt"/>
            </a:endParaRPr>
          </a:p>
          <a:p>
            <a:pPr marL="0" indent="0">
              <a:buNone/>
            </a:pPr>
            <a:endParaRPr lang="en-US" sz="1200" dirty="0" smtClean="0">
              <a:latin typeface="+mj-lt"/>
            </a:endParaRPr>
          </a:p>
          <a:p>
            <a:pPr>
              <a:buFont typeface="Wingdings" panose="05000000000000000000" pitchFamily="2" charset="2"/>
              <a:buChar char="q"/>
            </a:pPr>
            <a:endParaRPr lang="en-US" sz="3200" dirty="0" smtClean="0">
              <a:latin typeface="+mj-lt"/>
            </a:endParaRPr>
          </a:p>
        </p:txBody>
      </p:sp>
    </p:spTree>
    <p:extLst>
      <p:ext uri="{BB962C8B-B14F-4D97-AF65-F5344CB8AC3E}">
        <p14:creationId xmlns:p14="http://schemas.microsoft.com/office/powerpoint/2010/main" val="4054217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5400" b="1" dirty="0" smtClean="0">
                <a:latin typeface="+mj-lt"/>
              </a:rPr>
              <a:t>Poster By: </a:t>
            </a:r>
          </a:p>
          <a:p>
            <a:pPr marL="0" indent="0">
              <a:buNone/>
            </a:pPr>
            <a:r>
              <a:rPr lang="en-US" sz="5400" dirty="0" smtClean="0">
                <a:latin typeface="+mj-lt"/>
              </a:rPr>
              <a:t>Carrie Hinckley, RN, SN</a:t>
            </a:r>
          </a:p>
          <a:p>
            <a:pPr marL="0" indent="0">
              <a:buNone/>
            </a:pPr>
            <a:r>
              <a:rPr lang="en-US" sz="5400" dirty="0" smtClean="0">
                <a:latin typeface="+mj-lt"/>
              </a:rPr>
              <a:t>Molli Kochensparger RN, SN</a:t>
            </a:r>
            <a:endParaRPr lang="en-US" sz="5400" dirty="0">
              <a:latin typeface="+mj-lt"/>
            </a:endParaRPr>
          </a:p>
        </p:txBody>
      </p:sp>
    </p:spTree>
    <p:extLst>
      <p:ext uri="{BB962C8B-B14F-4D97-AF65-F5344CB8AC3E}">
        <p14:creationId xmlns:p14="http://schemas.microsoft.com/office/powerpoint/2010/main" val="29328995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Article References</a:t>
            </a:r>
            <a:endParaRPr lang="en-US" sz="5400" b="1"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q"/>
            </a:pPr>
            <a:r>
              <a:rPr lang="en-US" sz="2000" dirty="0" smtClean="0">
                <a:latin typeface="+mj-lt"/>
              </a:rPr>
              <a:t>Tzeng</a:t>
            </a:r>
            <a:r>
              <a:rPr lang="en-US" sz="2000" dirty="0">
                <a:latin typeface="+mj-lt"/>
              </a:rPr>
              <a:t>, </a:t>
            </a:r>
            <a:r>
              <a:rPr lang="en-US" sz="2000" dirty="0" err="1" smtClean="0">
                <a:latin typeface="+mj-lt"/>
              </a:rPr>
              <a:t>H.,Yin</a:t>
            </a:r>
            <a:r>
              <a:rPr lang="en-US" sz="2000" dirty="0" smtClean="0">
                <a:latin typeface="+mj-lt"/>
              </a:rPr>
              <a:t>, C.,  Anderson</a:t>
            </a:r>
            <a:r>
              <a:rPr lang="en-US" sz="2000" dirty="0">
                <a:latin typeface="+mj-lt"/>
              </a:rPr>
              <a:t>, </a:t>
            </a:r>
            <a:r>
              <a:rPr lang="en-US" sz="2000" dirty="0" smtClean="0">
                <a:latin typeface="+mj-lt"/>
              </a:rPr>
              <a:t>A., &amp;Prakash, A. </a:t>
            </a:r>
            <a:r>
              <a:rPr lang="en-US" sz="2000" dirty="0">
                <a:latin typeface="+mj-lt"/>
              </a:rPr>
              <a:t>(2012). Nursing Staff's Awareness of Keeping Beds in the Lowest Position to Prevent Falls and Fall Injuries In an Adult Acute Surgical Inpatient Care Setting. </a:t>
            </a:r>
            <a:r>
              <a:rPr lang="en-US" sz="2000" i="1" dirty="0" err="1">
                <a:latin typeface="+mj-lt"/>
              </a:rPr>
              <a:t>MedsurgNursing</a:t>
            </a:r>
            <a:r>
              <a:rPr lang="en-US" sz="2000" dirty="0">
                <a:latin typeface="+mj-lt"/>
              </a:rPr>
              <a:t>. 21 (No. 5), </a:t>
            </a:r>
            <a:r>
              <a:rPr lang="en-US" sz="2000" dirty="0" smtClean="0">
                <a:latin typeface="+mj-lt"/>
              </a:rPr>
              <a:t>pp.271-274.</a:t>
            </a:r>
          </a:p>
          <a:p>
            <a:pPr>
              <a:buFont typeface="Wingdings" panose="05000000000000000000" pitchFamily="2" charset="2"/>
              <a:buChar char="q"/>
            </a:pPr>
            <a:r>
              <a:rPr lang="en-US" sz="2000" dirty="0">
                <a:latin typeface="+mj-lt"/>
              </a:rPr>
              <a:t>Tzeng, H., &amp; Yin, C. (2012). Toileting- Related Inpatient Falls In Adult Acute Care Settings. </a:t>
            </a:r>
            <a:r>
              <a:rPr lang="en-US" sz="2000" dirty="0" err="1">
                <a:latin typeface="+mj-lt"/>
              </a:rPr>
              <a:t>MEDSURGNursing</a:t>
            </a:r>
            <a:r>
              <a:rPr lang="en-US" sz="2000" dirty="0">
                <a:latin typeface="+mj-lt"/>
              </a:rPr>
              <a:t>, 21(6), 372-377</a:t>
            </a:r>
            <a:r>
              <a:rPr lang="en-US" sz="2000" dirty="0" smtClean="0">
                <a:latin typeface="+mj-lt"/>
              </a:rPr>
              <a:t>.</a:t>
            </a:r>
          </a:p>
          <a:p>
            <a:pPr>
              <a:buFont typeface="Wingdings" panose="05000000000000000000" pitchFamily="2" charset="2"/>
              <a:buChar char="q"/>
            </a:pPr>
            <a:r>
              <a:rPr lang="en-US" sz="2000" dirty="0">
                <a:latin typeface="+mj-lt"/>
              </a:rPr>
              <a:t>Tzeng, H. (2010). Understanding the Prevalence of inpatient falls associated with toileting in adult acute care settings. Journal of Nursing Care Quality, 25(1), 386-394</a:t>
            </a:r>
            <a:r>
              <a:rPr lang="en-US" sz="2000" dirty="0" smtClean="0">
                <a:latin typeface="+mj-lt"/>
              </a:rPr>
              <a:t>.</a:t>
            </a:r>
          </a:p>
          <a:p>
            <a:pPr>
              <a:buFont typeface="Wingdings" panose="05000000000000000000" pitchFamily="2" charset="2"/>
              <a:buChar char="q"/>
            </a:pPr>
            <a:r>
              <a:rPr lang="en-US" sz="2000" dirty="0">
                <a:latin typeface="+mj-lt"/>
              </a:rPr>
              <a:t>Safe Practices for Better Health Care-2009 Update." National Quality Forum 21 (2009): 372. Print</a:t>
            </a:r>
            <a:r>
              <a:rPr lang="en-US" sz="2000" dirty="0" smtClean="0">
                <a:latin typeface="+mj-lt"/>
              </a:rPr>
              <a:t>.</a:t>
            </a:r>
          </a:p>
          <a:p>
            <a:pPr>
              <a:buFont typeface="Wingdings" panose="05000000000000000000" pitchFamily="2" charset="2"/>
              <a:buChar char="q"/>
            </a:pPr>
            <a:r>
              <a:rPr lang="en-US" sz="2000" dirty="0">
                <a:latin typeface="+mj-lt"/>
              </a:rPr>
              <a:t>Krauss, M., Nguyen, S., </a:t>
            </a:r>
            <a:r>
              <a:rPr lang="en-US" sz="2000" dirty="0" err="1">
                <a:latin typeface="+mj-lt"/>
              </a:rPr>
              <a:t>Dunagan</a:t>
            </a:r>
            <a:r>
              <a:rPr lang="en-US" sz="2000" dirty="0">
                <a:latin typeface="+mj-lt"/>
              </a:rPr>
              <a:t>, W., </a:t>
            </a:r>
            <a:r>
              <a:rPr lang="en-US" sz="2000" dirty="0" err="1">
                <a:latin typeface="+mj-lt"/>
              </a:rPr>
              <a:t>Birge</a:t>
            </a:r>
            <a:r>
              <a:rPr lang="en-US" sz="2000" dirty="0">
                <a:latin typeface="+mj-lt"/>
              </a:rPr>
              <a:t>, S., </a:t>
            </a:r>
            <a:r>
              <a:rPr lang="en-US" sz="2000" dirty="0" err="1">
                <a:latin typeface="+mj-lt"/>
              </a:rPr>
              <a:t>Costantinou</a:t>
            </a:r>
            <a:r>
              <a:rPr lang="en-US" sz="2000" dirty="0">
                <a:latin typeface="+mj-lt"/>
              </a:rPr>
              <a:t>, E., Johnson, S., et al. (2007). Circumstances of patient fall and injuries in 9 hospitals in a Midwestern healthcare system.. Infection Control and Hospital Epidemiology, 28(5), 544-550.</a:t>
            </a:r>
          </a:p>
          <a:p>
            <a:pPr marL="0" indent="0">
              <a:buNone/>
            </a:pPr>
            <a:endParaRPr lang="en-US" sz="2000" dirty="0" smtClean="0">
              <a:latin typeface="+mj-lt"/>
            </a:endParaRPr>
          </a:p>
          <a:p>
            <a:pPr>
              <a:buFont typeface="Wingdings" panose="05000000000000000000" pitchFamily="2" charset="2"/>
              <a:buChar char="q"/>
            </a:pPr>
            <a:endParaRPr lang="en-US" sz="2000" dirty="0" smtClean="0">
              <a:latin typeface="+mj-lt"/>
            </a:endParaRPr>
          </a:p>
          <a:p>
            <a:pPr marL="0" indent="0">
              <a:buNone/>
            </a:pPr>
            <a:endParaRPr lang="en-US" dirty="0"/>
          </a:p>
        </p:txBody>
      </p:sp>
    </p:spTree>
    <p:extLst>
      <p:ext uri="{BB962C8B-B14F-4D97-AF65-F5344CB8AC3E}">
        <p14:creationId xmlns:p14="http://schemas.microsoft.com/office/powerpoint/2010/main" val="20320683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5400" b="1" dirty="0" smtClean="0">
                <a:solidFill>
                  <a:schemeClr val="tx1"/>
                </a:solidFill>
              </a:rPr>
              <a:t>Introduction</a:t>
            </a:r>
            <a:r>
              <a:rPr lang="en-US" sz="5400" dirty="0" smtClean="0">
                <a:solidFill>
                  <a:schemeClr val="tx1"/>
                </a:solidFill>
              </a:rPr>
              <a:t>:</a:t>
            </a:r>
            <a:endParaRPr lang="en-US" sz="5400" dirty="0">
              <a:solidFill>
                <a:schemeClr val="tx1"/>
              </a:solidFill>
            </a:endParaRPr>
          </a:p>
        </p:txBody>
      </p:sp>
      <p:sp>
        <p:nvSpPr>
          <p:cNvPr id="14" name="Content Placeholder 13"/>
          <p:cNvSpPr>
            <a:spLocks noGrp="1"/>
          </p:cNvSpPr>
          <p:nvPr>
            <p:ph idx="1"/>
          </p:nvPr>
        </p:nvSpPr>
        <p:spPr>
          <a:xfrm>
            <a:off x="1096994" y="1774924"/>
            <a:ext cx="10055781" cy="4023360"/>
          </a:xfrm>
        </p:spPr>
        <p:txBody>
          <a:bodyPr>
            <a:normAutofit fontScale="25000" lnSpcReduction="20000"/>
          </a:bodyPr>
          <a:lstStyle/>
          <a:p>
            <a:pPr lvl="0">
              <a:buFont typeface="Wingdings" panose="05000000000000000000" pitchFamily="2" charset="2"/>
              <a:buChar char="q"/>
            </a:pPr>
            <a:r>
              <a:rPr lang="en-US" sz="14400" dirty="0" smtClean="0">
                <a:solidFill>
                  <a:schemeClr val="accent2"/>
                </a:solidFill>
                <a:latin typeface="+mj-lt"/>
              </a:rPr>
              <a:t> </a:t>
            </a:r>
            <a:r>
              <a:rPr lang="en-US" sz="14400" dirty="0" smtClean="0">
                <a:solidFill>
                  <a:schemeClr val="tx1"/>
                </a:solidFill>
                <a:latin typeface="+mj-lt"/>
              </a:rPr>
              <a:t>Bed alarms and keeping the bed in lowest position promotes patient safety and aides in prevention of patient </a:t>
            </a:r>
            <a:r>
              <a:rPr lang="en-US" sz="14400" dirty="0" smtClean="0">
                <a:solidFill>
                  <a:schemeClr val="tx1"/>
                </a:solidFill>
                <a:latin typeface="+mj-lt"/>
              </a:rPr>
              <a:t>falls</a:t>
            </a:r>
            <a:r>
              <a:rPr lang="en-US" sz="14400" dirty="0">
                <a:solidFill>
                  <a:schemeClr val="tx1"/>
                </a:solidFill>
                <a:latin typeface="+mj-lt"/>
              </a:rPr>
              <a:t> </a:t>
            </a:r>
            <a:r>
              <a:rPr lang="en-US" sz="14400" dirty="0" smtClean="0">
                <a:solidFill>
                  <a:schemeClr val="tx1"/>
                </a:solidFill>
                <a:latin typeface="+mj-lt"/>
              </a:rPr>
              <a:t>according to Nurses Awareness. </a:t>
            </a:r>
            <a:endParaRPr lang="en-US" sz="14400" dirty="0">
              <a:solidFill>
                <a:schemeClr val="tx1"/>
              </a:solidFill>
              <a:latin typeface="+mj-lt"/>
            </a:endParaRPr>
          </a:p>
          <a:p>
            <a:pPr lvl="0">
              <a:buFont typeface="Wingdings" panose="05000000000000000000" pitchFamily="2" charset="2"/>
              <a:buChar char="q"/>
            </a:pPr>
            <a:r>
              <a:rPr lang="en-US" sz="14400" dirty="0" smtClean="0">
                <a:solidFill>
                  <a:schemeClr val="tx1"/>
                </a:solidFill>
                <a:latin typeface="+mj-lt"/>
              </a:rPr>
              <a:t> </a:t>
            </a:r>
            <a:r>
              <a:rPr lang="en-US" sz="14400" dirty="0" smtClean="0">
                <a:solidFill>
                  <a:schemeClr val="tx1"/>
                </a:solidFill>
                <a:latin typeface="+mj-lt"/>
              </a:rPr>
              <a:t>“R</a:t>
            </a:r>
            <a:r>
              <a:rPr lang="en-US" sz="14400" dirty="0" smtClean="0">
                <a:solidFill>
                  <a:schemeClr val="tx1"/>
                </a:solidFill>
                <a:latin typeface="+mj-lt"/>
              </a:rPr>
              <a:t>ecent </a:t>
            </a:r>
            <a:r>
              <a:rPr lang="en-US" sz="14400" dirty="0" smtClean="0">
                <a:solidFill>
                  <a:schemeClr val="tx1"/>
                </a:solidFill>
                <a:latin typeface="+mj-lt"/>
              </a:rPr>
              <a:t>Studies show in an acute hospital setting that 51.4% of adult inpatient fall incidents and 56% of adult inpatient injurious falls occur while getting in or out of bed</a:t>
            </a:r>
            <a:r>
              <a:rPr lang="en-US" sz="14400" dirty="0" smtClean="0">
                <a:solidFill>
                  <a:schemeClr val="tx1"/>
                </a:solidFill>
                <a:latin typeface="+mj-lt"/>
              </a:rPr>
              <a:t>.” </a:t>
            </a:r>
          </a:p>
          <a:p>
            <a:pPr marL="0" lvl="0" indent="0">
              <a:buNone/>
            </a:pPr>
            <a:r>
              <a:rPr lang="en-US" sz="4800" dirty="0" smtClean="0">
                <a:latin typeface="+mj-lt"/>
              </a:rPr>
              <a:t>Tzeng</a:t>
            </a:r>
            <a:r>
              <a:rPr lang="en-US" sz="4800" dirty="0">
                <a:latin typeface="+mj-lt"/>
              </a:rPr>
              <a:t>, </a:t>
            </a:r>
            <a:r>
              <a:rPr lang="en-US" sz="4800" dirty="0" err="1">
                <a:latin typeface="+mj-lt"/>
              </a:rPr>
              <a:t>H.,Yin</a:t>
            </a:r>
            <a:r>
              <a:rPr lang="en-US" sz="4800" dirty="0">
                <a:latin typeface="+mj-lt"/>
              </a:rPr>
              <a:t>, C.,  Anderson, A., &amp;Prakash, A. (2012). Nursing Staff's Awareness of Keeping Beds in the Lowest Position to Prevent Falls and Fall Injuries In an Adult Acute Surgical Inpatient Care Setting. </a:t>
            </a:r>
            <a:r>
              <a:rPr lang="en-US" sz="4800" i="1" dirty="0" err="1">
                <a:latin typeface="+mj-lt"/>
              </a:rPr>
              <a:t>MedsurgNursing</a:t>
            </a:r>
            <a:r>
              <a:rPr lang="en-US" sz="4800" dirty="0">
                <a:latin typeface="+mj-lt"/>
              </a:rPr>
              <a:t>. 21 (No. 5), pp.271-274</a:t>
            </a:r>
            <a:r>
              <a:rPr lang="en-US" sz="4800" dirty="0" smtClean="0">
                <a:latin typeface="+mj-lt"/>
              </a:rPr>
              <a:t>.</a:t>
            </a:r>
          </a:p>
          <a:p>
            <a:pPr marL="0" indent="0">
              <a:buNone/>
            </a:pPr>
            <a:r>
              <a:rPr lang="en-US" sz="4800" dirty="0">
                <a:latin typeface="+mj-lt"/>
              </a:rPr>
              <a:t>Tzeng, H. (2010). Understanding the Prevalence of inpatient falls associated with toileting in adult acute care settings. Journal of Nursing Care Quality, 25(1), 386-394.</a:t>
            </a:r>
            <a:endParaRPr lang="en-US" sz="4800" dirty="0">
              <a:latin typeface="+mj-lt"/>
            </a:endParaRPr>
          </a:p>
          <a:p>
            <a:pPr marL="0" lvl="0" indent="0">
              <a:buNone/>
            </a:pPr>
            <a:endParaRPr lang="en-US" sz="2600" dirty="0" smtClean="0">
              <a:solidFill>
                <a:schemeClr val="tx1"/>
              </a:solidFill>
              <a:latin typeface="+mj-lt"/>
            </a:endParaRPr>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title="Title and Content Layout with Chart"/>
          <p:cNvSpPr>
            <a:spLocks noGrp="1"/>
          </p:cNvSpPr>
          <p:nvPr>
            <p:ph type="title"/>
          </p:nvPr>
        </p:nvSpPr>
        <p:spPr/>
        <p:txBody>
          <a:bodyPr>
            <a:normAutofit/>
          </a:bodyPr>
          <a:lstStyle/>
          <a:p>
            <a:r>
              <a:rPr lang="en-US" sz="5400" b="1" dirty="0" smtClean="0">
                <a:solidFill>
                  <a:schemeClr val="tx1"/>
                </a:solidFill>
              </a:rPr>
              <a:t>Definition of a Fall:</a:t>
            </a:r>
            <a:endParaRPr lang="en-US" sz="5400" b="1" dirty="0">
              <a:solidFill>
                <a:schemeClr val="tx1"/>
              </a:solidFill>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3600" dirty="0">
                <a:latin typeface="+mj-lt"/>
              </a:rPr>
              <a:t> </a:t>
            </a:r>
            <a:r>
              <a:rPr lang="en-US" sz="3600" dirty="0" smtClean="0">
                <a:latin typeface="+mj-lt"/>
              </a:rPr>
              <a:t>A fall is described as a sudden, unintentional downward movement of the body to the ground or other surface; when a patient falls, he or she is at risk for a serious injury, disability and possible death. </a:t>
            </a:r>
          </a:p>
          <a:p>
            <a:pPr marL="0" indent="0">
              <a:buNone/>
            </a:pPr>
            <a:endParaRPr lang="en-US" sz="1600" dirty="0" smtClean="0">
              <a:latin typeface="+mj-lt"/>
            </a:endParaRPr>
          </a:p>
          <a:p>
            <a:pPr marL="0" indent="0">
              <a:buNone/>
            </a:pPr>
            <a:endParaRPr lang="en-US" sz="1600" dirty="0">
              <a:latin typeface="+mj-lt"/>
            </a:endParaRPr>
          </a:p>
          <a:p>
            <a:pPr marL="0" indent="0">
              <a:buNone/>
            </a:pPr>
            <a:r>
              <a:rPr lang="en-US" sz="1600" dirty="0" smtClean="0">
                <a:latin typeface="+mj-lt"/>
              </a:rPr>
              <a:t>Safe </a:t>
            </a:r>
            <a:r>
              <a:rPr lang="en-US" sz="1600" dirty="0">
                <a:latin typeface="+mj-lt"/>
              </a:rPr>
              <a:t>Practices for Better Health Care-2009 Update." </a:t>
            </a:r>
            <a:r>
              <a:rPr lang="en-US" sz="1600" i="1" dirty="0">
                <a:latin typeface="+mj-lt"/>
              </a:rPr>
              <a:t>National Quality Forum</a:t>
            </a:r>
            <a:r>
              <a:rPr lang="en-US" sz="1600" dirty="0">
                <a:latin typeface="+mj-lt"/>
              </a:rPr>
              <a:t> 21 (2009): 372. Print.</a:t>
            </a:r>
            <a:endParaRPr lang="en-US" sz="1600" dirty="0" smtClean="0">
              <a:latin typeface="+mj-lt"/>
            </a:endParaRPr>
          </a:p>
          <a:p>
            <a:pPr marL="0" indent="0">
              <a:buNone/>
            </a:pPr>
            <a:endParaRPr lang="en-US" sz="1200" dirty="0">
              <a:solidFill>
                <a:schemeClr val="tx1"/>
              </a:solidFill>
              <a:latin typeface="+mj-lt"/>
            </a:endParaRPr>
          </a:p>
        </p:txBody>
      </p:sp>
    </p:spTree>
    <p:extLst>
      <p:ext uri="{BB962C8B-B14F-4D97-AF65-F5344CB8AC3E}">
        <p14:creationId xmlns:p14="http://schemas.microsoft.com/office/powerpoint/2010/main" val="1419783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Level of Evidence</a:t>
            </a:r>
            <a:endParaRPr lang="en-US" sz="5400" b="1" dirty="0"/>
          </a:p>
        </p:txBody>
      </p:sp>
      <p:sp>
        <p:nvSpPr>
          <p:cNvPr id="5" name="Content Placeholder 4"/>
          <p:cNvSpPr txBox="1">
            <a:spLocks noGrp="1"/>
          </p:cNvSpPr>
          <p:nvPr>
            <p:ph sz="half" idx="1"/>
          </p:nvPr>
        </p:nvSpPr>
        <p:spPr>
          <a:xfrm>
            <a:off x="1096994" y="1757753"/>
            <a:ext cx="8807419" cy="5179880"/>
          </a:xfrm>
          <a:prstGeom prst="rect">
            <a:avLst/>
          </a:prstGeom>
          <a:noFill/>
        </p:spPr>
        <p:txBody>
          <a:bodyPr wrap="square" rtlCol="0">
            <a:spAutoFit/>
          </a:bodyPr>
          <a:lstStyle/>
          <a:p>
            <a:pPr marL="274320" indent="-274320">
              <a:spcAft>
                <a:spcPts val="0"/>
              </a:spcAft>
              <a:buFont typeface="Wingdings"/>
              <a:buChar char=""/>
              <a:defRPr/>
            </a:pPr>
            <a:r>
              <a:rPr lang="en-US" sz="1400" dirty="0">
                <a:latin typeface="+mj-lt"/>
              </a:rPr>
              <a:t>Level I</a:t>
            </a:r>
          </a:p>
          <a:p>
            <a:pPr marL="274320" indent="-274320">
              <a:spcAft>
                <a:spcPts val="0"/>
              </a:spcAft>
              <a:buNone/>
              <a:defRPr/>
            </a:pPr>
            <a:r>
              <a:rPr lang="en-US" sz="1400" dirty="0">
                <a:latin typeface="+mj-lt"/>
              </a:rPr>
              <a:t>       Randomized controlled trial, systematic review or meta-analysis</a:t>
            </a:r>
          </a:p>
          <a:p>
            <a:pPr marL="274320" indent="-274320">
              <a:spcAft>
                <a:spcPts val="0"/>
              </a:spcAft>
              <a:buFont typeface="Wingdings"/>
              <a:buChar char=""/>
              <a:defRPr/>
            </a:pPr>
            <a:r>
              <a:rPr lang="en-US" sz="1400" dirty="0">
                <a:solidFill>
                  <a:schemeClr val="accent1"/>
                </a:solidFill>
                <a:latin typeface="+mj-lt"/>
              </a:rPr>
              <a:t> </a:t>
            </a:r>
            <a:r>
              <a:rPr lang="en-US" sz="1400" b="1" u="sng" dirty="0">
                <a:solidFill>
                  <a:schemeClr val="accent1"/>
                </a:solidFill>
                <a:latin typeface="+mj-lt"/>
              </a:rPr>
              <a:t>Level II</a:t>
            </a:r>
          </a:p>
          <a:p>
            <a:pPr marL="274320" indent="-274320">
              <a:spcAft>
                <a:spcPts val="0"/>
              </a:spcAft>
              <a:buNone/>
              <a:defRPr/>
            </a:pPr>
            <a:r>
              <a:rPr lang="en-US" sz="1400" b="1" dirty="0">
                <a:solidFill>
                  <a:schemeClr val="accent1"/>
                </a:solidFill>
                <a:latin typeface="+mj-lt"/>
              </a:rPr>
              <a:t>        Other studies, such as quasi-experimental, correlational,  </a:t>
            </a:r>
          </a:p>
          <a:p>
            <a:pPr marL="274320" indent="-274320">
              <a:spcAft>
                <a:spcPts val="0"/>
              </a:spcAft>
              <a:buNone/>
              <a:defRPr/>
            </a:pPr>
            <a:r>
              <a:rPr lang="en-US" sz="1400" b="1" dirty="0">
                <a:solidFill>
                  <a:schemeClr val="accent1"/>
                </a:solidFill>
                <a:latin typeface="+mj-lt"/>
              </a:rPr>
              <a:t>        descriptive, survey, evaluation , and qualitative</a:t>
            </a:r>
          </a:p>
          <a:p>
            <a:pPr marL="274320" indent="-274320">
              <a:spcAft>
                <a:spcPts val="0"/>
              </a:spcAft>
              <a:buFont typeface="Wingdings"/>
              <a:buChar char=""/>
              <a:defRPr/>
            </a:pPr>
            <a:r>
              <a:rPr lang="en-US" sz="1400" dirty="0">
                <a:latin typeface="+mj-lt"/>
              </a:rPr>
              <a:t> Level III</a:t>
            </a:r>
          </a:p>
          <a:p>
            <a:pPr marL="274320" indent="-274320">
              <a:spcAft>
                <a:spcPts val="0"/>
              </a:spcAft>
              <a:buNone/>
              <a:defRPr/>
            </a:pPr>
            <a:r>
              <a:rPr lang="en-US" sz="1400" dirty="0">
                <a:latin typeface="+mj-lt"/>
              </a:rPr>
              <a:t>        Expert opinions or consensus statements</a:t>
            </a:r>
          </a:p>
          <a:p>
            <a:pPr marL="274320" indent="-274320">
              <a:spcAft>
                <a:spcPts val="0"/>
              </a:spcAft>
              <a:buFont typeface="Wingdings"/>
              <a:buChar char=""/>
              <a:defRPr/>
            </a:pPr>
            <a:r>
              <a:rPr lang="en-US" sz="1400" dirty="0">
                <a:latin typeface="+mj-lt"/>
              </a:rPr>
              <a:t> Level IV</a:t>
            </a:r>
          </a:p>
          <a:p>
            <a:pPr marL="274320" indent="-274320">
              <a:spcAft>
                <a:spcPts val="0"/>
              </a:spcAft>
              <a:buNone/>
              <a:defRPr/>
            </a:pPr>
            <a:r>
              <a:rPr lang="en-US" sz="1400" dirty="0">
                <a:latin typeface="+mj-lt"/>
              </a:rPr>
              <a:t>        Case reports and low-level case-control and cohort studies</a:t>
            </a:r>
          </a:p>
          <a:p>
            <a:pPr marL="274320" indent="-274320">
              <a:spcAft>
                <a:spcPts val="0"/>
              </a:spcAft>
              <a:buFont typeface="Wingdings"/>
              <a:buChar char=""/>
              <a:defRPr/>
            </a:pPr>
            <a:r>
              <a:rPr lang="en-US" sz="1400" dirty="0">
                <a:latin typeface="+mj-lt"/>
              </a:rPr>
              <a:t> Level V</a:t>
            </a:r>
          </a:p>
          <a:p>
            <a:pPr marL="274320" indent="-274320">
              <a:spcAft>
                <a:spcPts val="0"/>
              </a:spcAft>
              <a:buNone/>
              <a:defRPr/>
            </a:pPr>
            <a:r>
              <a:rPr lang="en-US" sz="1400" dirty="0">
                <a:latin typeface="+mj-lt"/>
              </a:rPr>
              <a:t>        Expert opinion or consensus based on experience</a:t>
            </a:r>
          </a:p>
          <a:p>
            <a:pPr marL="274320" indent="-274320">
              <a:spcAft>
                <a:spcPts val="0"/>
              </a:spcAft>
              <a:buNone/>
              <a:defRPr/>
            </a:pPr>
            <a:r>
              <a:rPr lang="en-US" sz="2000" dirty="0" smtClean="0"/>
              <a:t>National </a:t>
            </a:r>
            <a:r>
              <a:rPr lang="en-US" sz="2000" dirty="0"/>
              <a:t>Council of State Boards of Nursing. (April 2006).  Systematic review of studies of nursing education outcomes:  An evolving review.  Retrieved March 1, 2009 from </a:t>
            </a:r>
            <a:r>
              <a:rPr lang="en-US" sz="2000" u="sng" dirty="0">
                <a:solidFill>
                  <a:srgbClr val="00B0F0"/>
                </a:solidFill>
              </a:rPr>
              <a:t>ww</a:t>
            </a:r>
            <a:r>
              <a:rPr lang="en-US" sz="2000" u="sng" dirty="0">
                <a:solidFill>
                  <a:srgbClr val="00B0F0"/>
                </a:solidFill>
                <a:hlinkClick r:id="rId2"/>
              </a:rPr>
              <a:t>w.</a:t>
            </a:r>
            <a:r>
              <a:rPr lang="en-US" sz="2000" dirty="0">
                <a:solidFill>
                  <a:srgbClr val="00B0F0"/>
                </a:solidFill>
                <a:hlinkClick r:id="rId2"/>
              </a:rPr>
              <a:t>ncsbn.org/Final_Sys_Review</a:t>
            </a:r>
            <a:r>
              <a:rPr lang="en-US" sz="2000" dirty="0">
                <a:solidFill>
                  <a:srgbClr val="00B0F0"/>
                </a:solidFill>
              </a:rPr>
              <a:t> </a:t>
            </a:r>
          </a:p>
          <a:p>
            <a:endParaRPr lang="en-US" sz="2000" dirty="0"/>
          </a:p>
        </p:txBody>
      </p:sp>
    </p:spTree>
    <p:extLst>
      <p:ext uri="{BB962C8B-B14F-4D97-AF65-F5344CB8AC3E}">
        <p14:creationId xmlns:p14="http://schemas.microsoft.com/office/powerpoint/2010/main" val="2889431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Effective</a:t>
            </a:r>
            <a:endParaRPr lang="en-US" sz="5400" b="1" dirty="0">
              <a:solidFill>
                <a:schemeClr val="tx1"/>
              </a:solidFill>
            </a:endParaRPr>
          </a:p>
        </p:txBody>
      </p:sp>
      <p:sp>
        <p:nvSpPr>
          <p:cNvPr id="3" name="Content Placeholder 2"/>
          <p:cNvSpPr>
            <a:spLocks noGrp="1"/>
          </p:cNvSpPr>
          <p:nvPr>
            <p:ph sz="half" idx="1"/>
          </p:nvPr>
        </p:nvSpPr>
        <p:spPr>
          <a:xfrm>
            <a:off x="1096992" y="1845734"/>
            <a:ext cx="10026619" cy="4023360"/>
          </a:xfrm>
        </p:spPr>
        <p:txBody>
          <a:bodyPr>
            <a:normAutofit fontScale="47500" lnSpcReduction="20000"/>
          </a:bodyPr>
          <a:lstStyle/>
          <a:p>
            <a:pPr>
              <a:buFont typeface="Wingdings" pitchFamily="2" charset="2"/>
              <a:buChar char="q"/>
            </a:pPr>
            <a:r>
              <a:rPr lang="en-US" sz="5800" dirty="0" smtClean="0"/>
              <a:t> </a:t>
            </a:r>
            <a:r>
              <a:rPr lang="en-US" sz="5800" dirty="0" smtClean="0">
                <a:latin typeface="+mj-lt"/>
              </a:rPr>
              <a:t>Promoting Patient safety and preventing falls is the top intervention for our nursing staff in prevention of falls. Education among the staff will be successful in reducing the amount of falls because they will have more awareness of the client and their surrounding environment. </a:t>
            </a:r>
          </a:p>
          <a:p>
            <a:pPr>
              <a:buFont typeface="Wingdings" pitchFamily="2" charset="2"/>
              <a:buChar char="q"/>
            </a:pPr>
            <a:r>
              <a:rPr lang="en-US" sz="5800" dirty="0" smtClean="0">
                <a:latin typeface="+mj-lt"/>
              </a:rPr>
              <a:t>Implementing fall precautions properly </a:t>
            </a:r>
            <a:r>
              <a:rPr lang="en-US" sz="5800" dirty="0" smtClean="0">
                <a:latin typeface="+mj-lt"/>
              </a:rPr>
              <a:t>and maintaining the bed at its lowest position is </a:t>
            </a:r>
            <a:r>
              <a:rPr lang="en-US" sz="5800" dirty="0" smtClean="0">
                <a:latin typeface="+mj-lt"/>
              </a:rPr>
              <a:t>pertinent in </a:t>
            </a:r>
            <a:r>
              <a:rPr lang="en-US" sz="5800" dirty="0" smtClean="0">
                <a:latin typeface="+mj-lt"/>
              </a:rPr>
              <a:t>preventing</a:t>
            </a:r>
            <a:r>
              <a:rPr lang="en-US" sz="5800" dirty="0" smtClean="0">
                <a:latin typeface="+mj-lt"/>
              </a:rPr>
              <a:t> </a:t>
            </a:r>
            <a:r>
              <a:rPr lang="en-US" sz="5800" dirty="0" smtClean="0">
                <a:latin typeface="+mj-lt"/>
              </a:rPr>
              <a:t>falls.</a:t>
            </a:r>
          </a:p>
          <a:p>
            <a:pPr>
              <a:buFont typeface="Wingdings" pitchFamily="2" charset="2"/>
              <a:buChar char="q"/>
            </a:pPr>
            <a:r>
              <a:rPr lang="en-US" sz="5800" dirty="0" smtClean="0">
                <a:latin typeface="+mj-lt"/>
              </a:rPr>
              <a:t>Safe transfer training and monitoring patient </a:t>
            </a:r>
            <a:r>
              <a:rPr lang="en-US" sz="5800" dirty="0" smtClean="0">
                <a:latin typeface="+mj-lt"/>
              </a:rPr>
              <a:t>activity by offering assistance to high-risk patients whil</a:t>
            </a:r>
            <a:r>
              <a:rPr lang="en-US" sz="5800" dirty="0" smtClean="0">
                <a:latin typeface="+mj-lt"/>
              </a:rPr>
              <a:t>e they are ambulating. </a:t>
            </a:r>
            <a:endParaRPr lang="en-US" sz="5800" dirty="0" smtClean="0">
              <a:latin typeface="+mj-lt"/>
            </a:endParaRPr>
          </a:p>
          <a:p>
            <a:pPr marL="0" indent="0">
              <a:buNone/>
            </a:pPr>
            <a:r>
              <a:rPr lang="en-US" sz="2500" dirty="0" smtClean="0">
                <a:latin typeface="+mj-lt"/>
              </a:rPr>
              <a:t>Safe </a:t>
            </a:r>
            <a:r>
              <a:rPr lang="en-US" sz="2500" dirty="0">
                <a:latin typeface="+mj-lt"/>
              </a:rPr>
              <a:t>Practices for Better Health Care-2009 Update." </a:t>
            </a:r>
            <a:r>
              <a:rPr lang="en-US" sz="2500" i="1" dirty="0">
                <a:latin typeface="+mj-lt"/>
              </a:rPr>
              <a:t>National Quality Forum</a:t>
            </a:r>
            <a:r>
              <a:rPr lang="en-US" sz="2500" dirty="0">
                <a:latin typeface="+mj-lt"/>
              </a:rPr>
              <a:t> 21 (2009): 372. Print</a:t>
            </a:r>
            <a:r>
              <a:rPr lang="en-US" sz="2500" dirty="0" smtClean="0">
                <a:latin typeface="+mj-lt"/>
              </a:rPr>
              <a:t>.</a:t>
            </a:r>
          </a:p>
          <a:p>
            <a:pPr marL="0" indent="0">
              <a:buNone/>
            </a:pPr>
            <a:r>
              <a:rPr lang="en-US" sz="2500" dirty="0">
                <a:latin typeface="+mj-lt"/>
              </a:rPr>
              <a:t>Tzeng, </a:t>
            </a:r>
            <a:r>
              <a:rPr lang="en-US" sz="2500" dirty="0" err="1">
                <a:latin typeface="+mj-lt"/>
              </a:rPr>
              <a:t>H.,Yin</a:t>
            </a:r>
            <a:r>
              <a:rPr lang="en-US" sz="2500" dirty="0">
                <a:latin typeface="+mj-lt"/>
              </a:rPr>
              <a:t>, C.,  Anderson, A., &amp;Prakash, A. (2012). Nursing Staff's Awareness of Keeping Beds in the Lowest Position to Prevent Falls and Fall Injuries In an Adult Acute Surgical Inpatient Care Setting. </a:t>
            </a:r>
            <a:r>
              <a:rPr lang="en-US" sz="2500" i="1" dirty="0" err="1">
                <a:latin typeface="+mj-lt"/>
              </a:rPr>
              <a:t>MedsurgNursing</a:t>
            </a:r>
            <a:r>
              <a:rPr lang="en-US" sz="2500" dirty="0">
                <a:latin typeface="+mj-lt"/>
              </a:rPr>
              <a:t>. 21 (No. 5), pp.271-274.</a:t>
            </a:r>
          </a:p>
          <a:p>
            <a:pPr marL="0" indent="0">
              <a:buNone/>
            </a:pPr>
            <a:endParaRPr lang="en-US" sz="1500" dirty="0" smtClean="0">
              <a:latin typeface="+mj-lt"/>
            </a:endParaRPr>
          </a:p>
          <a:p>
            <a:pPr marL="0" indent="0">
              <a:buNone/>
            </a:pPr>
            <a:endParaRPr lang="en-US" sz="1500" dirty="0"/>
          </a:p>
          <a:p>
            <a:pPr>
              <a:buFont typeface="Wingdings" pitchFamily="2" charset="2"/>
              <a:buChar char="q"/>
            </a:pPr>
            <a:endParaRPr lang="en-US" sz="4000" dirty="0" smtClean="0"/>
          </a:p>
          <a:p>
            <a:pPr marL="0" indent="0">
              <a:buNone/>
            </a:pPr>
            <a:endParaRPr lang="en-US" sz="4000" dirty="0" smtClean="0"/>
          </a:p>
        </p:txBody>
      </p:sp>
    </p:spTree>
    <p:extLst>
      <p:ext uri="{BB962C8B-B14F-4D97-AF65-F5344CB8AC3E}">
        <p14:creationId xmlns:p14="http://schemas.microsoft.com/office/powerpoint/2010/main" val="3639740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Possibly Effective</a:t>
            </a:r>
            <a:endParaRPr lang="en-US" sz="5400" b="1" dirty="0"/>
          </a:p>
        </p:txBody>
      </p:sp>
      <p:sp>
        <p:nvSpPr>
          <p:cNvPr id="10" name="Content Placeholder 9"/>
          <p:cNvSpPr>
            <a:spLocks noGrp="1"/>
          </p:cNvSpPr>
          <p:nvPr>
            <p:ph sz="half" idx="1"/>
          </p:nvPr>
        </p:nvSpPr>
        <p:spPr>
          <a:xfrm>
            <a:off x="1096992" y="1845734"/>
            <a:ext cx="10026619" cy="4023360"/>
          </a:xfrm>
        </p:spPr>
        <p:txBody>
          <a:bodyPr>
            <a:normAutofit lnSpcReduction="10000"/>
          </a:bodyPr>
          <a:lstStyle/>
          <a:p>
            <a:pPr>
              <a:buFont typeface="Wingdings" pitchFamily="2" charset="2"/>
              <a:buChar char="q"/>
            </a:pPr>
            <a:r>
              <a:rPr lang="en-US" sz="3200" dirty="0" smtClean="0">
                <a:latin typeface="+mj-lt"/>
              </a:rPr>
              <a:t>Monitoring </a:t>
            </a:r>
            <a:r>
              <a:rPr lang="en-US" sz="3200" dirty="0" smtClean="0">
                <a:latin typeface="+mj-lt"/>
              </a:rPr>
              <a:t>bed alarm status from the hallway or placing patients  at high risk closer to the nursing station.</a:t>
            </a:r>
          </a:p>
          <a:p>
            <a:pPr>
              <a:buFont typeface="Wingdings" pitchFamily="2" charset="2"/>
              <a:buChar char="q"/>
            </a:pPr>
            <a:r>
              <a:rPr lang="en-US" sz="3200" dirty="0" smtClean="0">
                <a:latin typeface="+mj-lt"/>
              </a:rPr>
              <a:t>Patient beds with weight sensors linked to bed alarms (dings and flashing lights).</a:t>
            </a:r>
          </a:p>
          <a:p>
            <a:pPr>
              <a:buFont typeface="Wingdings" pitchFamily="2" charset="2"/>
              <a:buChar char="q"/>
            </a:pPr>
            <a:r>
              <a:rPr lang="en-US" sz="3200" dirty="0">
                <a:latin typeface="+mj-lt"/>
              </a:rPr>
              <a:t> </a:t>
            </a:r>
            <a:r>
              <a:rPr lang="en-US" sz="3200" dirty="0" smtClean="0">
                <a:latin typeface="+mj-lt"/>
              </a:rPr>
              <a:t>Adjusting medications with harmful side effects as needed. </a:t>
            </a:r>
          </a:p>
          <a:p>
            <a:pPr>
              <a:buFont typeface="Wingdings" pitchFamily="2" charset="2"/>
              <a:buChar char="q"/>
            </a:pPr>
            <a:r>
              <a:rPr lang="en-US" sz="3200" dirty="0">
                <a:latin typeface="+mj-lt"/>
              </a:rPr>
              <a:t> </a:t>
            </a:r>
            <a:r>
              <a:rPr lang="en-US" sz="3200" dirty="0" smtClean="0">
                <a:latin typeface="+mj-lt"/>
              </a:rPr>
              <a:t>Providing ambulatory aides as needed. </a:t>
            </a:r>
          </a:p>
          <a:p>
            <a:pPr marL="0" indent="0">
              <a:buNone/>
            </a:pPr>
            <a:r>
              <a:rPr lang="en-US" sz="1500" dirty="0">
                <a:latin typeface="+mj-lt"/>
              </a:rPr>
              <a:t>Tzeng, </a:t>
            </a:r>
            <a:r>
              <a:rPr lang="en-US" sz="1500" dirty="0" err="1">
                <a:latin typeface="+mj-lt"/>
              </a:rPr>
              <a:t>H.,Yin</a:t>
            </a:r>
            <a:r>
              <a:rPr lang="en-US" sz="1500" dirty="0">
                <a:latin typeface="+mj-lt"/>
              </a:rPr>
              <a:t>, C.,  Anderson, A., &amp;Prakash, A. (2012). Nursing Staff's Awareness of Keeping Beds in the Lowest Position to Prevent Falls and Fall Injuries In an Adult Acute Surgical Inpatient Care Setting. </a:t>
            </a:r>
            <a:r>
              <a:rPr lang="en-US" sz="1500" i="1" dirty="0" err="1">
                <a:latin typeface="+mj-lt"/>
              </a:rPr>
              <a:t>MedsurgNursing</a:t>
            </a:r>
            <a:r>
              <a:rPr lang="en-US" sz="1500" dirty="0">
                <a:latin typeface="+mj-lt"/>
              </a:rPr>
              <a:t>. 21 (No. 5), pp.271-274.</a:t>
            </a:r>
          </a:p>
          <a:p>
            <a:pPr marL="0" indent="0">
              <a:buNone/>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p:txBody>
      </p:sp>
    </p:spTree>
    <p:extLst>
      <p:ext uri="{BB962C8B-B14F-4D97-AF65-F5344CB8AC3E}">
        <p14:creationId xmlns:p14="http://schemas.microsoft.com/office/powerpoint/2010/main" val="1618763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Not Effective</a:t>
            </a:r>
            <a:endParaRPr lang="en-US" sz="5400"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q"/>
            </a:pPr>
            <a:r>
              <a:rPr lang="en-US" sz="3600" dirty="0">
                <a:latin typeface="+mj-lt"/>
              </a:rPr>
              <a:t>Transfer of patients to different units for procedure purposes and changing of current bed settings</a:t>
            </a:r>
            <a:r>
              <a:rPr lang="en-US" sz="3600" dirty="0" smtClean="0">
                <a:latin typeface="+mj-lt"/>
              </a:rPr>
              <a:t>.</a:t>
            </a:r>
            <a:endParaRPr lang="en-US" sz="3600" dirty="0"/>
          </a:p>
          <a:p>
            <a:pPr>
              <a:buFont typeface="Wingdings" panose="05000000000000000000" pitchFamily="2" charset="2"/>
              <a:buChar char="q"/>
            </a:pPr>
            <a:r>
              <a:rPr lang="en-US" sz="3600" dirty="0" smtClean="0">
                <a:latin typeface="+mj-lt"/>
              </a:rPr>
              <a:t>Obtaining a fall assessment  or having a fall protocol available in the chart. </a:t>
            </a:r>
          </a:p>
          <a:p>
            <a:pPr marL="0" indent="0">
              <a:buNone/>
            </a:pPr>
            <a:endParaRPr lang="en-US" sz="3600" dirty="0">
              <a:latin typeface="+mj-lt"/>
            </a:endParaRPr>
          </a:p>
          <a:p>
            <a:pPr marL="0" indent="0">
              <a:buNone/>
            </a:pPr>
            <a:r>
              <a:rPr lang="en-US" sz="1200" dirty="0">
                <a:latin typeface="+mj-lt"/>
              </a:rPr>
              <a:t>Tzeng, </a:t>
            </a:r>
            <a:r>
              <a:rPr lang="en-US" sz="1200" dirty="0" err="1">
                <a:latin typeface="+mj-lt"/>
              </a:rPr>
              <a:t>H.,Yin</a:t>
            </a:r>
            <a:r>
              <a:rPr lang="en-US" sz="1200" dirty="0">
                <a:latin typeface="+mj-lt"/>
              </a:rPr>
              <a:t>, C.,  Anderson, A., &amp;Prakash, A. (2012). Nursing Staff's Awareness of Keeping Beds in the Lowest Position to Prevent Falls and Fall Injuries In an Adult Acute Surgical Inpatient Care Setting. </a:t>
            </a:r>
            <a:r>
              <a:rPr lang="en-US" sz="1200" i="1" dirty="0" err="1">
                <a:latin typeface="+mj-lt"/>
              </a:rPr>
              <a:t>MedsurgNursing</a:t>
            </a:r>
            <a:r>
              <a:rPr lang="en-US" sz="1200" dirty="0">
                <a:latin typeface="+mj-lt"/>
              </a:rPr>
              <a:t>. 21 (No. 5), pp.271-274</a:t>
            </a:r>
            <a:r>
              <a:rPr lang="en-US" sz="1200" dirty="0" smtClean="0">
                <a:latin typeface="+mj-lt"/>
              </a:rPr>
              <a:t>.</a:t>
            </a:r>
          </a:p>
          <a:p>
            <a:pPr marL="0" indent="0">
              <a:buNone/>
            </a:pPr>
            <a:r>
              <a:rPr lang="en-US" sz="1200" dirty="0">
                <a:latin typeface="+mj-lt"/>
              </a:rPr>
              <a:t>Tzeng, H., &amp; Yin, C. (2012). Toileting- Related Inpatient Falls In Adult Acute Care Settings. </a:t>
            </a:r>
            <a:r>
              <a:rPr lang="en-US" sz="1200" dirty="0" err="1">
                <a:latin typeface="+mj-lt"/>
              </a:rPr>
              <a:t>MEDSURGNursing</a:t>
            </a:r>
            <a:r>
              <a:rPr lang="en-US" sz="1200" dirty="0">
                <a:latin typeface="+mj-lt"/>
              </a:rPr>
              <a:t>, 21(6), 372-377.</a:t>
            </a:r>
          </a:p>
          <a:p>
            <a:pPr marL="0" indent="0">
              <a:buNone/>
            </a:pPr>
            <a:endParaRPr lang="en-US" sz="1200" dirty="0" smtClean="0">
              <a:latin typeface="+mj-lt"/>
            </a:endParaRPr>
          </a:p>
          <a:p>
            <a:pPr marL="0" indent="0">
              <a:buNone/>
            </a:pPr>
            <a:endParaRPr lang="en-US" sz="1200" dirty="0">
              <a:latin typeface="+mj-lt"/>
            </a:endParaRPr>
          </a:p>
          <a:p>
            <a:pPr marL="0" indent="0">
              <a:buNone/>
            </a:pPr>
            <a:endParaRPr lang="en-US" sz="1200" dirty="0">
              <a:latin typeface="+mj-lt"/>
            </a:endParaRPr>
          </a:p>
        </p:txBody>
      </p:sp>
    </p:spTree>
    <p:extLst>
      <p:ext uri="{BB962C8B-B14F-4D97-AF65-F5344CB8AC3E}">
        <p14:creationId xmlns:p14="http://schemas.microsoft.com/office/powerpoint/2010/main" val="37736884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Retrospect">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1157</Words>
  <Application>Microsoft Office PowerPoint</Application>
  <PresentationFormat>Custom</PresentationFormat>
  <Paragraphs>86</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Cambria</vt:lpstr>
      <vt:lpstr>Century Gothic</vt:lpstr>
      <vt:lpstr>Wingdings</vt:lpstr>
      <vt:lpstr>Retrospect</vt:lpstr>
      <vt:lpstr>Bed Alert</vt:lpstr>
      <vt:lpstr>PowerPoint Presentation</vt:lpstr>
      <vt:lpstr>Article References</vt:lpstr>
      <vt:lpstr>Introduction:</vt:lpstr>
      <vt:lpstr>Definition of a Fall:</vt:lpstr>
      <vt:lpstr>Level of Evidence</vt:lpstr>
      <vt:lpstr>Effective</vt:lpstr>
      <vt:lpstr>Possibly Effective</vt:lpstr>
      <vt:lpstr>Not Effective</vt:lpstr>
      <vt:lpstr>Possibly Harmful</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2013-03-19T21:20:47Z</dcterms:created>
  <dcterms:modified xsi:type="dcterms:W3CDTF">2013-03-20T20:40:31Z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